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6"/>
  </p:notesMasterIdLst>
  <p:sldIdLst>
    <p:sldId id="256" r:id="rId2"/>
    <p:sldId id="261" r:id="rId3"/>
    <p:sldId id="262" r:id="rId4"/>
    <p:sldId id="263" r:id="rId5"/>
    <p:sldId id="270" r:id="rId6"/>
    <p:sldId id="264" r:id="rId7"/>
    <p:sldId id="265" r:id="rId8"/>
    <p:sldId id="271" r:id="rId9"/>
    <p:sldId id="266" r:id="rId10"/>
    <p:sldId id="267" r:id="rId11"/>
    <p:sldId id="268" r:id="rId12"/>
    <p:sldId id="272" r:id="rId13"/>
    <p:sldId id="269" r:id="rId14"/>
    <p:sldId id="26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43" autoAdjust="0"/>
  </p:normalViewPr>
  <p:slideViewPr>
    <p:cSldViewPr>
      <p:cViewPr>
        <p:scale>
          <a:sx n="100" d="100"/>
          <a:sy n="100" d="100"/>
        </p:scale>
        <p:origin x="312" y="-11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E3851-FE80-4663-968C-17564B4283FC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DF6DB-03A5-467F-B515-9DCC1C4B7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4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210.32.82.1/acmhome/problemdetail.do?&amp;method=showdetail&amp;id=1224" TargetMode="External"/><Relationship Id="rId3" Type="http://schemas.openxmlformats.org/officeDocument/2006/relationships/hyperlink" Target="https://baike.baidu.com/item/%E4%B8%AD%E5%BA%8F%E9%81%8D%E5%8E%86" TargetMode="External"/><Relationship Id="rId7" Type="http://schemas.openxmlformats.org/officeDocument/2006/relationships/hyperlink" Target="http://210.32.82.1/acmhome/problemdetail.do?&amp;method=showdetail&amp;id=1223" TargetMode="External"/><Relationship Id="rId2" Type="http://schemas.openxmlformats.org/officeDocument/2006/relationships/hyperlink" Target="https://baike.baidu.com/item/%E5%89%8D%E5%BA%8F%E9%81%8D%E5%8E%8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10.32.82.1/acmhome/problemdetail.do?&amp;method=showdetail&amp;id=1222" TargetMode="External"/><Relationship Id="rId5" Type="http://schemas.openxmlformats.org/officeDocument/2006/relationships/hyperlink" Target="http://210.32.82.1/acmhome/problemdetail.do?&amp;method=showdetail&amp;id=4405" TargetMode="External"/><Relationship Id="rId4" Type="http://schemas.openxmlformats.org/officeDocument/2006/relationships/hyperlink" Target="https://baike.baidu.com/item/%E5%90%8E%E5%BA%8F%E9%81%8D%E5%8E%8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7%B6%E9%97%B4%E5%A4%8D%E6%9D%82%E5%BA%A6" TargetMode="External"/><Relationship Id="rId2" Type="http://schemas.openxmlformats.org/officeDocument/2006/relationships/hyperlink" Target="https://baike.baidu.com/item/%E9%9B%86%E5%90%8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210.32.82.1/acmhome/problemdetail.do?&amp;method=showdetail&amp;id=3274" TargetMode="External"/><Relationship Id="rId13" Type="http://schemas.openxmlformats.org/officeDocument/2006/relationships/hyperlink" Target="http://210.32.82.1/acmhome/problemdetail.do?&amp;method=showdetail&amp;id=3644" TargetMode="External"/><Relationship Id="rId3" Type="http://schemas.openxmlformats.org/officeDocument/2006/relationships/hyperlink" Target="http://210.32.82.1/acmhome/problemdetail.do?&amp;method=showdetail&amp;id=1501" TargetMode="External"/><Relationship Id="rId7" Type="http://schemas.openxmlformats.org/officeDocument/2006/relationships/hyperlink" Target="http://210.32.82.1/acmhome/problemdetail.do?&amp;method=showdetail&amp;id=1840" TargetMode="External"/><Relationship Id="rId12" Type="http://schemas.openxmlformats.org/officeDocument/2006/relationships/hyperlink" Target="http://210.32.82.1/acmhome/problemdetail.do?&amp;method=showdetail&amp;id=1856" TargetMode="External"/><Relationship Id="rId17" Type="http://schemas.openxmlformats.org/officeDocument/2006/relationships/hyperlink" Target="https://apc001.contest.atcoder.jp/tasks/apc001_d" TargetMode="External"/><Relationship Id="rId2" Type="http://schemas.openxmlformats.org/officeDocument/2006/relationships/hyperlink" Target="http://210.32.82.1/acmhome/problemdetail.do?&amp;method=showdetail&amp;id=1299" TargetMode="External"/><Relationship Id="rId16" Type="http://schemas.openxmlformats.org/officeDocument/2006/relationships/hyperlink" Target="http://210.32.82.1/acmhome/problemdetail.do?&amp;method=showdetail&amp;id=16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10.32.82.1/acmhome/problemdetail.do?&amp;method=showdetail&amp;id=3246" TargetMode="External"/><Relationship Id="rId11" Type="http://schemas.openxmlformats.org/officeDocument/2006/relationships/hyperlink" Target="http://210.32.82.1/acmhome/problemdetail.do?&amp;method=showdetail&amp;id=3136" TargetMode="External"/><Relationship Id="rId5" Type="http://schemas.openxmlformats.org/officeDocument/2006/relationships/hyperlink" Target="http://210.32.82.1/acmhome/problemdetail.do?&amp;method=showdetail&amp;id=2649" TargetMode="External"/><Relationship Id="rId15" Type="http://schemas.openxmlformats.org/officeDocument/2006/relationships/hyperlink" Target="http://210.32.82.1/acmhome/problemdetail.do?&amp;method=showdetail&amp;id=1540" TargetMode="External"/><Relationship Id="rId10" Type="http://schemas.openxmlformats.org/officeDocument/2006/relationships/hyperlink" Target="http://210.32.82.1/acmhome/problemdetail.do?&amp;method=showdetail&amp;id=3678" TargetMode="External"/><Relationship Id="rId4" Type="http://schemas.openxmlformats.org/officeDocument/2006/relationships/hyperlink" Target="http://210.32.82.1/acmhome/problemdetail.do?&amp;method=showdetail&amp;id=2648" TargetMode="External"/><Relationship Id="rId9" Type="http://schemas.openxmlformats.org/officeDocument/2006/relationships/hyperlink" Target="http://210.32.82.1/acmhome/problemdetail.do?&amp;method=showdetail&amp;id=2647" TargetMode="External"/><Relationship Id="rId14" Type="http://schemas.openxmlformats.org/officeDocument/2006/relationships/hyperlink" Target="http://210.32.82.1/acmhome/problemdetail.do?&amp;method=showdetail&amp;id=364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210.32.82.1/acmhome/problemdetail.do?&amp;method=showdetail&amp;id=3208" TargetMode="External"/><Relationship Id="rId2" Type="http://schemas.openxmlformats.org/officeDocument/2006/relationships/hyperlink" Target="https://baike.baidu.com/item/%E5%8F%B6%E5%AD%90%E7%BB%93%E7%82%B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210.32.82.1/acmhome/problemdetail.do?&amp;method=showdetail&amp;id=1225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BobHuang/p/8157508.html" TargetMode="External"/><Relationship Id="rId2" Type="http://schemas.openxmlformats.org/officeDocument/2006/relationships/hyperlink" Target="http://210.32.82.1/acmhome/problemdetail.do?&amp;method=showdetail&amp;id=185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acm</a:t>
            </a:r>
            <a:r>
              <a:rPr lang="zh-CN" altLang="en-US"/>
              <a:t>入门图论之树</a:t>
            </a:r>
            <a:r>
              <a:rPr lang="en-US" altLang="zh-CN"/>
              <a:t>&amp;&amp;</a:t>
            </a:r>
            <a:r>
              <a:rPr lang="zh-CN" altLang="en-US"/>
              <a:t>并查集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16</a:t>
            </a:r>
            <a:r>
              <a:rPr lang="zh-CN" altLang="en-US"/>
              <a:t>计算机</a:t>
            </a:r>
            <a:r>
              <a:rPr lang="en-US" altLang="zh-CN"/>
              <a:t>2 </a:t>
            </a:r>
            <a:r>
              <a:rPr lang="zh-CN" altLang="en-US"/>
              <a:t>黄睿博</a:t>
            </a:r>
            <a:endParaRPr lang="en-US" altLang="zh-CN"/>
          </a:p>
          <a:p>
            <a:r>
              <a:rPr lang="en-US" altLang="zh-CN"/>
              <a:t>TZC-</a:t>
            </a:r>
            <a:r>
              <a:rPr lang="en-US" altLang="zh-CN" err="1"/>
              <a:t>BobHuang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February 10, 2018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二叉树遍历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1742739"/>
            <a:ext cx="4464611" cy="298925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在任一给定结点上，可以按某种</a:t>
            </a:r>
            <a:r>
              <a:rPr lang="zh-CN" altLang="en-US" smtClean="0"/>
              <a:t>次</a:t>
            </a:r>
            <a:endParaRPr lang="en-US" altLang="zh-CN" smtClean="0"/>
          </a:p>
          <a:p>
            <a:pPr marL="68580" indent="0">
              <a:buNone/>
            </a:pPr>
            <a:r>
              <a:rPr lang="zh-CN" altLang="en-US" smtClean="0"/>
              <a:t>序</a:t>
            </a:r>
            <a:r>
              <a:rPr lang="zh-CN" altLang="en-US"/>
              <a:t>执行三个操作：</a:t>
            </a:r>
          </a:p>
          <a:p>
            <a:r>
              <a:rPr lang="zh-CN" altLang="en-US"/>
              <a:t>⑴访问结点本身（</a:t>
            </a:r>
            <a:r>
              <a:rPr lang="en-US" altLang="zh-CN"/>
              <a:t>N</a:t>
            </a:r>
            <a:r>
              <a:rPr lang="zh-CN" altLang="en-US"/>
              <a:t>），</a:t>
            </a:r>
          </a:p>
          <a:p>
            <a:r>
              <a:rPr lang="zh-CN" altLang="en-US"/>
              <a:t>⑵遍历该结点的左子树（</a:t>
            </a:r>
            <a:r>
              <a:rPr lang="en-US" altLang="zh-CN"/>
              <a:t>L</a:t>
            </a:r>
            <a:r>
              <a:rPr lang="zh-CN" altLang="en-US"/>
              <a:t>），</a:t>
            </a:r>
          </a:p>
          <a:p>
            <a:r>
              <a:rPr lang="zh-CN" altLang="en-US"/>
              <a:t>⑶遍历该结点的右子树（</a:t>
            </a:r>
            <a:r>
              <a:rPr lang="en-US" altLang="zh-CN"/>
              <a:t>R</a:t>
            </a:r>
            <a:r>
              <a:rPr lang="zh-CN" altLang="en-US"/>
              <a:t>）。</a:t>
            </a:r>
          </a:p>
          <a:p>
            <a:r>
              <a:rPr lang="en-US" altLang="zh-CN"/>
              <a:t>NLR</a:t>
            </a:r>
            <a:r>
              <a:rPr lang="zh-CN" altLang="en-US"/>
              <a:t>：</a:t>
            </a:r>
            <a:r>
              <a:rPr lang="zh-CN" altLang="en-US" u="sng">
                <a:hlinkClick r:id="rId2"/>
              </a:rPr>
              <a:t>前序</a:t>
            </a:r>
            <a:r>
              <a:rPr lang="zh-CN" altLang="en-US" u="sng" smtClean="0">
                <a:hlinkClick r:id="rId2"/>
              </a:rPr>
              <a:t>遍历</a:t>
            </a:r>
            <a:endParaRPr lang="en-US" altLang="zh-CN" u="sng" smtClean="0"/>
          </a:p>
          <a:p>
            <a:r>
              <a:rPr lang="en-US" altLang="zh-CN"/>
              <a:t>LNR</a:t>
            </a:r>
            <a:r>
              <a:rPr lang="zh-CN" altLang="en-US"/>
              <a:t>：</a:t>
            </a:r>
            <a:r>
              <a:rPr lang="zh-CN" altLang="en-US" u="sng">
                <a:hlinkClick r:id="rId3"/>
              </a:rPr>
              <a:t>中序</a:t>
            </a:r>
            <a:r>
              <a:rPr lang="zh-CN" altLang="en-US" u="sng" smtClean="0">
                <a:hlinkClick r:id="rId3"/>
              </a:rPr>
              <a:t>遍历</a:t>
            </a:r>
            <a:endParaRPr lang="en-US" altLang="zh-CN" u="sng" smtClean="0"/>
          </a:p>
          <a:p>
            <a:r>
              <a:rPr lang="en-US" altLang="zh-CN" smtClean="0"/>
              <a:t>LRN</a:t>
            </a:r>
            <a:r>
              <a:rPr lang="zh-CN" altLang="en-US"/>
              <a:t>：</a:t>
            </a:r>
            <a:r>
              <a:rPr lang="zh-CN" altLang="en-US" u="sng">
                <a:hlinkClick r:id="rId4"/>
              </a:rPr>
              <a:t>后序遍历</a:t>
            </a:r>
            <a:endParaRPr lang="zh-CN" altLang="en-US" b="1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二叉树遍历  </a:t>
            </a:r>
            <a:r>
              <a:rPr lang="en-US" altLang="zh-CN" u="sng" smtClean="0">
                <a:hlinkClick r:id="rId5"/>
              </a:rPr>
              <a:t>4405</a:t>
            </a:r>
            <a:r>
              <a:rPr lang="en-US" altLang="zh-CN" u="sng" smtClean="0"/>
              <a:t>  </a:t>
            </a:r>
            <a:r>
              <a:rPr lang="en-US" altLang="zh-CN" smtClean="0">
                <a:hlinkClick r:id="rId6"/>
              </a:rPr>
              <a:t>1222</a:t>
            </a:r>
            <a:r>
              <a:rPr lang="en-US" altLang="zh-CN" smtClean="0"/>
              <a:t>  </a:t>
            </a:r>
            <a:r>
              <a:rPr lang="en-US" altLang="zh-CN" smtClean="0">
                <a:hlinkClick r:id="rId7"/>
              </a:rPr>
              <a:t>1223</a:t>
            </a:r>
            <a:r>
              <a:rPr lang="en-US" altLang="zh-CN" smtClean="0"/>
              <a:t> </a:t>
            </a:r>
            <a:r>
              <a:rPr lang="en-US" altLang="zh-CN" u="sng">
                <a:hlinkClick r:id="rId8"/>
              </a:rPr>
              <a:t>1224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47340" y="843558"/>
            <a:ext cx="2376264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1200">
                <a:latin typeface="Consolas" pitchFamily="49" charset="0"/>
              </a:rPr>
              <a:t>void Pre(int n)</a:t>
            </a:r>
          </a:p>
          <a:p>
            <a:r>
              <a:rPr lang="pt-BR" altLang="zh-CN" sz="1200">
                <a:latin typeface="Consolas" pitchFamily="49" charset="0"/>
              </a:rPr>
              <a:t>{</a:t>
            </a:r>
          </a:p>
          <a:p>
            <a:r>
              <a:rPr lang="pt-BR" altLang="zh-CN" sz="1200">
                <a:latin typeface="Consolas" pitchFamily="49" charset="0"/>
              </a:rPr>
              <a:t>    printf(" %d",a[n]);</a:t>
            </a:r>
          </a:p>
          <a:p>
            <a:r>
              <a:rPr lang="pt-BR" altLang="zh-CN" sz="1200">
                <a:latin typeface="Consolas" pitchFamily="49" charset="0"/>
              </a:rPr>
              <a:t>    if(a[2*n+1])Pre(2*n+1);</a:t>
            </a:r>
          </a:p>
          <a:p>
            <a:r>
              <a:rPr lang="pt-BR" altLang="zh-CN" sz="1200">
                <a:latin typeface="Consolas" pitchFamily="49" charset="0"/>
              </a:rPr>
              <a:t>    if(a[2*n+2])Pre(2*n+2);</a:t>
            </a:r>
          </a:p>
          <a:p>
            <a:r>
              <a:rPr lang="pt-BR" altLang="zh-CN" sz="1200">
                <a:latin typeface="Consolas" pitchFamily="49" charset="0"/>
              </a:rPr>
              <a:t>}</a:t>
            </a:r>
          </a:p>
          <a:p>
            <a:r>
              <a:rPr lang="pt-BR" altLang="zh-CN" sz="1200">
                <a:latin typeface="Consolas" pitchFamily="49" charset="0"/>
              </a:rPr>
              <a:t>void In(int n)</a:t>
            </a:r>
          </a:p>
          <a:p>
            <a:r>
              <a:rPr lang="pt-BR" altLang="zh-CN" sz="1200">
                <a:latin typeface="Consolas" pitchFamily="49" charset="0"/>
              </a:rPr>
              <a:t>{</a:t>
            </a:r>
          </a:p>
          <a:p>
            <a:r>
              <a:rPr lang="pt-BR" altLang="zh-CN" sz="1200">
                <a:latin typeface="Consolas" pitchFamily="49" charset="0"/>
              </a:rPr>
              <a:t>    if(a[2*n+1])In(2*n+1);</a:t>
            </a:r>
          </a:p>
          <a:p>
            <a:r>
              <a:rPr lang="pt-BR" altLang="zh-CN" sz="1200">
                <a:latin typeface="Consolas" pitchFamily="49" charset="0"/>
              </a:rPr>
              <a:t>    printf(" %d",a[n]);</a:t>
            </a:r>
          </a:p>
          <a:p>
            <a:r>
              <a:rPr lang="pt-BR" altLang="zh-CN" sz="1200">
                <a:latin typeface="Consolas" pitchFamily="49" charset="0"/>
              </a:rPr>
              <a:t>    if(a[2*n+2])In(2*n+2);</a:t>
            </a:r>
          </a:p>
          <a:p>
            <a:r>
              <a:rPr lang="pt-BR" altLang="zh-CN" sz="1200">
                <a:latin typeface="Consolas" pitchFamily="49" charset="0"/>
              </a:rPr>
              <a:t>}</a:t>
            </a:r>
          </a:p>
          <a:p>
            <a:r>
              <a:rPr lang="pt-BR" altLang="zh-CN" sz="1200">
                <a:latin typeface="Consolas" pitchFamily="49" charset="0"/>
              </a:rPr>
              <a:t>void Pos(int n)</a:t>
            </a:r>
          </a:p>
          <a:p>
            <a:r>
              <a:rPr lang="pt-BR" altLang="zh-CN" sz="1200">
                <a:latin typeface="Consolas" pitchFamily="49" charset="0"/>
              </a:rPr>
              <a:t>{</a:t>
            </a:r>
          </a:p>
          <a:p>
            <a:r>
              <a:rPr lang="pt-BR" altLang="zh-CN" sz="1200">
                <a:latin typeface="Consolas" pitchFamily="49" charset="0"/>
              </a:rPr>
              <a:t>    if(a[2*n+1])Pos(2*n+1);</a:t>
            </a:r>
          </a:p>
          <a:p>
            <a:r>
              <a:rPr lang="pt-BR" altLang="zh-CN" sz="1200">
                <a:latin typeface="Consolas" pitchFamily="49" charset="0"/>
              </a:rPr>
              <a:t>    if(a[2*n+2])Pos(2*n+2);</a:t>
            </a:r>
          </a:p>
          <a:p>
            <a:r>
              <a:rPr lang="pt-BR" altLang="zh-CN" sz="1200">
                <a:latin typeface="Consolas" pitchFamily="49" charset="0"/>
              </a:rPr>
              <a:t>    prin</a:t>
            </a:r>
            <a:r>
              <a:rPr lang="pt-BR" altLang="zh-CN" sz="1100">
                <a:latin typeface="Consolas" pitchFamily="49" charset="0"/>
              </a:rPr>
              <a:t>tf(" %d",a[n]);</a:t>
            </a:r>
          </a:p>
          <a:p>
            <a:r>
              <a:rPr lang="pt-BR" altLang="zh-CN" sz="110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21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并查集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mtClean="0"/>
              <a:t>把每个结点都压缩到根节点</a:t>
            </a:r>
            <a:endParaRPr lang="en-US" altLang="zh-CN" smtClean="0"/>
          </a:p>
          <a:p>
            <a:r>
              <a:rPr lang="en-US" altLang="zh-CN" smtClean="0"/>
              <a:t>(</a:t>
            </a:r>
            <a:r>
              <a:rPr lang="zh-CN" altLang="en-US" smtClean="0"/>
              <a:t>无向图没有根节点</a:t>
            </a:r>
            <a:r>
              <a:rPr lang="en-US" altLang="zh-CN" smtClean="0"/>
              <a:t>,</a:t>
            </a:r>
            <a:r>
              <a:rPr lang="zh-CN" altLang="en-US" smtClean="0"/>
              <a:t>所以要路径合并</a:t>
            </a:r>
            <a:r>
              <a:rPr lang="en-US" altLang="zh-CN" smtClean="0"/>
              <a:t>,</a:t>
            </a:r>
            <a:r>
              <a:rPr lang="zh-CN" altLang="en-US" smtClean="0"/>
              <a:t>确定一个方向的节点为根节点</a:t>
            </a:r>
            <a:r>
              <a:rPr lang="en-US" altLang="zh-CN" smtClean="0"/>
              <a:t>)</a:t>
            </a:r>
          </a:p>
          <a:p>
            <a:pPr marL="68580" indent="0">
              <a:buNone/>
            </a:pPr>
            <a:endParaRPr lang="en-US" altLang="zh-CN" smtClean="0"/>
          </a:p>
          <a:p>
            <a:r>
              <a:rPr lang="zh-CN" altLang="en-US" smtClean="0"/>
              <a:t>初始化</a:t>
            </a:r>
            <a:endParaRPr lang="zh-CN" altLang="en-US"/>
          </a:p>
          <a:p>
            <a:r>
              <a:rPr lang="zh-CN" altLang="en-US"/>
              <a:t>把每个点所在</a:t>
            </a:r>
            <a:r>
              <a:rPr lang="zh-CN" altLang="en-US">
                <a:hlinkClick r:id="rId2"/>
              </a:rPr>
              <a:t>集合</a:t>
            </a:r>
            <a:r>
              <a:rPr lang="zh-CN" altLang="en-US"/>
              <a:t>初始化为其自身。</a:t>
            </a:r>
          </a:p>
          <a:p>
            <a:r>
              <a:rPr lang="zh-CN" altLang="en-US"/>
              <a:t>通常来说，这个步骤在每次使用该数据结构时只需要执行一次，无论何种实现方式，</a:t>
            </a:r>
            <a:r>
              <a:rPr lang="zh-CN" altLang="en-US">
                <a:hlinkClick r:id="rId3"/>
              </a:rPr>
              <a:t>时间复杂度</a:t>
            </a:r>
            <a:r>
              <a:rPr lang="zh-CN" altLang="en-US"/>
              <a:t>均为</a:t>
            </a:r>
            <a:r>
              <a:rPr lang="en-US" altLang="zh-CN"/>
              <a:t>O(N)</a:t>
            </a:r>
            <a:r>
              <a:rPr lang="zh-CN" altLang="en-US"/>
              <a:t>。</a:t>
            </a:r>
          </a:p>
          <a:p>
            <a:r>
              <a:rPr lang="zh-CN" altLang="en-US"/>
              <a:t>查找</a:t>
            </a:r>
          </a:p>
          <a:p>
            <a:r>
              <a:rPr lang="zh-CN" altLang="en-US"/>
              <a:t>查找元素所在的集合，即根节点。</a:t>
            </a:r>
          </a:p>
          <a:p>
            <a:r>
              <a:rPr lang="zh-CN" altLang="en-US"/>
              <a:t>合并</a:t>
            </a:r>
          </a:p>
          <a:p>
            <a:r>
              <a:rPr lang="zh-CN" altLang="en-US"/>
              <a:t>将两个元素所在的集合合并为一个集合。</a:t>
            </a: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0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hlinkClick r:id="rId2"/>
              </a:rPr>
              <a:t> </a:t>
            </a:r>
            <a:r>
              <a:rPr lang="zh-CN" altLang="en-US" smtClean="0"/>
              <a:t>题目推荐 </a:t>
            </a:r>
            <a:r>
              <a:rPr lang="en-US" altLang="zh-CN" smtClean="0">
                <a:hlinkClick r:id="rId2"/>
              </a:rPr>
              <a:t>1299</a:t>
            </a:r>
            <a:r>
              <a:rPr lang="zh-CN" altLang="en-US"/>
              <a:t> </a:t>
            </a:r>
            <a:r>
              <a:rPr lang="en-US" altLang="zh-CN">
                <a:hlinkClick r:id="rId3"/>
              </a:rPr>
              <a:t>1501</a:t>
            </a:r>
            <a:r>
              <a:rPr lang="zh-CN" altLang="en-US"/>
              <a:t> </a:t>
            </a:r>
            <a:r>
              <a:rPr lang="en-US" altLang="zh-CN">
                <a:hlinkClick r:id="rId4"/>
              </a:rPr>
              <a:t>2648</a:t>
            </a:r>
            <a:r>
              <a:rPr lang="zh-CN" altLang="en-US"/>
              <a:t> </a:t>
            </a:r>
            <a:r>
              <a:rPr lang="en-US" altLang="zh-CN">
                <a:hlinkClick r:id="rId5"/>
              </a:rPr>
              <a:t>2649</a:t>
            </a:r>
            <a:r>
              <a:rPr lang="zh-CN" altLang="en-US"/>
              <a:t> </a:t>
            </a:r>
            <a:r>
              <a:rPr lang="en-US" altLang="zh-CN">
                <a:hlinkClick r:id="rId6"/>
              </a:rPr>
              <a:t>3246</a:t>
            </a:r>
            <a:r>
              <a:rPr lang="zh-CN" altLang="en-US"/>
              <a:t> </a:t>
            </a:r>
            <a:r>
              <a:rPr lang="en-US" altLang="zh-CN">
                <a:hlinkClick r:id="rId7"/>
              </a:rPr>
              <a:t>1840</a:t>
            </a:r>
            <a:r>
              <a:rPr lang="zh-CN" altLang="en-US"/>
              <a:t> </a:t>
            </a:r>
            <a:r>
              <a:rPr lang="en-US" altLang="zh-CN">
                <a:hlinkClick r:id="rId8"/>
              </a:rPr>
              <a:t>3274</a:t>
            </a:r>
            <a:r>
              <a:rPr lang="zh-CN" altLang="en-US"/>
              <a:t> </a:t>
            </a:r>
            <a:r>
              <a:rPr lang="en-US" altLang="zh-CN">
                <a:hlinkClick r:id="rId9"/>
              </a:rPr>
              <a:t>2647</a:t>
            </a:r>
            <a:r>
              <a:rPr lang="en-US" altLang="zh-CN">
                <a:hlinkClick r:id="rId10"/>
              </a:rPr>
              <a:t>3678</a:t>
            </a:r>
            <a:r>
              <a:rPr lang="zh-CN" altLang="en-US"/>
              <a:t> </a:t>
            </a:r>
            <a:r>
              <a:rPr lang="en-US" altLang="zh-CN">
                <a:hlinkClick r:id="rId11"/>
              </a:rPr>
              <a:t>3136</a:t>
            </a:r>
            <a:r>
              <a:rPr lang="zh-CN" altLang="en-US"/>
              <a:t> </a:t>
            </a:r>
            <a:r>
              <a:rPr lang="en-US" altLang="zh-CN">
                <a:hlinkClick r:id="rId12"/>
              </a:rPr>
              <a:t>1856</a:t>
            </a:r>
            <a:r>
              <a:rPr lang="zh-CN" altLang="en-US"/>
              <a:t> </a:t>
            </a:r>
            <a:r>
              <a:rPr lang="en-US" altLang="zh-CN">
                <a:hlinkClick r:id="rId13"/>
              </a:rPr>
              <a:t>3644</a:t>
            </a:r>
            <a:r>
              <a:rPr lang="zh-CN" altLang="en-US"/>
              <a:t> </a:t>
            </a:r>
            <a:r>
              <a:rPr lang="en-US" altLang="zh-CN">
                <a:hlinkClick r:id="rId14"/>
              </a:rPr>
              <a:t>3645</a:t>
            </a:r>
            <a:r>
              <a:rPr lang="zh-CN" altLang="en-US"/>
              <a:t> </a:t>
            </a:r>
            <a:r>
              <a:rPr lang="en-US" altLang="zh-CN">
                <a:hlinkClick r:id="rId15"/>
              </a:rPr>
              <a:t>1540</a:t>
            </a:r>
            <a:r>
              <a:rPr lang="zh-CN" altLang="en-US"/>
              <a:t> </a:t>
            </a:r>
            <a:r>
              <a:rPr lang="en-US" altLang="zh-CN" smtClean="0">
                <a:hlinkClick r:id="rId16"/>
              </a:rPr>
              <a:t>1612</a:t>
            </a:r>
            <a:r>
              <a:rPr lang="en-US" altLang="zh-CN" smtClean="0"/>
              <a:t> </a:t>
            </a:r>
            <a:r>
              <a:rPr lang="en-US" altLang="zh-CN" u="sng">
                <a:hlinkClick r:id="rId17"/>
              </a:rPr>
              <a:t>D - Forest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6292" y="630227"/>
            <a:ext cx="417646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Consolas" pitchFamily="49" charset="0"/>
              </a:rPr>
              <a:t>void Init()</a:t>
            </a:r>
          </a:p>
          <a:p>
            <a:r>
              <a:rPr lang="en-US" altLang="zh-CN" sz="1600">
                <a:latin typeface="Consolas" pitchFamily="49" charset="0"/>
              </a:rPr>
              <a:t>{</a:t>
            </a:r>
          </a:p>
          <a:p>
            <a:r>
              <a:rPr lang="en-US" altLang="zh-CN" sz="1600">
                <a:latin typeface="Consolas" pitchFamily="49" charset="0"/>
              </a:rPr>
              <a:t>    for(int i=0;i&lt;n;i++)fa[i]=i;</a:t>
            </a:r>
          </a:p>
          <a:p>
            <a:r>
              <a:rPr lang="en-US" altLang="zh-CN" sz="1600">
                <a:latin typeface="Consolas" pitchFamily="49" charset="0"/>
              </a:rPr>
              <a:t>}</a:t>
            </a:r>
          </a:p>
          <a:p>
            <a:r>
              <a:rPr lang="en-US" altLang="zh-CN" sz="1600">
                <a:latin typeface="Consolas" pitchFamily="49" charset="0"/>
              </a:rPr>
              <a:t>int find(int x)</a:t>
            </a:r>
          </a:p>
          <a:p>
            <a:r>
              <a:rPr lang="en-US" altLang="zh-CN" sz="1600">
                <a:latin typeface="Consolas" pitchFamily="49" charset="0"/>
              </a:rPr>
              <a:t>{</a:t>
            </a:r>
          </a:p>
          <a:p>
            <a:r>
              <a:rPr lang="en-US" altLang="zh-CN" sz="1600">
                <a:latin typeface="Consolas" pitchFamily="49" charset="0"/>
              </a:rPr>
              <a:t>    return x==fa[x]?x:(fa[x]=find(fa[x]));</a:t>
            </a:r>
          </a:p>
          <a:p>
            <a:r>
              <a:rPr lang="en-US" altLang="zh-CN" sz="1600">
                <a:latin typeface="Consolas" pitchFamily="49" charset="0"/>
              </a:rPr>
              <a:t>}</a:t>
            </a:r>
          </a:p>
          <a:p>
            <a:r>
              <a:rPr lang="en-US" altLang="zh-CN" sz="1600">
                <a:latin typeface="Consolas" pitchFamily="49" charset="0"/>
              </a:rPr>
              <a:t>void unions(int x,int y)</a:t>
            </a:r>
          </a:p>
          <a:p>
            <a:r>
              <a:rPr lang="en-US" altLang="zh-CN" sz="1600">
                <a:latin typeface="Consolas" pitchFamily="49" charset="0"/>
              </a:rPr>
              <a:t>{</a:t>
            </a:r>
          </a:p>
          <a:p>
            <a:r>
              <a:rPr lang="en-US" altLang="zh-CN" sz="1600">
                <a:latin typeface="Consolas" pitchFamily="49" charset="0"/>
              </a:rPr>
              <a:t>    x=find(x),y=find(y);</a:t>
            </a:r>
          </a:p>
          <a:p>
            <a:r>
              <a:rPr lang="en-US" altLang="zh-CN" sz="1600">
                <a:latin typeface="Consolas" pitchFamily="49" charset="0"/>
              </a:rPr>
              <a:t>    if(x!=y)fa[x]=y;</a:t>
            </a:r>
          </a:p>
          <a:p>
            <a:r>
              <a:rPr lang="en-US" altLang="zh-CN" sz="1600">
                <a:latin typeface="Consolas" pitchFamily="49" charset="0"/>
              </a:rPr>
              <a:t>}</a:t>
            </a:r>
          </a:p>
          <a:p>
            <a:endParaRPr lang="zh-CN" altLang="en-US">
              <a:latin typeface="Consolas" pitchFamily="49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23716" y="1131590"/>
            <a:ext cx="3456384" cy="857250"/>
          </a:xfrm>
        </p:spPr>
        <p:txBody>
          <a:bodyPr>
            <a:normAutofit fontScale="90000"/>
          </a:bodyPr>
          <a:lstStyle/>
          <a:p>
            <a:r>
              <a:rPr lang="zh-CN" altLang="en-US" sz="1800" smtClean="0"/>
              <a:t>路径压缩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 smtClean="0"/>
              <a:t>并查集代码实现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97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最优二叉树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给定</a:t>
            </a:r>
            <a:r>
              <a:rPr lang="en-US" altLang="zh-CN"/>
              <a:t>n</a:t>
            </a:r>
            <a:r>
              <a:rPr lang="zh-CN" altLang="en-US"/>
              <a:t>个权值作为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zh-CN" altLang="en-US">
                <a:hlinkClick r:id="rId2"/>
              </a:rPr>
              <a:t>叶子结点</a:t>
            </a:r>
            <a:r>
              <a:rPr lang="zh-CN" altLang="en-US"/>
              <a:t>，构造一棵二叉树，若带权路径长度达到最小，称这样的二叉树为最优二叉树，也称为哈夫曼树</a:t>
            </a:r>
            <a:r>
              <a:rPr lang="en-US" altLang="zh-CN"/>
              <a:t>(Huffman Tree)</a:t>
            </a:r>
            <a:r>
              <a:rPr lang="zh-CN" altLang="en-US"/>
              <a:t>。哈夫曼树是带权路径长度最短的树，权值较大的结点离根较近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优先队列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题目推荐 </a:t>
            </a:r>
            <a:r>
              <a:rPr lang="en-US" altLang="zh-CN" u="sng">
                <a:hlinkClick r:id="rId3"/>
              </a:rPr>
              <a:t>3208</a:t>
            </a:r>
            <a:r>
              <a:rPr lang="zh-CN" altLang="en-US" smtClean="0"/>
              <a:t> </a:t>
            </a:r>
            <a:r>
              <a:rPr lang="en-US" altLang="zh-CN" u="sng" smtClean="0">
                <a:hlinkClick r:id="rId4"/>
              </a:rPr>
              <a:t>1225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059582"/>
            <a:ext cx="7024744" cy="2531436"/>
          </a:xfrm>
        </p:spPr>
        <p:txBody>
          <a:bodyPr>
            <a:normAutofit/>
          </a:bodyPr>
          <a:lstStyle/>
          <a:p>
            <a:r>
              <a:rPr lang="zh-CN" altLang="en-US" sz="7200"/>
              <a:t>谢谢观看</a:t>
            </a:r>
            <a:r>
              <a:rPr lang="en-US" altLang="zh-CN" sz="7200" dirty="0"/>
              <a:t>!!!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树的概念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定义</a:t>
            </a:r>
            <a:r>
              <a:rPr lang="en-US" altLang="zh-CN"/>
              <a:t>1.</a:t>
            </a:r>
            <a:r>
              <a:rPr lang="zh-CN" altLang="en-US"/>
              <a:t>树是</a:t>
            </a:r>
            <a:r>
              <a:rPr lang="zh-CN" altLang="en-US" smtClean="0"/>
              <a:t>没有回路</a:t>
            </a:r>
            <a:r>
              <a:rPr lang="zh-CN" altLang="en-US"/>
              <a:t>的</a:t>
            </a:r>
            <a:r>
              <a:rPr lang="zh-CN" altLang="en-US" smtClean="0"/>
              <a:t>连通无向图。</a:t>
            </a:r>
            <a:r>
              <a:rPr lang="zh-CN" altLang="en-US"/>
              <a:t> </a:t>
            </a:r>
            <a:endParaRPr lang="en-US" altLang="zh-CN" smtClean="0"/>
          </a:p>
          <a:p>
            <a:pPr marL="68580" indent="0">
              <a:buNone/>
            </a:pPr>
            <a:r>
              <a:rPr lang="zh-CN" altLang="en-US" sz="1600" smtClean="0"/>
              <a:t>定理</a:t>
            </a:r>
            <a:r>
              <a:rPr lang="en-US" altLang="zh-CN" sz="1600"/>
              <a:t>1.</a:t>
            </a:r>
            <a:r>
              <a:rPr lang="zh-CN" altLang="en-US" sz="1600"/>
              <a:t>一个无向图是树当且仅当在它的每对顶点间存在唯一简单回路。</a:t>
            </a:r>
            <a:r>
              <a:rPr lang="zh-CN" altLang="en-US"/>
              <a:t> </a:t>
            </a:r>
            <a:endParaRPr lang="en-US" altLang="zh-CN" smtClean="0"/>
          </a:p>
          <a:p>
            <a:r>
              <a:rPr lang="zh-CN" altLang="en-US" smtClean="0"/>
              <a:t>定义</a:t>
            </a:r>
            <a:r>
              <a:rPr lang="en-US" altLang="zh-CN"/>
              <a:t>2.</a:t>
            </a:r>
            <a:r>
              <a:rPr lang="zh-CN" altLang="en-US"/>
              <a:t>有根树是指一个顶点（指所有节点）作为根并且每条边的方向都离开根的树。 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3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AutoShape 2" descr="http://img1.imgtn.bdimg.com/it/u=875565228,810949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img4.imgtn.bdimg.com/it/u=2112272284,646702046&amp;fm=214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9" name="Picture 5" descr="C:\Users\BobHuang\Desktop\树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537151"/>
            <a:ext cx="33909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634411"/>
            <a:ext cx="3635375" cy="191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64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其他有用的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7654"/>
            <a:ext cx="6777317" cy="2631733"/>
          </a:xfrm>
        </p:spPr>
        <p:txBody>
          <a:bodyPr>
            <a:normAutofit/>
          </a:bodyPr>
          <a:lstStyle/>
          <a:p>
            <a:r>
              <a:rPr lang="zh-CN" altLang="en-US" smtClean="0"/>
              <a:t>森林</a:t>
            </a:r>
            <a:r>
              <a:rPr lang="en-US" altLang="zh-CN" smtClean="0"/>
              <a:t>——</a:t>
            </a:r>
            <a:r>
              <a:rPr lang="zh-CN" altLang="en-US" smtClean="0"/>
              <a:t>若图</a:t>
            </a:r>
            <a:r>
              <a:rPr lang="en-US" altLang="zh-CN" smtClean="0"/>
              <a:t>G</a:t>
            </a:r>
            <a:r>
              <a:rPr lang="zh-CN" altLang="en-US"/>
              <a:t>至少</a:t>
            </a:r>
            <a:r>
              <a:rPr lang="zh-CN" altLang="en-US" smtClean="0"/>
              <a:t>有两个两个联通分支（两棵树以上）</a:t>
            </a:r>
            <a:endParaRPr lang="en-US" altLang="zh-CN" smtClean="0"/>
          </a:p>
          <a:p>
            <a:r>
              <a:rPr lang="zh-CN" altLang="en-US" smtClean="0"/>
              <a:t>树叶</a:t>
            </a:r>
            <a:r>
              <a:rPr lang="en-US" altLang="zh-CN" smtClean="0"/>
              <a:t>——</a:t>
            </a:r>
            <a:r>
              <a:rPr lang="zh-CN" altLang="en-US"/>
              <a:t>度数为</a:t>
            </a:r>
            <a:r>
              <a:rPr lang="en-US" altLang="zh-CN" smtClean="0"/>
              <a:t>1</a:t>
            </a:r>
            <a:r>
              <a:rPr lang="zh-CN" altLang="en-US" smtClean="0"/>
              <a:t>的顶点（入度为</a:t>
            </a:r>
            <a:r>
              <a:rPr lang="en-US" altLang="zh-CN" smtClean="0"/>
              <a:t>1</a:t>
            </a:r>
            <a:r>
              <a:rPr lang="zh-CN" altLang="en-US" smtClean="0"/>
              <a:t>，出度为</a:t>
            </a:r>
            <a:r>
              <a:rPr lang="en-US" altLang="zh-CN" smtClean="0"/>
              <a:t>0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分支点</a:t>
            </a:r>
            <a:r>
              <a:rPr lang="en-US" altLang="zh-CN" smtClean="0"/>
              <a:t>——</a:t>
            </a:r>
            <a:r>
              <a:rPr lang="zh-CN" altLang="en-US" smtClean="0"/>
              <a:t>度数大于或者等于</a:t>
            </a:r>
            <a:r>
              <a:rPr lang="en-US" altLang="zh-CN" smtClean="0"/>
              <a:t>2</a:t>
            </a:r>
            <a:r>
              <a:rPr lang="zh-CN" altLang="en-US" smtClean="0"/>
              <a:t>的顶点</a:t>
            </a:r>
            <a:endParaRPr lang="en-US" altLang="zh-CN" smtClean="0"/>
          </a:p>
          <a:p>
            <a:r>
              <a:rPr lang="en-US" altLang="zh-CN" smtClean="0"/>
              <a:t>G</a:t>
            </a:r>
            <a:r>
              <a:rPr lang="zh-CN" altLang="en-US" smtClean="0"/>
              <a:t>为</a:t>
            </a:r>
            <a:r>
              <a:rPr lang="en-US" altLang="zh-CN" smtClean="0"/>
              <a:t>n</a:t>
            </a:r>
            <a:r>
              <a:rPr lang="zh-CN" altLang="en-US" smtClean="0"/>
              <a:t>阶</a:t>
            </a:r>
            <a:r>
              <a:rPr lang="en-US" altLang="zh-CN" smtClean="0"/>
              <a:t>m</a:t>
            </a:r>
            <a:r>
              <a:rPr lang="zh-CN" altLang="en-US" smtClean="0"/>
              <a:t>条边的图，那么</a:t>
            </a:r>
            <a:r>
              <a:rPr lang="en-US" altLang="zh-CN" smtClean="0"/>
              <a:t>m=n-1</a:t>
            </a:r>
          </a:p>
          <a:p>
            <a:r>
              <a:rPr lang="zh-CN" altLang="en-US" smtClean="0"/>
              <a:t>删除任何一边就不连通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44008" y="4443958"/>
            <a:ext cx="3502152" cy="273844"/>
          </a:xfrm>
        </p:spPr>
        <p:txBody>
          <a:bodyPr/>
          <a:lstStyle/>
          <a:p>
            <a:r>
              <a:rPr lang="zh-CN" altLang="en-US" smtClean="0"/>
              <a:t>题目推荐</a:t>
            </a:r>
            <a:r>
              <a:rPr lang="en-US" altLang="zh-CN" smtClean="0">
                <a:hlinkClick r:id="rId2"/>
              </a:rPr>
              <a:t>1856</a:t>
            </a:r>
            <a:r>
              <a:rPr lang="en-US" altLang="zh-CN">
                <a:hlinkClick r:id="rId2"/>
              </a:rPr>
              <a:t>  Is It A Tree?</a:t>
            </a:r>
            <a:r>
              <a:rPr lang="en-US" altLang="zh-CN"/>
              <a:t> </a:t>
            </a:r>
            <a:r>
              <a:rPr lang="en-US" altLang="zh-CN" b="1"/>
              <a:t> </a:t>
            </a:r>
            <a:r>
              <a:rPr lang="en-US" altLang="zh-CN" b="1" smtClean="0">
                <a:hlinkClick r:id="rId3"/>
              </a:rPr>
              <a:t> </a:t>
            </a:r>
            <a:r>
              <a:rPr lang="zh-CN" altLang="en-US" b="1" smtClean="0">
                <a:hlinkClick r:id="rId3"/>
              </a:rPr>
              <a:t>题解</a:t>
            </a:r>
            <a:r>
              <a:rPr lang="en-US" altLang="zh-CN" b="1" smtClean="0"/>
              <a:t> </a:t>
            </a:r>
            <a:endParaRPr lang="en-US" altLang="zh-CN" b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若</a:t>
            </a:r>
            <a:r>
              <a:rPr lang="en-US" altLang="zh-CN" smtClean="0"/>
              <a:t>G</a:t>
            </a:r>
            <a:r>
              <a:rPr lang="zh-CN" altLang="en-US" smtClean="0"/>
              <a:t>为连通图，</a:t>
            </a:r>
            <a:r>
              <a:rPr lang="en-US" altLang="zh-CN" smtClean="0"/>
              <a:t>T</a:t>
            </a:r>
            <a:r>
              <a:rPr lang="zh-CN" altLang="en-US" smtClean="0"/>
              <a:t>为</a:t>
            </a:r>
            <a:r>
              <a:rPr lang="en-US" altLang="zh-CN" smtClean="0"/>
              <a:t>G</a:t>
            </a:r>
            <a:r>
              <a:rPr lang="zh-CN" altLang="en-US" smtClean="0"/>
              <a:t>的生成子图，且</a:t>
            </a:r>
            <a:r>
              <a:rPr lang="en-US" altLang="zh-CN" smtClean="0"/>
              <a:t>T</a:t>
            </a:r>
            <a:r>
              <a:rPr lang="zh-CN" altLang="en-US" smtClean="0"/>
              <a:t>为树，成</a:t>
            </a:r>
            <a:r>
              <a:rPr lang="en-US" altLang="zh-CN" smtClean="0"/>
              <a:t>T</a:t>
            </a:r>
            <a:r>
              <a:rPr lang="zh-CN" altLang="en-US" smtClean="0"/>
              <a:t>为</a:t>
            </a:r>
            <a:r>
              <a:rPr lang="en-US" altLang="zh-CN" smtClean="0"/>
              <a:t>G</a:t>
            </a:r>
            <a:r>
              <a:rPr lang="zh-CN" altLang="en-US" smtClean="0"/>
              <a:t>的生成树</a:t>
            </a:r>
            <a:r>
              <a:rPr lang="zh-CN" altLang="en-US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1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接下来进入有向树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有向树：基图为无项树的有向图</a:t>
            </a:r>
            <a:endParaRPr lang="en-US" altLang="zh-CN" smtClean="0"/>
          </a:p>
          <a:p>
            <a:r>
              <a:rPr lang="zh-CN" altLang="en-US" smtClean="0"/>
              <a:t>根树：有一个定点入度为</a:t>
            </a:r>
            <a:r>
              <a:rPr lang="en-US" altLang="zh-CN" smtClean="0"/>
              <a:t>0</a:t>
            </a:r>
            <a:r>
              <a:rPr lang="zh-CN" altLang="en-US" smtClean="0"/>
              <a:t>，其余的入度均为</a:t>
            </a:r>
            <a:r>
              <a:rPr lang="en-US" altLang="zh-CN" smtClean="0"/>
              <a:t>1</a:t>
            </a:r>
            <a:r>
              <a:rPr lang="zh-CN" altLang="en-US" smtClean="0"/>
              <a:t>的非平凡的有向树。</a:t>
            </a:r>
            <a:endParaRPr lang="en-US" altLang="zh-CN" smtClean="0"/>
          </a:p>
          <a:p>
            <a:r>
              <a:rPr lang="zh-CN" altLang="en-US" smtClean="0"/>
              <a:t>树根：有向树入度为</a:t>
            </a:r>
            <a:r>
              <a:rPr lang="en-US" altLang="zh-CN" smtClean="0"/>
              <a:t>0</a:t>
            </a:r>
            <a:r>
              <a:rPr lang="zh-CN" altLang="en-US" smtClean="0"/>
              <a:t>的顶点。</a:t>
            </a:r>
            <a:endParaRPr lang="en-US" altLang="zh-CN" smtClean="0"/>
          </a:p>
          <a:p>
            <a:r>
              <a:rPr lang="zh-CN" altLang="en-US" smtClean="0"/>
              <a:t>树叶：有向树中入度为</a:t>
            </a:r>
            <a:r>
              <a:rPr lang="en-US" altLang="zh-CN" smtClean="0"/>
              <a:t>1</a:t>
            </a:r>
            <a:r>
              <a:rPr lang="zh-CN" altLang="en-US" smtClean="0"/>
              <a:t>，出度为</a:t>
            </a:r>
            <a:r>
              <a:rPr lang="en-US" altLang="zh-CN" smtClean="0"/>
              <a:t>0</a:t>
            </a:r>
            <a:r>
              <a:rPr lang="zh-CN" altLang="en-US" smtClean="0"/>
              <a:t>的定点。</a:t>
            </a:r>
            <a:endParaRPr lang="en-US" altLang="zh-CN" smtClean="0"/>
          </a:p>
          <a:p>
            <a:r>
              <a:rPr lang="zh-CN" altLang="en-US" smtClean="0"/>
              <a:t>顶点</a:t>
            </a:r>
            <a:r>
              <a:rPr lang="en-US" altLang="zh-CN" smtClean="0"/>
              <a:t>v</a:t>
            </a:r>
            <a:r>
              <a:rPr lang="zh-CN" altLang="en-US" smtClean="0"/>
              <a:t>的层数：从树根到</a:t>
            </a:r>
            <a:r>
              <a:rPr lang="en-US" altLang="zh-CN" smtClean="0"/>
              <a:t>v</a:t>
            </a:r>
            <a:r>
              <a:rPr lang="zh-CN" altLang="en-US" smtClean="0"/>
              <a:t>的通路长度，记作</a:t>
            </a:r>
            <a:r>
              <a:rPr lang="en-US" altLang="zh-CN" smtClean="0"/>
              <a:t>l(v</a:t>
            </a:r>
            <a:r>
              <a:rPr lang="en-US" altLang="zh-CN"/>
              <a:t>)</a:t>
            </a:r>
            <a:endParaRPr lang="en-US" altLang="zh-CN" smtClean="0"/>
          </a:p>
          <a:p>
            <a:r>
              <a:rPr lang="zh-CN" altLang="en-US" smtClean="0"/>
              <a:t>树高：有向树中顶点最大层数，记做</a:t>
            </a:r>
            <a:r>
              <a:rPr lang="en-US" altLang="zh-CN" smtClean="0"/>
              <a:t>h(T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家族</a:t>
            </a:r>
            <a:r>
              <a:rPr lang="zh-CN" altLang="en-US" smtClean="0"/>
              <a:t>树（根叔）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若顶点</a:t>
            </a:r>
            <a:r>
              <a:rPr lang="en-US" altLang="zh-CN" smtClean="0"/>
              <a:t>a</a:t>
            </a:r>
            <a:r>
              <a:rPr lang="zh-CN" altLang="en-US" smtClean="0"/>
              <a:t>邻接到顶点</a:t>
            </a:r>
            <a:r>
              <a:rPr lang="en-US" altLang="zh-CN" smtClean="0"/>
              <a:t>b</a:t>
            </a:r>
            <a:r>
              <a:rPr lang="zh-CN" altLang="en-US" smtClean="0"/>
              <a:t>，则称</a:t>
            </a:r>
            <a:r>
              <a:rPr lang="en-US" altLang="zh-CN" smtClean="0"/>
              <a:t>b</a:t>
            </a:r>
            <a:r>
              <a:rPr lang="zh-CN" altLang="en-US" smtClean="0"/>
              <a:t>是</a:t>
            </a:r>
            <a:r>
              <a:rPr lang="en-US" altLang="zh-CN" smtClean="0"/>
              <a:t>a</a:t>
            </a:r>
            <a:r>
              <a:rPr lang="zh-CN" altLang="en-US" smtClean="0"/>
              <a:t>的儿子，</a:t>
            </a:r>
            <a:r>
              <a:rPr lang="en-US" altLang="zh-CN" smtClean="0"/>
              <a:t>a</a:t>
            </a:r>
            <a:r>
              <a:rPr lang="zh-CN" altLang="en-US" smtClean="0"/>
              <a:t>是</a:t>
            </a:r>
            <a:r>
              <a:rPr lang="en-US" altLang="zh-CN" smtClean="0"/>
              <a:t>b</a:t>
            </a:r>
            <a:r>
              <a:rPr lang="zh-CN" altLang="en-US" smtClean="0"/>
              <a:t>的父亲。</a:t>
            </a:r>
            <a:endParaRPr lang="en-US" altLang="zh-CN" smtClean="0"/>
          </a:p>
          <a:p>
            <a:r>
              <a:rPr lang="zh-CN" altLang="en-US" smtClean="0"/>
              <a:t>若</a:t>
            </a:r>
            <a:r>
              <a:rPr lang="en-US" altLang="zh-CN" smtClean="0"/>
              <a:t>b</a:t>
            </a:r>
            <a:r>
              <a:rPr lang="zh-CN" altLang="en-US" smtClean="0"/>
              <a:t>是</a:t>
            </a:r>
            <a:r>
              <a:rPr lang="en-US" altLang="zh-CN" smtClean="0"/>
              <a:t>c</a:t>
            </a:r>
            <a:r>
              <a:rPr lang="zh-CN" altLang="en-US" smtClean="0"/>
              <a:t>为同一个顶点的儿子，则称</a:t>
            </a:r>
            <a:r>
              <a:rPr lang="en-US" altLang="zh-CN" smtClean="0"/>
              <a:t>b</a:t>
            </a:r>
            <a:r>
              <a:rPr lang="zh-CN" altLang="en-US" smtClean="0"/>
              <a:t>和</a:t>
            </a:r>
            <a:r>
              <a:rPr lang="en-US" altLang="zh-CN" smtClean="0"/>
              <a:t>c</a:t>
            </a:r>
            <a:r>
              <a:rPr lang="zh-CN" altLang="en-US" smtClean="0"/>
              <a:t>是兄弟。</a:t>
            </a:r>
            <a:endParaRPr lang="en-US" altLang="zh-CN" smtClean="0"/>
          </a:p>
          <a:p>
            <a:r>
              <a:rPr lang="zh-CN" altLang="en-US" smtClean="0"/>
              <a:t>若</a:t>
            </a:r>
            <a:r>
              <a:rPr lang="en-US" altLang="zh-CN" smtClean="0"/>
              <a:t>a</a:t>
            </a:r>
            <a:r>
              <a:rPr lang="zh-CN" altLang="en-US" smtClean="0"/>
              <a:t>不等于</a:t>
            </a:r>
            <a:r>
              <a:rPr lang="en-US" altLang="zh-CN" smtClean="0"/>
              <a:t>b</a:t>
            </a:r>
            <a:r>
              <a:rPr lang="zh-CN" altLang="en-US" smtClean="0"/>
              <a:t>且</a:t>
            </a:r>
            <a:r>
              <a:rPr lang="en-US" altLang="zh-CN" smtClean="0"/>
              <a:t>a</a:t>
            </a:r>
            <a:r>
              <a:rPr lang="zh-CN" altLang="en-US" smtClean="0"/>
              <a:t>可达</a:t>
            </a:r>
            <a:r>
              <a:rPr lang="en-US" altLang="zh-CN" smtClean="0"/>
              <a:t>b</a:t>
            </a:r>
            <a:r>
              <a:rPr lang="zh-CN" altLang="en-US" smtClean="0"/>
              <a:t>，则称</a:t>
            </a:r>
            <a:r>
              <a:rPr lang="en-US" altLang="zh-CN" smtClean="0"/>
              <a:t>a</a:t>
            </a:r>
            <a:r>
              <a:rPr lang="zh-CN" altLang="en-US" smtClean="0"/>
              <a:t>是</a:t>
            </a:r>
            <a:r>
              <a:rPr lang="en-US" altLang="zh-CN" smtClean="0"/>
              <a:t>b</a:t>
            </a:r>
            <a:r>
              <a:rPr lang="zh-CN" altLang="en-US" smtClean="0"/>
              <a:t>的祖先，</a:t>
            </a:r>
            <a:r>
              <a:rPr lang="en-US" altLang="zh-CN" smtClean="0"/>
              <a:t>b</a:t>
            </a:r>
            <a:r>
              <a:rPr lang="zh-CN" altLang="en-US" smtClean="0"/>
              <a:t>是</a:t>
            </a:r>
            <a:r>
              <a:rPr lang="en-US" altLang="zh-CN" smtClean="0"/>
              <a:t>a</a:t>
            </a:r>
            <a:r>
              <a:rPr lang="zh-CN" altLang="en-US" smtClean="0"/>
              <a:t>的后代。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http://www.cppblog.com/images/cppblog_com/guogangj/ds_tree_concept_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43352"/>
            <a:ext cx="4626662" cy="364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44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483518"/>
            <a:ext cx="7024744" cy="857250"/>
          </a:xfrm>
        </p:spPr>
        <p:txBody>
          <a:bodyPr/>
          <a:lstStyle/>
          <a:p>
            <a:r>
              <a:rPr lang="zh-CN" altLang="en-US" smtClean="0"/>
              <a:t>根数的分类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563638"/>
            <a:ext cx="6777317" cy="2631733"/>
          </a:xfrm>
        </p:spPr>
        <p:txBody>
          <a:bodyPr/>
          <a:lstStyle/>
          <a:p>
            <a:r>
              <a:rPr lang="en-US" altLang="zh-CN" smtClean="0"/>
              <a:t>R</a:t>
            </a:r>
            <a:r>
              <a:rPr lang="zh-CN" altLang="en-US" smtClean="0"/>
              <a:t>元树</a:t>
            </a:r>
            <a:r>
              <a:rPr lang="en-US" altLang="zh-CN" smtClean="0"/>
              <a:t>(R</a:t>
            </a:r>
            <a:r>
              <a:rPr lang="zh-CN" altLang="en-US" smtClean="0"/>
              <a:t>叉树</a:t>
            </a:r>
            <a:r>
              <a:rPr lang="en-US" altLang="zh-CN" smtClean="0"/>
              <a:t>)</a:t>
            </a:r>
            <a:r>
              <a:rPr lang="zh-CN" altLang="en-US" smtClean="0"/>
              <a:t>：根叔的每个分支点之多有</a:t>
            </a:r>
            <a:r>
              <a:rPr lang="en-US" altLang="zh-CN" smtClean="0"/>
              <a:t>r</a:t>
            </a:r>
            <a:r>
              <a:rPr lang="zh-CN" altLang="en-US" smtClean="0"/>
              <a:t>个儿子</a:t>
            </a:r>
            <a:endParaRPr lang="en-US" altLang="zh-CN" smtClean="0"/>
          </a:p>
          <a:p>
            <a:r>
              <a:rPr lang="en-US" altLang="zh-CN" smtClean="0"/>
              <a:t>R</a:t>
            </a:r>
            <a:r>
              <a:rPr lang="zh-CN" altLang="en-US" smtClean="0"/>
              <a:t>元完全正则树</a:t>
            </a:r>
            <a:r>
              <a:rPr lang="en-US" altLang="zh-CN" smtClean="0"/>
              <a:t>(</a:t>
            </a:r>
            <a:r>
              <a:rPr lang="zh-CN" altLang="en-US" smtClean="0"/>
              <a:t>满</a:t>
            </a:r>
            <a:r>
              <a:rPr lang="en-US" altLang="zh-CN" smtClean="0"/>
              <a:t>R</a:t>
            </a:r>
            <a:r>
              <a:rPr lang="zh-CN" altLang="en-US" smtClean="0"/>
              <a:t>叉树</a:t>
            </a:r>
            <a:r>
              <a:rPr lang="en-US" altLang="zh-CN" smtClean="0"/>
              <a:t>):</a:t>
            </a:r>
            <a:r>
              <a:rPr lang="zh-CN" altLang="en-US" smtClean="0"/>
              <a:t>根树的每个分支节点恰有</a:t>
            </a:r>
            <a:r>
              <a:rPr lang="en-US" altLang="zh-CN" smtClean="0"/>
              <a:t>r</a:t>
            </a:r>
            <a:r>
              <a:rPr lang="zh-CN" altLang="en-US" smtClean="0"/>
              <a:t>个儿子，所有树叶层数相同都等于树高。  </a:t>
            </a:r>
            <a:endParaRPr lang="en-US" altLang="zh-CN" smtClean="0"/>
          </a:p>
          <a:p>
            <a:pPr marL="68580" indent="0">
              <a:buNone/>
            </a:pPr>
            <a:r>
              <a:rPr lang="zh-CN" altLang="en-US"/>
              <a:t>节点数</a:t>
            </a:r>
            <a:r>
              <a:rPr lang="en-US" altLang="zh-CN" smtClean="0"/>
              <a:t>(r^k-1</a:t>
            </a:r>
            <a:r>
              <a:rPr lang="en-US" altLang="zh-CN"/>
              <a:t>)/(r-1)</a:t>
            </a:r>
          </a:p>
          <a:p>
            <a:r>
              <a:rPr lang="zh-CN" altLang="en-US" smtClean="0"/>
              <a:t>满</a:t>
            </a:r>
            <a:r>
              <a:rPr lang="en-US" altLang="zh-CN" smtClean="0"/>
              <a:t>2</a:t>
            </a:r>
            <a:r>
              <a:rPr lang="zh-CN" altLang="en-US" smtClean="0"/>
              <a:t>叉树</a:t>
            </a:r>
            <a:r>
              <a:rPr lang="zh-CN" altLang="en-US" smtClean="0"/>
              <a:t>总结</a:t>
            </a:r>
            <a:r>
              <a:rPr lang="zh-CN" altLang="en-US" smtClean="0"/>
              <a:t>点</a:t>
            </a:r>
            <a:r>
              <a:rPr lang="en-US" altLang="zh-CN" smtClean="0"/>
              <a:t>2^k-1(k</a:t>
            </a:r>
            <a:r>
              <a:rPr lang="zh-CN" altLang="en-US" smtClean="0"/>
              <a:t>指树高</a:t>
            </a:r>
            <a:r>
              <a:rPr lang="en-US" altLang="zh-CN" smtClean="0"/>
              <a:t>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 descr="https://gss3.bdstatic.com/7Po3dSag_xI4khGkpoWK1HF6hhy/baike/c0%3Dbaike72%2C5%2C5%2C72%2C24/sign=fb3e725cc6bf6c81e33a24badd57da50/8ad4b31c8701a18be06a847b942f07082838fe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435846"/>
            <a:ext cx="2291606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56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542</TotalTime>
  <Words>762</Words>
  <Application>Microsoft Office PowerPoint</Application>
  <PresentationFormat>全屏显示(16:9)</PresentationFormat>
  <Paragraphs>119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奥斯汀</vt:lpstr>
      <vt:lpstr>acm入门图论之树&amp;&amp;并查集</vt:lpstr>
      <vt:lpstr>树的概念</vt:lpstr>
      <vt:lpstr>PowerPoint 演示文稿</vt:lpstr>
      <vt:lpstr>其他有用的</vt:lpstr>
      <vt:lpstr>生成树</vt:lpstr>
      <vt:lpstr>接下来进入有向树</vt:lpstr>
      <vt:lpstr>家族树（根叔）</vt:lpstr>
      <vt:lpstr>PowerPoint 演示文稿</vt:lpstr>
      <vt:lpstr>根数的分类</vt:lpstr>
      <vt:lpstr>二叉树遍历</vt:lpstr>
      <vt:lpstr>并查集</vt:lpstr>
      <vt:lpstr>路径压缩 并查集代码实现</vt:lpstr>
      <vt:lpstr>最优二叉树</vt:lpstr>
      <vt:lpstr>谢谢观看!!!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循环、数组、结构体</dc:title>
  <dc:creator>BobHuang</dc:creator>
  <cp:lastModifiedBy>BobHuang</cp:lastModifiedBy>
  <cp:revision>38</cp:revision>
  <dcterms:created xsi:type="dcterms:W3CDTF">2017-11-14T12:05:12Z</dcterms:created>
  <dcterms:modified xsi:type="dcterms:W3CDTF">2018-02-10T04:46:01Z</dcterms:modified>
</cp:coreProperties>
</file>