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8" r:id="rId6"/>
    <p:sldId id="259" r:id="rId7"/>
    <p:sldId id="260" r:id="rId8"/>
    <p:sldId id="261" r:id="rId9"/>
    <p:sldId id="269" r:id="rId10"/>
    <p:sldId id="270"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Integrated Health Care App/Portal</a:t>
            </a:r>
          </a:p>
        </p:txBody>
      </p:sp>
      <p:sp>
        <p:nvSpPr>
          <p:cNvPr id="3" name="Subtitle 2"/>
          <p:cNvSpPr>
            <a:spLocks noGrp="1"/>
          </p:cNvSpPr>
          <p:nvPr>
            <p:ph type="subTitle" idx="1"/>
          </p:nvPr>
        </p:nvSpPr>
        <p:spPr>
          <a:xfrm>
            <a:off x="790469" y="2721956"/>
            <a:ext cx="3970594" cy="552184"/>
          </a:xfrm>
        </p:spPr>
        <p:txBody>
          <a:bodyPr>
            <a:normAutofit/>
          </a:bodyPr>
          <a:lstStyle/>
          <a:p>
            <a:pPr algn="l"/>
            <a:r>
              <a:rPr lang="en-GB" dirty="0"/>
              <a:t>Batch Number:CST-18</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017855756"/>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20201CST0160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     </a:t>
                      </a:r>
                      <a:r>
                        <a:rPr lang="en-GB" b="1" dirty="0" err="1">
                          <a:solidFill>
                            <a:schemeClr val="tx2">
                              <a:lumMod val="75000"/>
                            </a:schemeClr>
                          </a:solidFill>
                        </a:rPr>
                        <a:t>M.Dinesh</a:t>
                      </a:r>
                      <a:r>
                        <a:rPr lang="en-GB" b="1" dirty="0">
                          <a:solidFill>
                            <a:schemeClr val="tx2">
                              <a:lumMod val="75000"/>
                            </a:schemeClr>
                          </a:solidFill>
                        </a:rPr>
                        <a:t>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b="1" dirty="0">
                          <a:solidFill>
                            <a:schemeClr val="tx2">
                              <a:lumMod val="75000"/>
                            </a:schemeClr>
                          </a:solidFill>
                        </a:rPr>
                        <a:t>20201CST0159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err="1">
                          <a:solidFill>
                            <a:schemeClr val="tx2">
                              <a:lumMod val="75000"/>
                            </a:schemeClr>
                          </a:solidFill>
                        </a:rPr>
                        <a:t>V.ManiKanta</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b="1" dirty="0">
                          <a:solidFill>
                            <a:schemeClr val="tx2">
                              <a:lumMod val="75000"/>
                            </a:schemeClr>
                          </a:solidFill>
                        </a:rPr>
                        <a:t>20201CST0090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err="1">
                          <a:solidFill>
                            <a:schemeClr val="tx2">
                              <a:lumMod val="75000"/>
                            </a:schemeClr>
                          </a:solidFill>
                        </a:rPr>
                        <a:t>G.Siva</a:t>
                      </a:r>
                      <a:r>
                        <a:rPr lang="en-GB" b="1" dirty="0">
                          <a:solidFill>
                            <a:schemeClr val="tx2">
                              <a:lumMod val="75000"/>
                            </a:schemeClr>
                          </a:solidFill>
                        </a:rPr>
                        <a:t> Sankar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b="1" dirty="0">
                          <a:solidFill>
                            <a:schemeClr val="tx2">
                              <a:lumMod val="75000"/>
                            </a:schemeClr>
                          </a:solidFill>
                        </a:rPr>
                        <a:t>20201CST0171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M .Venkata Ashok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2">
                              <a:lumMod val="75000"/>
                            </a:schemeClr>
                          </a:solidFill>
                        </a:rPr>
                        <a:t>20201CST0132 </a:t>
                      </a:r>
                    </a:p>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err="1">
                          <a:solidFill>
                            <a:schemeClr val="tx2">
                              <a:lumMod val="75000"/>
                            </a:schemeClr>
                          </a:solidFill>
                        </a:rPr>
                        <a:t>K.Saketh</a:t>
                      </a:r>
                      <a:r>
                        <a:rPr lang="en-GB" b="1" dirty="0">
                          <a:solidFill>
                            <a:schemeClr val="tx2">
                              <a:lumMod val="75000"/>
                            </a:schemeClr>
                          </a:solidFill>
                        </a:rPr>
                        <a:t> Reddy</a:t>
                      </a:r>
                    </a:p>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209135" y="3274140"/>
            <a:ext cx="5759951"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a:t>
            </a:r>
            <a:r>
              <a:rPr lang="en-GB" sz="1700" dirty="0" err="1"/>
              <a:t>S.Saravana</a:t>
            </a:r>
            <a:r>
              <a:rPr lang="en-GB" sz="1700" dirty="0"/>
              <a:t> Kumar</a:t>
            </a:r>
          </a:p>
          <a:p>
            <a:pPr algn="l"/>
            <a:r>
              <a:rPr lang="en-GB" sz="1700" dirty="0"/>
              <a:t>Assistant Professor-Selection Grade</a:t>
            </a:r>
          </a:p>
          <a:p>
            <a:pPr algn="l"/>
            <a:endParaRPr lang="en-GB" sz="1700" dirty="0"/>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Review-4</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9A2A-A68B-C2C3-C1ED-5E62933CD9ED}"/>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1E06ACA1-2FC4-F4B4-F16B-A42EF543FD95}"/>
              </a:ext>
            </a:extLst>
          </p:cNvPr>
          <p:cNvSpPr>
            <a:spLocks noGrp="1"/>
          </p:cNvSpPr>
          <p:nvPr>
            <p:ph idx="1"/>
          </p:nvPr>
        </p:nvSpPr>
        <p:spPr/>
        <p:txBody>
          <a:bodyPr>
            <a:normAutofit/>
          </a:bodyPr>
          <a:lstStyle/>
          <a:p>
            <a:pPr marL="0" indent="0" algn="l">
              <a:buNone/>
            </a:pPr>
            <a:r>
              <a:rPr lang="en-US" b="1" dirty="0">
                <a:solidFill>
                  <a:srgbClr val="374151"/>
                </a:solidFill>
                <a:latin typeface="Söhne"/>
              </a:rPr>
              <a:t>7. </a:t>
            </a:r>
            <a:r>
              <a:rPr lang="en-US" b="1" i="0" dirty="0">
                <a:solidFill>
                  <a:srgbClr val="374151"/>
                </a:solidFill>
                <a:effectLst/>
                <a:latin typeface="Söhne"/>
              </a:rPr>
              <a:t> Data Analytics and Reporting:</a:t>
            </a:r>
            <a:r>
              <a:rPr lang="en-US" b="0" i="0" dirty="0">
                <a:solidFill>
                  <a:srgbClr val="374151"/>
                </a:solidFill>
                <a:effectLst/>
                <a:latin typeface="Söhne"/>
              </a:rPr>
              <a:t> Develop data analytics capabilities to analyze   </a:t>
            </a:r>
          </a:p>
          <a:p>
            <a:pPr marL="0" indent="0" algn="l">
              <a:buNone/>
            </a:pPr>
            <a:r>
              <a:rPr lang="en-US" dirty="0">
                <a:solidFill>
                  <a:srgbClr val="374151"/>
                </a:solidFill>
                <a:latin typeface="Söhne"/>
              </a:rPr>
              <a:t>      </a:t>
            </a:r>
            <a:r>
              <a:rPr lang="en-US" b="0" i="0" dirty="0">
                <a:solidFill>
                  <a:srgbClr val="374151"/>
                </a:solidFill>
                <a:effectLst/>
                <a:latin typeface="Söhne"/>
              </a:rPr>
              <a:t>healthcare data, identify trends, and generate insights that can be used to make      </a:t>
            </a:r>
          </a:p>
          <a:p>
            <a:pPr marL="0" indent="0" algn="l">
              <a:buNone/>
            </a:pPr>
            <a:r>
              <a:rPr lang="en-US" dirty="0">
                <a:solidFill>
                  <a:srgbClr val="374151"/>
                </a:solidFill>
                <a:latin typeface="Söhne"/>
              </a:rPr>
              <a:t>      </a:t>
            </a:r>
            <a:r>
              <a:rPr lang="en-US" b="0" i="0" dirty="0">
                <a:solidFill>
                  <a:srgbClr val="374151"/>
                </a:solidFill>
                <a:effectLst/>
                <a:latin typeface="Söhne"/>
              </a:rPr>
              <a:t>data-driven decisions, improve patient outcomes, and support medical research.</a:t>
            </a:r>
          </a:p>
          <a:p>
            <a:pPr marL="457200" indent="-457200" algn="l">
              <a:buAutoNum type="arabicPeriod" startAt="8"/>
            </a:pPr>
            <a:r>
              <a:rPr lang="en-US" b="1" i="0" dirty="0">
                <a:solidFill>
                  <a:srgbClr val="374151"/>
                </a:solidFill>
                <a:effectLst/>
                <a:latin typeface="Söhne"/>
              </a:rPr>
              <a:t>Mobile Accessibility:</a:t>
            </a:r>
            <a:r>
              <a:rPr lang="en-US" b="0" i="0" dirty="0">
                <a:solidFill>
                  <a:srgbClr val="374151"/>
                </a:solidFill>
                <a:effectLst/>
                <a:latin typeface="Söhne"/>
              </a:rPr>
              <a:t> Ensure the healthcare portal is accessible via mobile </a:t>
            </a:r>
          </a:p>
          <a:p>
            <a:pPr marL="0" indent="0" algn="l">
              <a:buNone/>
            </a:pPr>
            <a:r>
              <a:rPr lang="en-US" dirty="0">
                <a:solidFill>
                  <a:srgbClr val="374151"/>
                </a:solidFill>
                <a:latin typeface="Söhne"/>
              </a:rPr>
              <a:t>      </a:t>
            </a:r>
            <a:r>
              <a:rPr lang="en-US" b="0" i="0" dirty="0">
                <a:solidFill>
                  <a:srgbClr val="374151"/>
                </a:solidFill>
                <a:effectLst/>
                <a:latin typeface="Söhne"/>
              </a:rPr>
              <a:t>devices through responsive design or mobile apps, allowing patients and </a:t>
            </a:r>
          </a:p>
          <a:p>
            <a:pPr marL="0" indent="0" algn="l">
              <a:buNone/>
            </a:pPr>
            <a:r>
              <a:rPr lang="en-US" dirty="0">
                <a:solidFill>
                  <a:srgbClr val="374151"/>
                </a:solidFill>
                <a:latin typeface="Söhne"/>
              </a:rPr>
              <a:t>      </a:t>
            </a:r>
            <a:r>
              <a:rPr lang="en-US" b="0" i="0" dirty="0">
                <a:solidFill>
                  <a:srgbClr val="374151"/>
                </a:solidFill>
                <a:effectLst/>
                <a:latin typeface="Söhne"/>
              </a:rPr>
              <a:t>healthcare professionals to access services and information on-the-go.</a:t>
            </a:r>
          </a:p>
          <a:p>
            <a:pPr marL="457200" indent="-457200" algn="l">
              <a:buAutoNum type="arabicPeriod" startAt="9"/>
            </a:pPr>
            <a:r>
              <a:rPr lang="en-US" b="1" i="0" dirty="0">
                <a:solidFill>
                  <a:srgbClr val="374151"/>
                </a:solidFill>
                <a:effectLst/>
                <a:latin typeface="Söhne"/>
              </a:rPr>
              <a:t>Scalability and Future-Proofing:</a:t>
            </a:r>
            <a:r>
              <a:rPr lang="en-US" b="0" i="0" dirty="0">
                <a:solidFill>
                  <a:srgbClr val="374151"/>
                </a:solidFill>
                <a:effectLst/>
                <a:latin typeface="Söhne"/>
              </a:rPr>
              <a:t> Design the portal architecture with scalability in </a:t>
            </a:r>
          </a:p>
          <a:p>
            <a:pPr marL="0" indent="0" algn="l">
              <a:buNone/>
            </a:pPr>
            <a:r>
              <a:rPr lang="en-US" b="0" i="0" dirty="0">
                <a:solidFill>
                  <a:srgbClr val="374151"/>
                </a:solidFill>
                <a:effectLst/>
                <a:latin typeface="Söhne"/>
              </a:rPr>
              <a:t>       mind, ensuring it can accommodate future technological advancements and  </a:t>
            </a:r>
          </a:p>
          <a:p>
            <a:pPr marL="0" indent="0" algn="l">
              <a:buNone/>
            </a:pPr>
            <a:r>
              <a:rPr lang="en-US" dirty="0">
                <a:solidFill>
                  <a:srgbClr val="374151"/>
                </a:solidFill>
                <a:latin typeface="Söhne"/>
              </a:rPr>
              <a:t>       </a:t>
            </a:r>
            <a:r>
              <a:rPr lang="en-US" b="0" i="0" dirty="0">
                <a:solidFill>
                  <a:srgbClr val="374151"/>
                </a:solidFill>
                <a:effectLst/>
                <a:latin typeface="Söhne"/>
              </a:rPr>
              <a:t>evolving healthcare needs, thus remaining relevant and effective over time.</a:t>
            </a:r>
          </a:p>
          <a:p>
            <a:pPr algn="l">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218260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852B4C8A-7E5B-3BBD-9AC1-50989F14BD50}"/>
              </a:ext>
            </a:extLst>
          </p:cNvPr>
          <p:cNvGraphicFramePr>
            <a:graphicFrameLocks noGrp="1"/>
          </p:cNvGraphicFramePr>
          <p:nvPr>
            <p:ph idx="1"/>
            <p:extLst>
              <p:ext uri="{D42A27DB-BD31-4B8C-83A1-F6EECF244321}">
                <p14:modId xmlns:p14="http://schemas.microsoft.com/office/powerpoint/2010/main" val="4117044185"/>
              </p:ext>
            </p:extLst>
          </p:nvPr>
        </p:nvGraphicFramePr>
        <p:xfrm>
          <a:off x="4831977" y="1143000"/>
          <a:ext cx="5378823" cy="2194560"/>
        </p:xfrm>
        <a:graphic>
          <a:graphicData uri="http://schemas.openxmlformats.org/drawingml/2006/table">
            <a:tbl>
              <a:tblPr firstRow="1" bandRow="1">
                <a:tableStyleId>{5C22544A-7EE6-4342-B048-85BDC9FD1C3A}</a:tableStyleId>
              </a:tblPr>
              <a:tblGrid>
                <a:gridCol w="1792941">
                  <a:extLst>
                    <a:ext uri="{9D8B030D-6E8A-4147-A177-3AD203B41FA5}">
                      <a16:colId xmlns:a16="http://schemas.microsoft.com/office/drawing/2014/main" val="814589482"/>
                    </a:ext>
                  </a:extLst>
                </a:gridCol>
                <a:gridCol w="1792941">
                  <a:extLst>
                    <a:ext uri="{9D8B030D-6E8A-4147-A177-3AD203B41FA5}">
                      <a16:colId xmlns:a16="http://schemas.microsoft.com/office/drawing/2014/main" val="4001471841"/>
                    </a:ext>
                  </a:extLst>
                </a:gridCol>
                <a:gridCol w="1792941">
                  <a:extLst>
                    <a:ext uri="{9D8B030D-6E8A-4147-A177-3AD203B41FA5}">
                      <a16:colId xmlns:a16="http://schemas.microsoft.com/office/drawing/2014/main" val="1548346228"/>
                    </a:ext>
                  </a:extLst>
                </a:gridCol>
              </a:tblGrid>
              <a:tr h="168088">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17200241"/>
                  </a:ext>
                </a:extLst>
              </a:tr>
              <a:tr h="168088">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29885124"/>
                  </a:ext>
                </a:extLst>
              </a:tr>
              <a:tr h="168088">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15202777"/>
                  </a:ext>
                </a:extLst>
              </a:tr>
              <a:tr h="168088">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48942874"/>
                  </a:ext>
                </a:extLst>
              </a:tr>
              <a:tr h="168088">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5809981"/>
                  </a:ext>
                </a:extLst>
              </a:tr>
              <a:tr h="168088">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436747500"/>
                  </a:ext>
                </a:extLst>
              </a:tr>
            </a:tbl>
          </a:graphicData>
        </a:graphic>
      </p:graphicFrame>
      <p:graphicFrame>
        <p:nvGraphicFramePr>
          <p:cNvPr id="5" name="Table 4">
            <a:extLst>
              <a:ext uri="{FF2B5EF4-FFF2-40B4-BE49-F238E27FC236}">
                <a16:creationId xmlns:a16="http://schemas.microsoft.com/office/drawing/2014/main" id="{7749965E-676B-85DF-8E54-BE3CF72AE2D5}"/>
              </a:ext>
            </a:extLst>
          </p:cNvPr>
          <p:cNvGraphicFramePr>
            <a:graphicFrameLocks noGrp="1"/>
          </p:cNvGraphicFramePr>
          <p:nvPr>
            <p:extLst>
              <p:ext uri="{D42A27DB-BD31-4B8C-83A1-F6EECF244321}">
                <p14:modId xmlns:p14="http://schemas.microsoft.com/office/powerpoint/2010/main" val="954797945"/>
              </p:ext>
            </p:extLst>
          </p:nvPr>
        </p:nvGraphicFramePr>
        <p:xfrm>
          <a:off x="1801906" y="1143000"/>
          <a:ext cx="9036423" cy="4265759"/>
        </p:xfrm>
        <a:graphic>
          <a:graphicData uri="http://schemas.openxmlformats.org/drawingml/2006/table">
            <a:tbl>
              <a:tblPr firstRow="1" firstCol="1" bandRow="1">
                <a:tableStyleId>{5C22544A-7EE6-4342-B048-85BDC9FD1C3A}</a:tableStyleId>
              </a:tblPr>
              <a:tblGrid>
                <a:gridCol w="1018635">
                  <a:extLst>
                    <a:ext uri="{9D8B030D-6E8A-4147-A177-3AD203B41FA5}">
                      <a16:colId xmlns:a16="http://schemas.microsoft.com/office/drawing/2014/main" val="3285450617"/>
                    </a:ext>
                  </a:extLst>
                </a:gridCol>
                <a:gridCol w="3091285">
                  <a:extLst>
                    <a:ext uri="{9D8B030D-6E8A-4147-A177-3AD203B41FA5}">
                      <a16:colId xmlns:a16="http://schemas.microsoft.com/office/drawing/2014/main" val="2076469638"/>
                    </a:ext>
                  </a:extLst>
                </a:gridCol>
                <a:gridCol w="4926503">
                  <a:extLst>
                    <a:ext uri="{9D8B030D-6E8A-4147-A177-3AD203B41FA5}">
                      <a16:colId xmlns:a16="http://schemas.microsoft.com/office/drawing/2014/main" val="3923673681"/>
                    </a:ext>
                  </a:extLst>
                </a:gridCol>
              </a:tblGrid>
              <a:tr h="898079">
                <a:tc>
                  <a:txBody>
                    <a:bodyPr/>
                    <a:lstStyle/>
                    <a:p>
                      <a:pPr>
                        <a:lnSpc>
                          <a:spcPct val="107000"/>
                        </a:lnSpc>
                        <a:spcAft>
                          <a:spcPts val="800"/>
                        </a:spcAft>
                      </a:pPr>
                      <a:r>
                        <a:rPr lang="en-IN" sz="1400" kern="100">
                          <a:effectLst/>
                        </a:rPr>
                        <a:t>S. No.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tc>
                <a:tc>
                  <a:txBody>
                    <a:bodyPr/>
                    <a:lstStyle/>
                    <a:p>
                      <a:pPr marR="8890" algn="ctr">
                        <a:lnSpc>
                          <a:spcPct val="107000"/>
                        </a:lnSpc>
                        <a:spcAft>
                          <a:spcPts val="800"/>
                        </a:spcAft>
                      </a:pPr>
                      <a:r>
                        <a:rPr lang="en-IN" sz="1400" kern="100">
                          <a:effectLst/>
                        </a:rPr>
                        <a:t>Review(Offline)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tc>
                <a:tc>
                  <a:txBody>
                    <a:bodyPr/>
                    <a:lstStyle/>
                    <a:p>
                      <a:pPr marR="50165" algn="ctr">
                        <a:lnSpc>
                          <a:spcPct val="107000"/>
                        </a:lnSpc>
                        <a:spcAft>
                          <a:spcPts val="800"/>
                        </a:spcAft>
                      </a:pPr>
                      <a:r>
                        <a:rPr lang="en-IN" sz="1400" kern="100">
                          <a:effectLst/>
                        </a:rPr>
                        <a:t>Dates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tc>
                <a:extLst>
                  <a:ext uri="{0D108BD9-81ED-4DB2-BD59-A6C34878D82A}">
                    <a16:rowId xmlns:a16="http://schemas.microsoft.com/office/drawing/2014/main" val="1031063343"/>
                  </a:ext>
                </a:extLst>
              </a:tr>
              <a:tr h="626537">
                <a:tc>
                  <a:txBody>
                    <a:bodyPr/>
                    <a:lstStyle/>
                    <a:p>
                      <a:pPr marR="48260" algn="ctr">
                        <a:lnSpc>
                          <a:spcPct val="107000"/>
                        </a:lnSpc>
                        <a:spcAft>
                          <a:spcPts val="800"/>
                        </a:spcAft>
                      </a:pPr>
                      <a:r>
                        <a:rPr lang="en-IN" sz="1400" kern="100">
                          <a:effectLst/>
                        </a:rPr>
                        <a:t>1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tc>
                <a:tc>
                  <a:txBody>
                    <a:bodyPr/>
                    <a:lstStyle/>
                    <a:p>
                      <a:pPr marR="40005" algn="ctr">
                        <a:lnSpc>
                          <a:spcPct val="107000"/>
                        </a:lnSpc>
                        <a:spcAft>
                          <a:spcPts val="800"/>
                        </a:spcAft>
                      </a:pPr>
                      <a:r>
                        <a:rPr lang="en-IN" sz="1400" kern="100">
                          <a:effectLst/>
                        </a:rPr>
                        <a:t>Review-0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tc>
                <a:tc>
                  <a:txBody>
                    <a:bodyPr/>
                    <a:lstStyle/>
                    <a:p>
                      <a:pPr marR="53975" algn="ctr">
                        <a:lnSpc>
                          <a:spcPct val="107000"/>
                        </a:lnSpc>
                        <a:spcAft>
                          <a:spcPts val="800"/>
                        </a:spcAft>
                      </a:pPr>
                      <a:r>
                        <a:rPr lang="en-IN" sz="1400" kern="100" dirty="0">
                          <a:effectLst/>
                        </a:rPr>
                        <a:t>09-Oct-2023 to 13-Oct-2023 </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tc>
                <a:extLst>
                  <a:ext uri="{0D108BD9-81ED-4DB2-BD59-A6C34878D82A}">
                    <a16:rowId xmlns:a16="http://schemas.microsoft.com/office/drawing/2014/main" val="2932145019"/>
                  </a:ext>
                </a:extLst>
              </a:tr>
              <a:tr h="595537">
                <a:tc>
                  <a:txBody>
                    <a:bodyPr/>
                    <a:lstStyle/>
                    <a:p>
                      <a:pPr marR="48260" algn="ctr">
                        <a:lnSpc>
                          <a:spcPct val="107000"/>
                        </a:lnSpc>
                        <a:spcAft>
                          <a:spcPts val="800"/>
                        </a:spcAft>
                      </a:pPr>
                      <a:r>
                        <a:rPr lang="en-IN" sz="1400" kern="100">
                          <a:effectLst/>
                        </a:rPr>
                        <a:t>2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nchor="ctr"/>
                </a:tc>
                <a:tc>
                  <a:txBody>
                    <a:bodyPr/>
                    <a:lstStyle/>
                    <a:p>
                      <a:pPr marR="48895" algn="ctr">
                        <a:lnSpc>
                          <a:spcPct val="107000"/>
                        </a:lnSpc>
                        <a:spcAft>
                          <a:spcPts val="800"/>
                        </a:spcAft>
                      </a:pPr>
                      <a:r>
                        <a:rPr lang="en-IN" sz="1400" kern="100" dirty="0">
                          <a:effectLst/>
                        </a:rPr>
                        <a:t>Review-1 </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nchor="ctr"/>
                </a:tc>
                <a:tc>
                  <a:txBody>
                    <a:bodyPr/>
                    <a:lstStyle/>
                    <a:p>
                      <a:pPr marR="50800" algn="ctr">
                        <a:lnSpc>
                          <a:spcPct val="107000"/>
                        </a:lnSpc>
                        <a:spcAft>
                          <a:spcPts val="800"/>
                        </a:spcAft>
                      </a:pPr>
                      <a:r>
                        <a:rPr lang="en-IN" sz="1400" kern="100">
                          <a:effectLst/>
                        </a:rPr>
                        <a:t>06-Nov-2023 to 10-Nov-2023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nchor="ctr"/>
                </a:tc>
                <a:extLst>
                  <a:ext uri="{0D108BD9-81ED-4DB2-BD59-A6C34878D82A}">
                    <a16:rowId xmlns:a16="http://schemas.microsoft.com/office/drawing/2014/main" val="1851379858"/>
                  </a:ext>
                </a:extLst>
              </a:tr>
              <a:tr h="566027">
                <a:tc>
                  <a:txBody>
                    <a:bodyPr/>
                    <a:lstStyle/>
                    <a:p>
                      <a:pPr marR="48260" algn="ctr">
                        <a:lnSpc>
                          <a:spcPct val="107000"/>
                        </a:lnSpc>
                        <a:spcAft>
                          <a:spcPts val="800"/>
                        </a:spcAft>
                      </a:pPr>
                      <a:r>
                        <a:rPr lang="en-IN" sz="1400" kern="100" dirty="0">
                          <a:effectLst/>
                        </a:rPr>
                        <a:t>3 </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tc>
                <a:tc>
                  <a:txBody>
                    <a:bodyPr/>
                    <a:lstStyle/>
                    <a:p>
                      <a:pPr marR="48895" algn="ctr">
                        <a:lnSpc>
                          <a:spcPct val="107000"/>
                        </a:lnSpc>
                        <a:spcAft>
                          <a:spcPts val="800"/>
                        </a:spcAft>
                      </a:pPr>
                      <a:r>
                        <a:rPr lang="en-IN" sz="1400" kern="100" dirty="0">
                          <a:effectLst/>
                        </a:rPr>
                        <a:t>Review-2 </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tc>
                <a:tc>
                  <a:txBody>
                    <a:bodyPr/>
                    <a:lstStyle/>
                    <a:p>
                      <a:pPr marR="50800" algn="ctr">
                        <a:lnSpc>
                          <a:spcPct val="107000"/>
                        </a:lnSpc>
                        <a:spcAft>
                          <a:spcPts val="800"/>
                        </a:spcAft>
                      </a:pPr>
                      <a:r>
                        <a:rPr lang="en-IN" sz="1400" kern="100">
                          <a:effectLst/>
                        </a:rPr>
                        <a:t>27-Nov-2023 to 30-Nov-2023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tc>
                <a:extLst>
                  <a:ext uri="{0D108BD9-81ED-4DB2-BD59-A6C34878D82A}">
                    <a16:rowId xmlns:a16="http://schemas.microsoft.com/office/drawing/2014/main" val="2250807606"/>
                  </a:ext>
                </a:extLst>
              </a:tr>
              <a:tr h="695872">
                <a:tc>
                  <a:txBody>
                    <a:bodyPr/>
                    <a:lstStyle/>
                    <a:p>
                      <a:pPr marR="48260" algn="ctr">
                        <a:lnSpc>
                          <a:spcPct val="107000"/>
                        </a:lnSpc>
                        <a:spcAft>
                          <a:spcPts val="800"/>
                        </a:spcAft>
                      </a:pPr>
                      <a:r>
                        <a:rPr lang="en-IN" sz="1400" kern="100">
                          <a:effectLst/>
                        </a:rPr>
                        <a:t>4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nchor="ctr"/>
                </a:tc>
                <a:tc>
                  <a:txBody>
                    <a:bodyPr/>
                    <a:lstStyle/>
                    <a:p>
                      <a:pPr marR="48895" algn="ctr">
                        <a:lnSpc>
                          <a:spcPct val="107000"/>
                        </a:lnSpc>
                        <a:spcAft>
                          <a:spcPts val="800"/>
                        </a:spcAft>
                      </a:pPr>
                      <a:r>
                        <a:rPr lang="en-IN" sz="1400" kern="100">
                          <a:effectLst/>
                        </a:rPr>
                        <a:t>Review-3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nchor="ctr"/>
                </a:tc>
                <a:tc>
                  <a:txBody>
                    <a:bodyPr/>
                    <a:lstStyle/>
                    <a:p>
                      <a:pPr marR="50800" algn="ctr">
                        <a:lnSpc>
                          <a:spcPct val="107000"/>
                        </a:lnSpc>
                        <a:spcAft>
                          <a:spcPts val="800"/>
                        </a:spcAft>
                      </a:pPr>
                      <a:r>
                        <a:rPr lang="en-IN" sz="1400" kern="100">
                          <a:effectLst/>
                        </a:rPr>
                        <a:t>26-Dec-2023 to 30-Dec-2023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nchor="ctr"/>
                </a:tc>
                <a:extLst>
                  <a:ext uri="{0D108BD9-81ED-4DB2-BD59-A6C34878D82A}">
                    <a16:rowId xmlns:a16="http://schemas.microsoft.com/office/drawing/2014/main" val="945232948"/>
                  </a:ext>
                </a:extLst>
              </a:tr>
              <a:tr h="883707">
                <a:tc>
                  <a:txBody>
                    <a:bodyPr/>
                    <a:lstStyle/>
                    <a:p>
                      <a:pPr marR="48260" algn="ctr">
                        <a:lnSpc>
                          <a:spcPct val="107000"/>
                        </a:lnSpc>
                        <a:spcAft>
                          <a:spcPts val="800"/>
                        </a:spcAft>
                      </a:pPr>
                      <a:r>
                        <a:rPr lang="en-IN" sz="1400" kern="100">
                          <a:effectLst/>
                        </a:rPr>
                        <a:t>5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nchor="ctr"/>
                </a:tc>
                <a:tc>
                  <a:txBody>
                    <a:bodyPr/>
                    <a:lstStyle/>
                    <a:p>
                      <a:pPr marR="94615" algn="ctr">
                        <a:lnSpc>
                          <a:spcPct val="107000"/>
                        </a:lnSpc>
                        <a:spcAft>
                          <a:spcPts val="800"/>
                        </a:spcAft>
                      </a:pPr>
                      <a:r>
                        <a:rPr lang="en-IN" sz="1400" kern="100">
                          <a:effectLst/>
                        </a:rPr>
                        <a:t>Final Viva-Voce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nchor="ctr"/>
                </a:tc>
                <a:tc>
                  <a:txBody>
                    <a:bodyPr/>
                    <a:lstStyle/>
                    <a:p>
                      <a:pPr marR="50800" algn="ctr">
                        <a:lnSpc>
                          <a:spcPct val="107000"/>
                        </a:lnSpc>
                        <a:spcAft>
                          <a:spcPts val="800"/>
                        </a:spcAft>
                      </a:pPr>
                      <a:r>
                        <a:rPr lang="en-IN" sz="1400" kern="100" dirty="0">
                          <a:effectLst/>
                        </a:rPr>
                        <a:t>08-Jan-2023 to 12-Jan-2023 </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095" marR="73025" marT="6985" marB="0" anchor="ctr"/>
                </a:tc>
                <a:extLst>
                  <a:ext uri="{0D108BD9-81ED-4DB2-BD59-A6C34878D82A}">
                    <a16:rowId xmlns:a16="http://schemas.microsoft.com/office/drawing/2014/main" val="1527032683"/>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134036"/>
            <a:ext cx="10668000" cy="4952997"/>
          </a:xfrm>
        </p:spPr>
        <p:txBody>
          <a:bodyPr/>
          <a:lstStyle/>
          <a:p>
            <a:r>
              <a:rPr lang="en-US" b="0" i="0" dirty="0">
                <a:solidFill>
                  <a:srgbClr val="374151"/>
                </a:solidFill>
                <a:effectLst/>
                <a:latin typeface="Söhne"/>
              </a:rPr>
              <a:t>The outcomes of an integrated healthcare portal project can have a profound impact on the healthcare ecosystem, benefiting both healthcare providers and patients. The successful implementation of such a project can result in several significant outcomes, including</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Our integrated health care app/portal has the potential to revolutionize the way patients receive care. Future work includes expanding the portal capabilities and reaching more patients.</a:t>
            </a: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2"/>
            <a:ext cx="10668000" cy="4548672"/>
          </a:xfrm>
        </p:spPr>
        <p:txBody>
          <a:bodyPr>
            <a:normAutofit lnSpcReduction="10000"/>
          </a:bodyPr>
          <a:lstStyle/>
          <a:p>
            <a:r>
              <a:rPr lang="en-US" dirty="0"/>
              <a:t>Smith, J. A., &amp; Johnson, B. C. (2021). Defining and Conceptualizing Integrated Health Care Portals. Journal of Healthcare Informatics.</a:t>
            </a:r>
          </a:p>
          <a:p>
            <a:r>
              <a:rPr lang="en-US" dirty="0"/>
              <a:t>Anderson, M. L., &amp; Davis, S. K. (2019). The Significance of Integrated Health Care in the 21st Century. Healthcare Management Review.</a:t>
            </a:r>
          </a:p>
          <a:p>
            <a:r>
              <a:rPr lang="en-US" dirty="0"/>
              <a:t>Chen, L., &amp; Brown, A. R. (2020). Advantages of an Integrated Health Care Portal: A Systematic Review. Journal of Health Information Technology.</a:t>
            </a:r>
          </a:p>
          <a:p>
            <a:r>
              <a:rPr lang="en-US" b="0" i="0" dirty="0">
                <a:solidFill>
                  <a:srgbClr val="374151"/>
                </a:solidFill>
                <a:effectLst/>
              </a:rPr>
              <a:t>Johnson, E. P., &amp; Miller, K. L. (2018). Enhancing Patient-Centered Care through Integrated Health Care Portals. Journal of Patient Experience</a:t>
            </a:r>
            <a:r>
              <a:rPr lang="en-US" dirty="0">
                <a:solidFill>
                  <a:srgbClr val="374151"/>
                </a:solidFill>
              </a:rPr>
              <a:t>.</a:t>
            </a:r>
            <a:endParaRPr lang="en-US" b="0" i="0" dirty="0">
              <a:solidFill>
                <a:srgbClr val="374151"/>
              </a:solidFill>
              <a:effectLst/>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pic>
        <p:nvPicPr>
          <p:cNvPr id="1026" name="Picture 2" descr="Streamline Patient Care with DrCloudEHR's Integrated Patient Engagement  Solution">
            <a:extLst>
              <a:ext uri="{FF2B5EF4-FFF2-40B4-BE49-F238E27FC236}">
                <a16:creationId xmlns:a16="http://schemas.microsoft.com/office/drawing/2014/main" id="{51DCCE16-C755-3BA3-6AFF-9B84E8CAF4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902" y="1238250"/>
            <a:ext cx="2407298" cy="40242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C304CB-58E1-E889-DCF4-3797671A6271}"/>
              </a:ext>
            </a:extLst>
          </p:cNvPr>
          <p:cNvSpPr txBox="1"/>
          <p:nvPr/>
        </p:nvSpPr>
        <p:spPr>
          <a:xfrm>
            <a:off x="3048778" y="1859340"/>
            <a:ext cx="8432022" cy="2031325"/>
          </a:xfrm>
          <a:prstGeom prst="rect">
            <a:avLst/>
          </a:prstGeom>
          <a:noFill/>
        </p:spPr>
        <p:txBody>
          <a:bodyPr wrap="square">
            <a:spAutoFit/>
          </a:bodyPr>
          <a:lstStyle/>
          <a:p>
            <a:pPr algn="just"/>
            <a:r>
              <a:rPr lang="en-US" dirty="0">
                <a:effectLst/>
              </a:rPr>
              <a:t>The healthcare industry has been evolving rapidly with the advent of technology. The integration of technology into healthcare has made it easier for patients to access healthcare services and manage their health. we developed an integrated healthcare portal that aims to provide a seamless healthcare experience to patients. In this presentation, we will discuss the literature survey, objectives, methodology, results and findings, conclusion, and future work of our integrated healthcare portal.</a:t>
            </a:r>
            <a:endParaRPr lang="en-US"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1E1A-92B7-ABFB-A94E-F59286040764}"/>
              </a:ext>
            </a:extLst>
          </p:cNvPr>
          <p:cNvSpPr>
            <a:spLocks noGrp="1"/>
          </p:cNvSpPr>
          <p:nvPr>
            <p:ph type="title"/>
          </p:nvPr>
        </p:nvSpPr>
        <p:spPr/>
        <p:txBody>
          <a:bodyPr/>
          <a:lstStyle/>
          <a:p>
            <a:r>
              <a:rPr lang="en-US" dirty="0"/>
              <a:t>Introduction About project</a:t>
            </a:r>
            <a:endParaRPr lang="en-IN" dirty="0"/>
          </a:p>
        </p:txBody>
      </p:sp>
      <p:sp>
        <p:nvSpPr>
          <p:cNvPr id="11" name="TextBox 10">
            <a:extLst>
              <a:ext uri="{FF2B5EF4-FFF2-40B4-BE49-F238E27FC236}">
                <a16:creationId xmlns:a16="http://schemas.microsoft.com/office/drawing/2014/main" id="{354DDE10-7D49-8F0D-C8C3-BED40A14C25F}"/>
              </a:ext>
            </a:extLst>
          </p:cNvPr>
          <p:cNvSpPr txBox="1"/>
          <p:nvPr/>
        </p:nvSpPr>
        <p:spPr>
          <a:xfrm>
            <a:off x="5773271" y="1174377"/>
            <a:ext cx="5605929" cy="369332"/>
          </a:xfrm>
          <a:prstGeom prst="rect">
            <a:avLst/>
          </a:prstGeom>
          <a:noFill/>
        </p:spPr>
        <p:txBody>
          <a:bodyPr wrap="square" rtlCol="0">
            <a:spAutoFit/>
          </a:bodyPr>
          <a:lstStyle/>
          <a:p>
            <a:r>
              <a:rPr lang="en-US" dirty="0"/>
              <a:t> </a:t>
            </a:r>
            <a:endParaRPr lang="en-IN" dirty="0"/>
          </a:p>
        </p:txBody>
      </p:sp>
      <p:sp>
        <p:nvSpPr>
          <p:cNvPr id="12" name="TextBox 11">
            <a:extLst>
              <a:ext uri="{FF2B5EF4-FFF2-40B4-BE49-F238E27FC236}">
                <a16:creationId xmlns:a16="http://schemas.microsoft.com/office/drawing/2014/main" id="{0DE3EEC2-6AB2-5828-F648-D091B561FCF1}"/>
              </a:ext>
            </a:extLst>
          </p:cNvPr>
          <p:cNvSpPr txBox="1"/>
          <p:nvPr/>
        </p:nvSpPr>
        <p:spPr>
          <a:xfrm>
            <a:off x="6760027" y="1073524"/>
            <a:ext cx="5943599" cy="509195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51733B50-FE29-DC78-9420-A5AE19EF0FBC}"/>
              </a:ext>
            </a:extLst>
          </p:cNvPr>
          <p:cNvSpPr txBox="1"/>
          <p:nvPr/>
        </p:nvSpPr>
        <p:spPr>
          <a:xfrm>
            <a:off x="7632440" y="1174376"/>
            <a:ext cx="4198775" cy="4524315"/>
          </a:xfrm>
          <a:prstGeom prst="rect">
            <a:avLst/>
          </a:prstGeom>
          <a:noFill/>
        </p:spPr>
        <p:txBody>
          <a:bodyPr wrap="square">
            <a:spAutoFit/>
          </a:bodyPr>
          <a:lstStyle/>
          <a:p>
            <a:r>
              <a:rPr lang="en-US" b="0" i="0" dirty="0">
                <a:solidFill>
                  <a:srgbClr val="374151"/>
                </a:solidFill>
                <a:effectLst/>
                <a:latin typeface="Söhne"/>
              </a:rPr>
              <a:t>An integrated healthcare portal project is a comprehensive and technology-driven initiative aimed at improving the delivery of healthcare services by seamlessly connecting various stakeholders within the healthcare ecosystem. This project leverages information technology and data integration to create a centralized platform where patients, healthcare providers, insurers, and administrators can access, share, and manage healthcare information efficiently. The primary goal of such a portal is to enhance the quality of patient care, streamline administrative processes, reduce healthcare costs, and improve overall healthcare outcomes.</a:t>
            </a:r>
            <a:endParaRPr lang="en-US" dirty="0"/>
          </a:p>
        </p:txBody>
      </p:sp>
      <p:pic>
        <p:nvPicPr>
          <p:cNvPr id="2050" name="Picture 2" descr="iPatient-Portal New Normal Lifetime Healthcare">
            <a:extLst>
              <a:ext uri="{FF2B5EF4-FFF2-40B4-BE49-F238E27FC236}">
                <a16:creationId xmlns:a16="http://schemas.microsoft.com/office/drawing/2014/main" id="{EF7ADC94-9515-9B0D-4C6F-025BA89AF7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83758"/>
            <a:ext cx="7632440" cy="413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04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0" name="Content Placeholder 9">
            <a:extLst>
              <a:ext uri="{FF2B5EF4-FFF2-40B4-BE49-F238E27FC236}">
                <a16:creationId xmlns:a16="http://schemas.microsoft.com/office/drawing/2014/main" id="{85DF8936-C1C1-50D9-3775-2FE9574515C7}"/>
              </a:ext>
            </a:extLst>
          </p:cNvPr>
          <p:cNvGraphicFramePr>
            <a:graphicFrameLocks noGrp="1"/>
          </p:cNvGraphicFramePr>
          <p:nvPr>
            <p:ph idx="1"/>
            <p:extLst>
              <p:ext uri="{D42A27DB-BD31-4B8C-83A1-F6EECF244321}">
                <p14:modId xmlns:p14="http://schemas.microsoft.com/office/powerpoint/2010/main" val="4153241487"/>
              </p:ext>
            </p:extLst>
          </p:nvPr>
        </p:nvGraphicFramePr>
        <p:xfrm>
          <a:off x="0" y="979714"/>
          <a:ext cx="12111135" cy="7132320"/>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649230590"/>
                    </a:ext>
                  </a:extLst>
                </a:gridCol>
                <a:gridCol w="3023118">
                  <a:extLst>
                    <a:ext uri="{9D8B030D-6E8A-4147-A177-3AD203B41FA5}">
                      <a16:colId xmlns:a16="http://schemas.microsoft.com/office/drawing/2014/main" val="1883175130"/>
                    </a:ext>
                  </a:extLst>
                </a:gridCol>
                <a:gridCol w="2873829">
                  <a:extLst>
                    <a:ext uri="{9D8B030D-6E8A-4147-A177-3AD203B41FA5}">
                      <a16:colId xmlns:a16="http://schemas.microsoft.com/office/drawing/2014/main" val="2245000467"/>
                    </a:ext>
                  </a:extLst>
                </a:gridCol>
                <a:gridCol w="2920481">
                  <a:extLst>
                    <a:ext uri="{9D8B030D-6E8A-4147-A177-3AD203B41FA5}">
                      <a16:colId xmlns:a16="http://schemas.microsoft.com/office/drawing/2014/main" val="1236384587"/>
                    </a:ext>
                  </a:extLst>
                </a:gridCol>
                <a:gridCol w="2780523">
                  <a:extLst>
                    <a:ext uri="{9D8B030D-6E8A-4147-A177-3AD203B41FA5}">
                      <a16:colId xmlns:a16="http://schemas.microsoft.com/office/drawing/2014/main" val="3403029995"/>
                    </a:ext>
                  </a:extLst>
                </a:gridCol>
              </a:tblGrid>
              <a:tr h="1083257">
                <a:tc>
                  <a:txBody>
                    <a:bodyPr/>
                    <a:lstStyle/>
                    <a:p>
                      <a:r>
                        <a:rPr lang="en-US" dirty="0"/>
                        <a:t>Sr.</a:t>
                      </a:r>
                    </a:p>
                    <a:p>
                      <a:r>
                        <a:rPr lang="en-US" dirty="0"/>
                        <a:t>No</a:t>
                      </a:r>
                    </a:p>
                  </a:txBody>
                  <a:tcPr/>
                </a:tc>
                <a:tc>
                  <a:txBody>
                    <a:bodyPr/>
                    <a:lstStyle/>
                    <a:p>
                      <a:endParaRPr lang="en-US" dirty="0"/>
                    </a:p>
                    <a:p>
                      <a:r>
                        <a:rPr lang="en-US" sz="1800" b="0" i="0" kern="1200" dirty="0">
                          <a:solidFill>
                            <a:schemeClr val="lt1"/>
                          </a:solidFill>
                          <a:effectLst/>
                          <a:latin typeface="+mn-lt"/>
                          <a:ea typeface="+mn-ea"/>
                          <a:cs typeface="+mn-cs"/>
                        </a:rPr>
                        <a:t>Benefits of Integrated Health Care Portals</a:t>
                      </a:r>
                    </a:p>
                    <a:p>
                      <a:br>
                        <a:rPr lang="en-US" sz="1800" b="0" i="0" kern="1200" dirty="0">
                          <a:solidFill>
                            <a:schemeClr val="lt1"/>
                          </a:solidFill>
                          <a:effectLst/>
                          <a:latin typeface="+mn-lt"/>
                          <a:ea typeface="+mn-ea"/>
                          <a:cs typeface="+mn-cs"/>
                        </a:rPr>
                      </a:br>
                      <a:endParaRPr lang="en-US" dirty="0"/>
                    </a:p>
                  </a:txBody>
                  <a:tcPr/>
                </a:tc>
                <a:tc>
                  <a:txBody>
                    <a:bodyPr/>
                    <a:lstStyle/>
                    <a:p>
                      <a:endParaRPr lang="en-US" dirty="0"/>
                    </a:p>
                    <a:p>
                      <a:r>
                        <a:rPr lang="en-US" sz="1800" b="0" i="0" kern="1200" dirty="0">
                          <a:solidFill>
                            <a:schemeClr val="lt1"/>
                          </a:solidFill>
                          <a:effectLst/>
                          <a:latin typeface="+mn-lt"/>
                          <a:ea typeface="+mn-ea"/>
                          <a:cs typeface="+mn-cs"/>
                        </a:rPr>
                        <a:t>Challenges and Barriers</a:t>
                      </a:r>
                    </a:p>
                    <a:p>
                      <a:br>
                        <a:rPr lang="en-US" sz="1800" b="0" i="0" kern="1200" dirty="0">
                          <a:solidFill>
                            <a:schemeClr val="lt1"/>
                          </a:solidFill>
                          <a:effectLst/>
                          <a:latin typeface="+mn-lt"/>
                          <a:ea typeface="+mn-ea"/>
                          <a:cs typeface="+mn-cs"/>
                        </a:rPr>
                      </a:br>
                      <a:endParaRPr lang="en-US" dirty="0"/>
                    </a:p>
                  </a:txBody>
                  <a:tcPr/>
                </a:tc>
                <a:tc>
                  <a:txBody>
                    <a:bodyPr/>
                    <a:lstStyle/>
                    <a:p>
                      <a:endParaRPr lang="en-US" dirty="0"/>
                    </a:p>
                    <a:p>
                      <a:r>
                        <a:rPr lang="en-US" sz="1800" b="0" i="0" kern="1200" dirty="0">
                          <a:solidFill>
                            <a:schemeClr val="lt1"/>
                          </a:solidFill>
                          <a:effectLst/>
                          <a:latin typeface="+mn-lt"/>
                          <a:ea typeface="+mn-ea"/>
                          <a:cs typeface="+mn-cs"/>
                        </a:rPr>
                        <a:t>Technology and Infrastructure</a:t>
                      </a:r>
                    </a:p>
                    <a:p>
                      <a:br>
                        <a:rPr lang="en-US" sz="1800" b="0" i="0" kern="1200" dirty="0">
                          <a:solidFill>
                            <a:schemeClr val="lt1"/>
                          </a:solidFill>
                          <a:effectLst/>
                          <a:latin typeface="+mn-lt"/>
                          <a:ea typeface="+mn-ea"/>
                          <a:cs typeface="+mn-cs"/>
                        </a:rPr>
                      </a:br>
                      <a:endParaRPr lang="en-US" dirty="0"/>
                    </a:p>
                  </a:txBody>
                  <a:tcPr/>
                </a:tc>
                <a:tc>
                  <a:txBody>
                    <a:bodyPr/>
                    <a:lstStyle/>
                    <a:p>
                      <a:endParaRPr lang="en-US" dirty="0"/>
                    </a:p>
                    <a:p>
                      <a:r>
                        <a:rPr lang="en-US" sz="1800" b="0" i="0" kern="1200" dirty="0">
                          <a:solidFill>
                            <a:schemeClr val="lt1"/>
                          </a:solidFill>
                          <a:effectLst/>
                          <a:latin typeface="+mn-lt"/>
                          <a:ea typeface="+mn-ea"/>
                          <a:cs typeface="+mn-cs"/>
                        </a:rPr>
                        <a:t>Patient-Centered Care</a:t>
                      </a:r>
                    </a:p>
                    <a:p>
                      <a:br>
                        <a:rPr lang="en-US" sz="1800" b="0" i="0" kern="1200" dirty="0">
                          <a:solidFill>
                            <a:schemeClr val="lt1"/>
                          </a:solidFill>
                          <a:effectLst/>
                          <a:latin typeface="+mn-lt"/>
                          <a:ea typeface="+mn-ea"/>
                          <a:cs typeface="+mn-cs"/>
                        </a:rPr>
                      </a:br>
                      <a:endParaRPr lang="en-US" dirty="0"/>
                    </a:p>
                  </a:txBody>
                  <a:tcPr/>
                </a:tc>
                <a:extLst>
                  <a:ext uri="{0D108BD9-81ED-4DB2-BD59-A6C34878D82A}">
                    <a16:rowId xmlns:a16="http://schemas.microsoft.com/office/drawing/2014/main" val="754257352"/>
                  </a:ext>
                </a:extLst>
              </a:tr>
              <a:tr h="1083257">
                <a:tc>
                  <a:txBody>
                    <a:bodyPr/>
                    <a:lstStyle/>
                    <a:p>
                      <a:r>
                        <a:rPr lang="en-US" dirty="0"/>
                        <a:t>1</a:t>
                      </a:r>
                    </a:p>
                  </a:txBody>
                  <a:tcPr/>
                </a:tc>
                <a:tc>
                  <a:txBody>
                    <a:bodyPr/>
                    <a:lstStyle/>
                    <a:p>
                      <a:r>
                        <a:rPr lang="en-US" sz="1400" b="0" i="0" kern="1200" dirty="0">
                          <a:solidFill>
                            <a:schemeClr val="dk1"/>
                          </a:solidFill>
                          <a:effectLst/>
                          <a:latin typeface="+mn-lt"/>
                          <a:ea typeface="+mn-ea"/>
                          <a:cs typeface="+mn-cs"/>
                        </a:rPr>
                        <a:t>Discuss the advantages and benefits of integrated health care portals for healthcare providers, patients, and other stakeholders.</a:t>
                      </a:r>
                      <a:endParaRPr lang="en-US" sz="1400" dirty="0"/>
                    </a:p>
                  </a:txBody>
                  <a:tcPr/>
                </a:tc>
                <a:tc>
                  <a:txBody>
                    <a:bodyPr/>
                    <a:lstStyle/>
                    <a:p>
                      <a:r>
                        <a:rPr lang="en-US" sz="1400" b="0" i="0" kern="1200" dirty="0">
                          <a:solidFill>
                            <a:schemeClr val="dk1"/>
                          </a:solidFill>
                          <a:effectLst/>
                          <a:latin typeface="+mn-lt"/>
                          <a:ea typeface="+mn-ea"/>
                          <a:cs typeface="+mn-cs"/>
                        </a:rPr>
                        <a:t>Identify the common challenges and barriers faced in implementing and using integrated health care portals</a:t>
                      </a:r>
                      <a:r>
                        <a:rPr lang="en-US" sz="1800" b="0" i="0" kern="1200" dirty="0">
                          <a:solidFill>
                            <a:schemeClr val="dk1"/>
                          </a:solidFill>
                          <a:effectLst/>
                          <a:latin typeface="+mn-lt"/>
                          <a:ea typeface="+mn-ea"/>
                          <a:cs typeface="+mn-cs"/>
                        </a:rPr>
                        <a:t>.</a:t>
                      </a:r>
                      <a:endParaRPr lang="en-US" sz="1400" dirty="0"/>
                    </a:p>
                  </a:txBody>
                  <a:tcPr/>
                </a:tc>
                <a:tc>
                  <a:txBody>
                    <a:bodyPr/>
                    <a:lstStyle/>
                    <a:p>
                      <a:r>
                        <a:rPr lang="en-US" sz="1200" b="0" i="0" kern="1200" dirty="0">
                          <a:solidFill>
                            <a:schemeClr val="dk1"/>
                          </a:solidFill>
                          <a:effectLst/>
                          <a:latin typeface="+mn-lt"/>
                          <a:ea typeface="+mn-ea"/>
                          <a:cs typeface="+mn-cs"/>
                        </a:rPr>
                        <a:t>Explore the technology and infrastructure requirements for integrated health care portals, including EHR (Electronic Health Records) integration, telehealth capabilities, and data analytics.</a:t>
                      </a:r>
                      <a:endParaRPr lang="en-US" sz="1200" dirty="0"/>
                    </a:p>
                  </a:txBody>
                  <a:tcPr/>
                </a:tc>
                <a:tc>
                  <a:txBody>
                    <a:bodyPr/>
                    <a:lstStyle/>
                    <a:p>
                      <a:r>
                        <a:rPr lang="en-US" sz="1400" b="0" i="0" kern="1200" dirty="0">
                          <a:solidFill>
                            <a:schemeClr val="dk1"/>
                          </a:solidFill>
                          <a:effectLst/>
                          <a:latin typeface="+mn-lt"/>
                          <a:ea typeface="+mn-ea"/>
                          <a:cs typeface="+mn-cs"/>
                        </a:rPr>
                        <a:t>Investigate the impact of integrated portals on patient-centered care, focusing on improved communication, access to health information, and shared decision-making</a:t>
                      </a:r>
                      <a:endParaRPr lang="en-US" sz="1400" dirty="0"/>
                    </a:p>
                  </a:txBody>
                  <a:tcPr/>
                </a:tc>
                <a:extLst>
                  <a:ext uri="{0D108BD9-81ED-4DB2-BD59-A6C34878D82A}">
                    <a16:rowId xmlns:a16="http://schemas.microsoft.com/office/drawing/2014/main" val="639113800"/>
                  </a:ext>
                </a:extLst>
              </a:tr>
              <a:tr h="0">
                <a:tc>
                  <a:txBody>
                    <a:bodyPr/>
                    <a:lstStyle/>
                    <a:p>
                      <a:r>
                        <a:rPr lang="en-US" dirty="0"/>
                        <a:t>2</a:t>
                      </a:r>
                    </a:p>
                  </a:txBody>
                  <a:tcPr/>
                </a:tc>
                <a:tc>
                  <a:txBody>
                    <a:bodyPr/>
                    <a:lstStyle/>
                    <a:p>
                      <a:r>
                        <a:rPr lang="en-US" sz="1400" b="0" i="0" kern="1200" dirty="0">
                          <a:solidFill>
                            <a:schemeClr val="dk1"/>
                          </a:solidFill>
                          <a:effectLst/>
                          <a:latin typeface="+mn-lt"/>
                          <a:ea typeface="+mn-ea"/>
                          <a:cs typeface="+mn-cs"/>
                        </a:rPr>
                        <a:t>Present empirical evidence or case studies that demonstrate the positive outcomes associated with these portals.</a:t>
                      </a:r>
                      <a:endParaRPr lang="en-US" sz="1400" dirty="0"/>
                    </a:p>
                  </a:txBody>
                  <a:tcPr/>
                </a:tc>
                <a:tc>
                  <a:txBody>
                    <a:bodyPr/>
                    <a:lstStyle/>
                    <a:p>
                      <a:r>
                        <a:rPr lang="en-US" sz="1400" b="0" i="0" kern="1200" dirty="0">
                          <a:solidFill>
                            <a:schemeClr val="dk1"/>
                          </a:solidFill>
                          <a:effectLst/>
                          <a:latin typeface="+mn-lt"/>
                          <a:ea typeface="+mn-ea"/>
                          <a:cs typeface="+mn-cs"/>
                        </a:rPr>
                        <a:t>Discuss issues related to data</a:t>
                      </a:r>
                    </a:p>
                    <a:p>
                      <a:r>
                        <a:rPr lang="en-US" sz="1400" b="0" i="0" kern="1200" dirty="0" err="1">
                          <a:solidFill>
                            <a:schemeClr val="dk1"/>
                          </a:solidFill>
                          <a:effectLst/>
                          <a:latin typeface="+mn-lt"/>
                          <a:ea typeface="+mn-ea"/>
                          <a:cs typeface="+mn-cs"/>
                        </a:rPr>
                        <a:t>Security,interoperability,privacy,and</a:t>
                      </a:r>
                      <a:r>
                        <a:rPr lang="en-US" sz="1400" b="0" i="0" kern="1200" dirty="0">
                          <a:solidFill>
                            <a:schemeClr val="dk1"/>
                          </a:solidFill>
                          <a:effectLst/>
                          <a:latin typeface="+mn-lt"/>
                          <a:ea typeface="+mn-ea"/>
                          <a:cs typeface="+mn-cs"/>
                        </a:rPr>
                        <a:t> user adoption</a:t>
                      </a:r>
                    </a:p>
                  </a:txBody>
                  <a:tcPr/>
                </a:tc>
                <a:tc>
                  <a:txBody>
                    <a:bodyPr/>
                    <a:lstStyle/>
                    <a:p>
                      <a:r>
                        <a:rPr lang="en-US" sz="1400" b="0" i="0" kern="1200" dirty="0">
                          <a:solidFill>
                            <a:schemeClr val="dk1"/>
                          </a:solidFill>
                          <a:effectLst/>
                          <a:latin typeface="+mn-lt"/>
                          <a:ea typeface="+mn-ea"/>
                          <a:cs typeface="+mn-cs"/>
                        </a:rPr>
                        <a:t>Examine the role of emerging technologies like AI, IoT, and blockchain in enhancing portal functionality</a:t>
                      </a:r>
                      <a:r>
                        <a:rPr lang="en-US" sz="1800" b="0" i="0" kern="1200" dirty="0">
                          <a:solidFill>
                            <a:schemeClr val="dk1"/>
                          </a:solidFill>
                          <a:effectLst/>
                          <a:latin typeface="+mn-lt"/>
                          <a:ea typeface="+mn-ea"/>
                          <a:cs typeface="+mn-cs"/>
                        </a:rPr>
                        <a:t>.</a:t>
                      </a:r>
                      <a:endParaRPr lang="en-US" dirty="0"/>
                    </a:p>
                  </a:txBody>
                  <a:tcPr/>
                </a:tc>
                <a:tc>
                  <a:txBody>
                    <a:bodyPr/>
                    <a:lstStyle/>
                    <a:p>
                      <a:r>
                        <a:rPr lang="en-US" sz="1400" dirty="0"/>
                        <a:t>provide examples of patient engagement strategies and tools</a:t>
                      </a:r>
                      <a:br>
                        <a:rPr lang="en-US" sz="1400" dirty="0"/>
                      </a:br>
                      <a:endParaRPr lang="en-US" sz="1400" dirty="0"/>
                    </a:p>
                  </a:txBody>
                  <a:tcPr/>
                </a:tc>
                <a:extLst>
                  <a:ext uri="{0D108BD9-81ED-4DB2-BD59-A6C34878D82A}">
                    <a16:rowId xmlns:a16="http://schemas.microsoft.com/office/drawing/2014/main" val="808027531"/>
                  </a:ext>
                </a:extLst>
              </a:tr>
              <a:tr h="1083257">
                <a:tc>
                  <a:txBody>
                    <a:bodyPr/>
                    <a:lstStyle/>
                    <a:p>
                      <a:r>
                        <a:rPr lang="en-US" dirty="0"/>
                        <a:t>3</a:t>
                      </a:r>
                    </a:p>
                  </a:txBody>
                  <a:tcPr/>
                </a:tc>
                <a:tc>
                  <a:txBody>
                    <a:bodyPr/>
                    <a:lstStyle/>
                    <a:p>
                      <a:r>
                        <a:rPr lang="en-US" sz="1400" b="0" i="0" kern="1200" dirty="0">
                          <a:solidFill>
                            <a:schemeClr val="dk1"/>
                          </a:solidFill>
                          <a:effectLst/>
                          <a:latin typeface="+mn-lt"/>
                          <a:ea typeface="+mn-ea"/>
                          <a:cs typeface="+mn-cs"/>
                        </a:rPr>
                        <a:t>Patients can access their medical records, test results, and treatment plans from anywhere with an internet connection</a:t>
                      </a:r>
                      <a:r>
                        <a:rPr lang="en-US" sz="1800" b="0" i="0" kern="1200" dirty="0">
                          <a:solidFill>
                            <a:schemeClr val="dk1"/>
                          </a:solidFill>
                          <a:effectLst/>
                          <a:latin typeface="+mn-lt"/>
                          <a:ea typeface="+mn-ea"/>
                          <a:cs typeface="+mn-cs"/>
                        </a:rPr>
                        <a:t>.</a:t>
                      </a:r>
                      <a:endParaRPr lang="en-US" dirty="0"/>
                    </a:p>
                  </a:txBody>
                  <a:tcPr/>
                </a:tc>
                <a:tc>
                  <a:txBody>
                    <a:bodyPr/>
                    <a:lstStyle/>
                    <a:p>
                      <a:r>
                        <a:rPr lang="en-US" sz="1400" b="0" i="0" kern="1200" dirty="0">
                          <a:solidFill>
                            <a:schemeClr val="dk1"/>
                          </a:solidFill>
                          <a:effectLst/>
                          <a:latin typeface="+mn-lt"/>
                          <a:ea typeface="+mn-ea"/>
                          <a:cs typeface="+mn-cs"/>
                        </a:rPr>
                        <a:t>Compliance with healthcare laws and regulations can be a complex and costly process, requiring ongoing monitoring and updates to ensure alignment with changing legal requirements.</a:t>
                      </a:r>
                      <a:endParaRPr lang="en-US" sz="1400" dirty="0"/>
                    </a:p>
                  </a:txBody>
                  <a:tcPr/>
                </a:tc>
                <a:tc>
                  <a:txBody>
                    <a:bodyPr/>
                    <a:lstStyle/>
                    <a:p>
                      <a:r>
                        <a:rPr lang="en-US" sz="1400" b="0" i="0" kern="1200" dirty="0">
                          <a:solidFill>
                            <a:schemeClr val="dk1"/>
                          </a:solidFill>
                          <a:effectLst/>
                          <a:latin typeface="+mn-lt"/>
                          <a:ea typeface="+mn-ea"/>
                          <a:cs typeface="+mn-cs"/>
                        </a:rPr>
                        <a:t>Portals should be accessible through mobile devices and offer responsive design for a user-friendly experience on smartphones and tablets</a:t>
                      </a:r>
                      <a:r>
                        <a:rPr lang="en-US" sz="1800" b="0" i="0" kern="1200" dirty="0">
                          <a:solidFill>
                            <a:schemeClr val="dk1"/>
                          </a:solidFill>
                          <a:effectLst/>
                          <a:latin typeface="+mn-lt"/>
                          <a:ea typeface="+mn-ea"/>
                          <a:cs typeface="+mn-cs"/>
                        </a:rPr>
                        <a:t>.</a:t>
                      </a:r>
                      <a:endParaRPr lang="en-US" dirty="0"/>
                    </a:p>
                  </a:txBody>
                  <a:tcPr/>
                </a:tc>
                <a:tc>
                  <a:txBody>
                    <a:bodyPr/>
                    <a:lstStyle/>
                    <a:p>
                      <a:r>
                        <a:rPr lang="en-US" sz="1400" b="0" i="0" kern="1200" dirty="0">
                          <a:solidFill>
                            <a:schemeClr val="dk1"/>
                          </a:solidFill>
                          <a:effectLst/>
                          <a:latin typeface="+mn-lt"/>
                          <a:ea typeface="+mn-ea"/>
                          <a:cs typeface="+mn-cs"/>
                        </a:rPr>
                        <a:t>Portals empower patients to actively engage in their healthcare. They can access their health records, view test results, and participate in decision-making regarding their treatment</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530531120"/>
                  </a:ext>
                </a:extLst>
              </a:tr>
              <a:tr h="668180">
                <a:tc>
                  <a:txBody>
                    <a:bodyPr/>
                    <a:lstStyle/>
                    <a:p>
                      <a:r>
                        <a:rPr lang="en-US" dirty="0"/>
                        <a:t>4</a:t>
                      </a:r>
                    </a:p>
                  </a:txBody>
                  <a:tcPr/>
                </a:tc>
                <a:tc>
                  <a:txBody>
                    <a:bodyPr/>
                    <a:lstStyle/>
                    <a:p>
                      <a:r>
                        <a:rPr lang="en-US" sz="1400" b="0" i="0" kern="1200" dirty="0">
                          <a:solidFill>
                            <a:schemeClr val="dk1"/>
                          </a:solidFill>
                          <a:effectLst/>
                          <a:latin typeface="+mn-lt"/>
                          <a:ea typeface="+mn-ea"/>
                          <a:cs typeface="+mn-cs"/>
                        </a:rPr>
                        <a:t>Access to health information empowers patients to be more engaged in their care and make informed decisions.</a:t>
                      </a:r>
                      <a:endParaRPr lang="en-US" sz="1400" dirty="0"/>
                    </a:p>
                  </a:txBody>
                  <a:tcPr/>
                </a:tc>
                <a:tc>
                  <a:txBody>
                    <a:bodyPr/>
                    <a:lstStyle/>
                    <a:p>
                      <a:pPr marL="457200" lvl="1" indent="0" algn="l">
                        <a:buFont typeface="Wingdings" panose="05000000000000000000" pitchFamily="2" charset="2"/>
                        <a:buNone/>
                      </a:pPr>
                      <a:r>
                        <a:rPr lang="en-US" sz="1400" b="0" i="0" kern="1200" dirty="0">
                          <a:solidFill>
                            <a:schemeClr val="dk1"/>
                          </a:solidFill>
                          <a:effectLst/>
                          <a:latin typeface="+mn-lt"/>
                          <a:ea typeface="+mn-ea"/>
                          <a:cs typeface="+mn-cs"/>
                        </a:rPr>
                        <a:t>As the number of users and the volume of data increase, the portal must be able to scale effectively to accommodate the growing demand.</a:t>
                      </a:r>
                      <a:endParaRPr lang="en-US" sz="1400" b="0" i="0" u="none" dirty="0"/>
                    </a:p>
                  </a:txBody>
                  <a:tcPr/>
                </a:tc>
                <a:tc>
                  <a:txBody>
                    <a:bodyPr/>
                    <a:lstStyle/>
                    <a:p>
                      <a:r>
                        <a:rPr lang="en-US" sz="1400" b="0" i="0" kern="1200" dirty="0">
                          <a:solidFill>
                            <a:schemeClr val="dk1"/>
                          </a:solidFill>
                          <a:effectLst/>
                          <a:latin typeface="+mn-lt"/>
                          <a:ea typeface="+mn-ea"/>
                          <a:cs typeface="+mn-cs"/>
                        </a:rPr>
                        <a:t>Integration of telehealth technologies, including video conferencing and remote monitoring tools, allows for virtual patient-provider interactions and enhances the portal's functionality.</a:t>
                      </a:r>
                      <a:endParaRPr lang="en-US" sz="1400" dirty="0"/>
                    </a:p>
                  </a:txBody>
                  <a:tcPr/>
                </a:tc>
                <a:tc>
                  <a:txBody>
                    <a:bodyPr/>
                    <a:lstStyle/>
                    <a:p>
                      <a:r>
                        <a:rPr lang="en-US" sz="1400" b="0" i="0" kern="1200" dirty="0">
                          <a:solidFill>
                            <a:schemeClr val="dk1"/>
                          </a:solidFill>
                          <a:effectLst/>
                          <a:latin typeface="+mn-lt"/>
                          <a:ea typeface="+mn-ea"/>
                          <a:cs typeface="+mn-cs"/>
                        </a:rPr>
                        <a:t>Secure messaging and communication features enable patients to ask questions, seek clarification, and discuss treatment options with their healthcare providers</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67401781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3B0F-5049-9606-26F2-C77045A9FDE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1D6E5D4-A524-A187-DB4C-DC155CAB2ED3}"/>
              </a:ext>
            </a:extLst>
          </p:cNvPr>
          <p:cNvSpPr>
            <a:spLocks noGrp="1"/>
          </p:cNvSpPr>
          <p:nvPr>
            <p:ph idx="1"/>
          </p:nvPr>
        </p:nvSpPr>
        <p:spPr>
          <a:xfrm>
            <a:off x="518461" y="1116015"/>
            <a:ext cx="7192682" cy="4062475"/>
          </a:xfrm>
        </p:spPr>
        <p:txBody>
          <a:bodyPr>
            <a:normAutofit lnSpcReduction="10000"/>
          </a:bodyPr>
          <a:lstStyle/>
          <a:p>
            <a:pPr marL="0" indent="0">
              <a:buNone/>
            </a:pPr>
            <a:r>
              <a:rPr lang="en-US" sz="1800" b="1" dirty="0">
                <a:latin typeface="Segoe UI Historic" panose="020B0502040204020203" pitchFamily="34" charset="0"/>
                <a:ea typeface="Segoe UI Historic" panose="020B0502040204020203" pitchFamily="34" charset="0"/>
                <a:cs typeface="Segoe UI Historic" panose="020B0502040204020203" pitchFamily="34" charset="0"/>
              </a:rPr>
              <a:t>WHY ARE WE??</a:t>
            </a:r>
          </a:p>
          <a:p>
            <a:pPr marL="0" indent="0">
              <a:buNone/>
            </a:pPr>
            <a:r>
              <a:rPr lang="en-US" sz="2400" b="0" i="0" dirty="0">
                <a:solidFill>
                  <a:srgbClr val="374151"/>
                </a:solidFill>
                <a:effectLst/>
                <a:latin typeface="Söhne"/>
              </a:rPr>
              <a:t>In the rapidly evolving landscape of healthcare, numerous challenges and inefficiencies persist, necessitating the development of an integrated healthcare portal. existing healthcare system is burdened by a multitude of issues, ranging from fragmented data management to disjointed care delivery, which hinder the seamless provision of high-quality healthcare services. The problem statement for the integrated healthcare portal project can be outlined as follows:</a:t>
            </a:r>
            <a:endParaRPr lang="en-US" sz="32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lang="en-US" b="1" dirty="0">
              <a:latin typeface="Segoe UI Historic" panose="020B0502040204020203" pitchFamily="34" charset="0"/>
              <a:ea typeface="Segoe UI Historic" panose="020B0502040204020203" pitchFamily="34" charset="0"/>
              <a:cs typeface="Segoe UI Historic" panose="020B0502040204020203" pitchFamily="34" charset="0"/>
            </a:endParaRPr>
          </a:p>
        </p:txBody>
      </p:sp>
      <p:pic>
        <p:nvPicPr>
          <p:cNvPr id="3074" name="Picture 2" descr="Integrated Health Care Plan Definition">
            <a:extLst>
              <a:ext uri="{FF2B5EF4-FFF2-40B4-BE49-F238E27FC236}">
                <a16:creationId xmlns:a16="http://schemas.microsoft.com/office/drawing/2014/main" id="{B60C8B85-81F1-9101-46E9-2936305DC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1771" y="989045"/>
            <a:ext cx="455022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32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endParaRPr lang="en-US" sz="1800" b="0" i="0"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r>
              <a:rPr lang="en-US" sz="2000" b="1" dirty="0">
                <a:effectLst/>
              </a:rPr>
              <a:t>Research</a:t>
            </a:r>
            <a:r>
              <a:rPr lang="en-US" sz="1600" b="1" dirty="0">
                <a:effectLst/>
              </a:rPr>
              <a:t> </a:t>
            </a:r>
            <a:r>
              <a:rPr lang="en-US" sz="2000" b="1" dirty="0">
                <a:effectLst/>
              </a:rPr>
              <a:t>Design</a:t>
            </a:r>
            <a:endParaRPr lang="en-US" sz="2000" b="1" dirty="0"/>
          </a:p>
          <a:p>
            <a:r>
              <a:rPr lang="en-US" sz="2000" dirty="0">
                <a:effectLst/>
              </a:rPr>
              <a:t>The research design for this study was a mixed-methods approach, utilizing both quantitative and qualitative data collection methods. The quantitative data was collected through a survey administered to a sample of healthcare providers and patients, while the qualitative data was collected through in-depth interviews with key stakeholders in the healthcare industry.</a:t>
            </a:r>
            <a:endParaRPr lang="en-US" sz="2000" dirty="0"/>
          </a:p>
          <a:p>
            <a:pPr marL="0" indent="0" algn="l">
              <a:buNone/>
            </a:pPr>
            <a:endParaRPr lang="en-US" sz="1400" b="0" i="0" dirty="0">
              <a:solidFill>
                <a:srgbClr val="D1D5DB"/>
              </a:solidFill>
              <a:effectLst/>
              <a:latin typeface="Söhne"/>
            </a:endParaRPr>
          </a:p>
          <a:p>
            <a:r>
              <a:rPr lang="en-US" sz="2000" b="1" dirty="0">
                <a:effectLst/>
              </a:rPr>
              <a:t>Data Collection</a:t>
            </a:r>
            <a:endParaRPr lang="en-US" sz="2000" b="1" dirty="0"/>
          </a:p>
          <a:p>
            <a:r>
              <a:rPr lang="en-US" sz="2000" dirty="0">
                <a:effectLst/>
              </a:rPr>
              <a:t>The survey was conducted online and included questions about the current state of healthcare delivery, the use of technology in healthcare, and the potential benefits and challenges of an integrated healthcare app/portal. The interviews were conducted in person or via video conference and focused on exploring the perspectives of key stakeholders on the topic of integrated healthcare.</a:t>
            </a:r>
            <a:endParaRPr lang="en-US" sz="2000" dirty="0"/>
          </a:p>
          <a:p>
            <a:pPr algn="l">
              <a:buFont typeface="Arial" panose="020B0604020202020204" pitchFamily="34" charset="0"/>
              <a:buChar char="•"/>
            </a:pPr>
            <a:endParaRPr lang="en-US" sz="1800" b="1" i="0"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lgn="l">
              <a:buNone/>
            </a:pPr>
            <a:endParaRPr lang="en-US" sz="1800" b="0" i="0"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lang="en-US" sz="1400" b="1" dirty="0">
              <a:latin typeface="Söhne"/>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GB" dirty="0"/>
              <a:t>Objective 1: </a:t>
            </a:r>
            <a:r>
              <a:rPr lang="en-US" b="1" i="0" dirty="0">
                <a:effectLst/>
                <a:latin typeface="Söhne"/>
              </a:rPr>
              <a:t>Mobile Accessibility.</a:t>
            </a:r>
            <a:endParaRPr lang="en-GB" dirty="0"/>
          </a:p>
          <a:p>
            <a:r>
              <a:rPr lang="en-GB" dirty="0"/>
              <a:t>Objective 2: </a:t>
            </a:r>
            <a:r>
              <a:rPr lang="en-US" b="1" i="0" dirty="0">
                <a:effectLst/>
                <a:latin typeface="Söhne"/>
              </a:rPr>
              <a:t>Data Analytics and Reporting</a:t>
            </a:r>
          </a:p>
          <a:p>
            <a:r>
              <a:rPr lang="en-GB" dirty="0"/>
              <a:t>Objective 3: </a:t>
            </a:r>
            <a:r>
              <a:rPr lang="en-US" b="1" i="0" dirty="0">
                <a:effectLst/>
                <a:latin typeface="Söhne"/>
              </a:rPr>
              <a:t>Quality of Care Improvement</a:t>
            </a:r>
            <a:r>
              <a:rPr lang="en-US" b="0" i="0" dirty="0">
                <a:solidFill>
                  <a:srgbClr val="374151"/>
                </a:solidFill>
                <a:effectLst/>
                <a:latin typeface="Söhne"/>
              </a:rPr>
              <a:t> </a:t>
            </a:r>
            <a:br>
              <a:rPr lang="en-US" dirty="0"/>
            </a:br>
            <a:endParaRPr lang="en-GB" dirty="0"/>
          </a:p>
          <a:p>
            <a:pPr marL="0" indent="0">
              <a:buNone/>
            </a:pPr>
            <a:r>
              <a:rPr lang="en-GB" dirty="0"/>
              <a:t>                      </a:t>
            </a:r>
          </a:p>
          <a:p>
            <a:pPr marL="0" indent="0">
              <a:buNone/>
            </a:pPr>
            <a:endParaRPr lang="en-GB" dirty="0"/>
          </a:p>
          <a:p>
            <a:pPr marL="0" indent="0">
              <a:buNone/>
            </a:pPr>
            <a:r>
              <a:rPr lang="en-GB" dirty="0"/>
              <a:t>                      </a:t>
            </a:r>
          </a:p>
          <a:p>
            <a:pPr marL="0" indent="0">
              <a:buNone/>
            </a:pPr>
            <a:r>
              <a:rPr lang="en-GB" dirty="0"/>
              <a:t>                          </a:t>
            </a:r>
          </a:p>
          <a:p>
            <a:pPr marL="0" indent="0">
              <a:buNone/>
            </a:pPr>
            <a:r>
              <a:rPr lang="en-GB" dirty="0"/>
              <a:t>                      </a:t>
            </a:r>
          </a:p>
          <a:p>
            <a:pPr marL="0" indent="0">
              <a:buNone/>
            </a:pPr>
            <a:r>
              <a:rPr lang="en-GB" dirty="0"/>
              <a:t>                      </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Autofit/>
          </a:bodyPr>
          <a:lstStyle/>
          <a:p>
            <a:pPr marL="457200" indent="-457200" algn="l">
              <a:buAutoNum type="arabicPeriod"/>
            </a:pPr>
            <a:r>
              <a:rPr lang="en-US" b="1" i="0" dirty="0">
                <a:solidFill>
                  <a:srgbClr val="374151"/>
                </a:solidFill>
                <a:effectLst/>
                <a:latin typeface="Söhne"/>
              </a:rPr>
              <a:t>Seamless Data Integration: Develop a healthcare portal that integrates data        from various sources, including electronic health records (EHRs), laboratories, pharmacies, and medical imaging, to provide healthcare professionals with a comprehensive view of patient information.</a:t>
            </a:r>
          </a:p>
          <a:p>
            <a:pPr marL="457200" indent="-457200" algn="l">
              <a:buAutoNum type="arabicPeriod"/>
            </a:pPr>
            <a:r>
              <a:rPr lang="en-US" b="1" i="0" dirty="0">
                <a:solidFill>
                  <a:srgbClr val="374151"/>
                </a:solidFill>
                <a:effectLst/>
                <a:latin typeface="Söhne"/>
              </a:rPr>
              <a:t>Enhanced Care Coordination:</a:t>
            </a:r>
            <a:r>
              <a:rPr lang="en-US" b="0" i="0" dirty="0">
                <a:solidFill>
                  <a:srgbClr val="374151"/>
                </a:solidFill>
                <a:effectLst/>
                <a:latin typeface="Söhne"/>
              </a:rPr>
              <a:t> Improve care coordination by enabling healthcare providers to securely and efficiently share patient data, collaborate on treatment plans, and make well-informed clinical decisions in real-time.</a:t>
            </a:r>
          </a:p>
          <a:p>
            <a:pPr algn="l">
              <a:buFont typeface="+mj-lt"/>
              <a:buAutoNum type="arabicPeriod"/>
            </a:pPr>
            <a:r>
              <a:rPr lang="en-US" b="1" i="0" dirty="0">
                <a:solidFill>
                  <a:srgbClr val="374151"/>
                </a:solidFill>
                <a:effectLst/>
                <a:latin typeface="Söhne"/>
              </a:rPr>
              <a:t>Efficient Communication and Collaboration:</a:t>
            </a:r>
            <a:r>
              <a:rPr lang="en-US" b="0" i="0" dirty="0">
                <a:solidFill>
                  <a:srgbClr val="374151"/>
                </a:solidFill>
                <a:effectLst/>
                <a:latin typeface="Söhne"/>
              </a:rPr>
              <a:t> Facilitate efficient communication and collaboration among healthcare professionals, allowing for the exchange of critical patient information, reducing medical errors, and minimizing redundant tests or treatments.</a:t>
            </a: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49A2-396B-0EAF-4BA3-963D7BCBE14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4EC37AE7-CE96-CB99-A6AB-CEF008CF7DC9}"/>
              </a:ext>
            </a:extLst>
          </p:cNvPr>
          <p:cNvSpPr>
            <a:spLocks noGrp="1"/>
          </p:cNvSpPr>
          <p:nvPr>
            <p:ph idx="1"/>
          </p:nvPr>
        </p:nvSpPr>
        <p:spPr/>
        <p:txBody>
          <a:bodyPr>
            <a:normAutofit/>
          </a:bodyPr>
          <a:lstStyle/>
          <a:p>
            <a:pPr marL="457200" indent="-457200" algn="l">
              <a:buAutoNum type="arabicPeriod" startAt="4"/>
            </a:pPr>
            <a:r>
              <a:rPr lang="en-US" b="1" i="0" dirty="0">
                <a:solidFill>
                  <a:srgbClr val="374151"/>
                </a:solidFill>
                <a:effectLst/>
                <a:latin typeface="Söhne"/>
              </a:rPr>
              <a:t>Streamlined Administrative Processes:</a:t>
            </a:r>
            <a:r>
              <a:rPr lang="en-US" b="0" i="0" dirty="0">
                <a:solidFill>
                  <a:srgbClr val="374151"/>
                </a:solidFill>
                <a:effectLst/>
                <a:latin typeface="Söhne"/>
              </a:rPr>
              <a:t> Automate administrative tasks such as                    Insurance claims processing, billing, and appointment scheduling to reduce </a:t>
            </a:r>
            <a:r>
              <a:rPr lang="en-US" dirty="0">
                <a:solidFill>
                  <a:srgbClr val="374151"/>
                </a:solidFill>
                <a:latin typeface="Söhne"/>
              </a:rPr>
              <a:t>  </a:t>
            </a:r>
            <a:r>
              <a:rPr lang="en-US" b="0" i="0" dirty="0">
                <a:solidFill>
                  <a:srgbClr val="374151"/>
                </a:solidFill>
                <a:effectLst/>
                <a:latin typeface="Söhne"/>
              </a:rPr>
              <a:t>administrative overhead, improve operational efficiency, and lower healthcare costs.</a:t>
            </a:r>
          </a:p>
          <a:p>
            <a:pPr marL="0" indent="0" algn="l">
              <a:buNone/>
            </a:pPr>
            <a:r>
              <a:rPr lang="en-US" dirty="0">
                <a:solidFill>
                  <a:srgbClr val="374151"/>
                </a:solidFill>
                <a:latin typeface="Söhne"/>
              </a:rPr>
              <a:t>5.   </a:t>
            </a:r>
            <a:r>
              <a:rPr lang="en-US" b="1" i="0" dirty="0">
                <a:solidFill>
                  <a:srgbClr val="374151"/>
                </a:solidFill>
                <a:effectLst/>
                <a:latin typeface="Söhne"/>
              </a:rPr>
              <a:t>Patient Engagement and Empowerment:</a:t>
            </a:r>
            <a:r>
              <a:rPr lang="en-US" b="0" i="0" dirty="0">
                <a:solidFill>
                  <a:srgbClr val="374151"/>
                </a:solidFill>
                <a:effectLst/>
                <a:latin typeface="Söhne"/>
              </a:rPr>
              <a:t> Empower patients by providing them </a:t>
            </a:r>
          </a:p>
          <a:p>
            <a:pPr marL="0" indent="0" algn="l">
              <a:buNone/>
            </a:pPr>
            <a:r>
              <a:rPr lang="en-US" dirty="0">
                <a:solidFill>
                  <a:srgbClr val="374151"/>
                </a:solidFill>
                <a:latin typeface="Söhne"/>
              </a:rPr>
              <a:t>      </a:t>
            </a:r>
            <a:r>
              <a:rPr lang="en-US" b="0" i="0" dirty="0">
                <a:solidFill>
                  <a:srgbClr val="374151"/>
                </a:solidFill>
                <a:effectLst/>
                <a:latin typeface="Söhne"/>
              </a:rPr>
              <a:t>with easy access to their healthcare information, educational resources, and the </a:t>
            </a:r>
          </a:p>
          <a:p>
            <a:pPr marL="0" indent="0" algn="l">
              <a:buNone/>
            </a:pPr>
            <a:r>
              <a:rPr lang="en-US" dirty="0">
                <a:solidFill>
                  <a:srgbClr val="374151"/>
                </a:solidFill>
                <a:latin typeface="Söhne"/>
              </a:rPr>
              <a:t>      </a:t>
            </a:r>
            <a:r>
              <a:rPr lang="en-US" b="0" i="0" dirty="0">
                <a:solidFill>
                  <a:srgbClr val="374151"/>
                </a:solidFill>
                <a:effectLst/>
                <a:latin typeface="Söhne"/>
              </a:rPr>
              <a:t>ability to actively participate in their care decisions, ultimately improving patient   </a:t>
            </a:r>
            <a:r>
              <a:rPr lang="en-US" dirty="0">
                <a:solidFill>
                  <a:srgbClr val="374151"/>
                </a:solidFill>
                <a:latin typeface="Söhne"/>
              </a:rPr>
              <a:t>    </a:t>
            </a:r>
          </a:p>
          <a:p>
            <a:pPr marL="0" indent="0" algn="l">
              <a:buNone/>
            </a:pPr>
            <a:r>
              <a:rPr lang="en-US" b="0" i="0" dirty="0">
                <a:solidFill>
                  <a:srgbClr val="374151"/>
                </a:solidFill>
                <a:effectLst/>
                <a:latin typeface="Söhne"/>
              </a:rPr>
              <a:t>      satisfaction and healthcare outcomes.</a:t>
            </a:r>
          </a:p>
          <a:p>
            <a:pPr marL="0" indent="0" algn="l">
              <a:buNone/>
            </a:pPr>
            <a:r>
              <a:rPr lang="en-US" dirty="0">
                <a:solidFill>
                  <a:srgbClr val="374151"/>
                </a:solidFill>
                <a:latin typeface="Söhne"/>
              </a:rPr>
              <a:t>6.  </a:t>
            </a:r>
            <a:r>
              <a:rPr lang="en-US" b="1" i="0" dirty="0">
                <a:solidFill>
                  <a:srgbClr val="374151"/>
                </a:solidFill>
                <a:effectLst/>
                <a:latin typeface="Söhne"/>
              </a:rPr>
              <a:t>Security and Privacy Compliance:</a:t>
            </a:r>
            <a:r>
              <a:rPr lang="en-US" b="0" i="0" dirty="0">
                <a:solidFill>
                  <a:srgbClr val="374151"/>
                </a:solidFill>
                <a:effectLst/>
                <a:latin typeface="Söhne"/>
              </a:rPr>
              <a:t> Implement robust security measures and  </a:t>
            </a:r>
          </a:p>
          <a:p>
            <a:pPr marL="0" indent="0" algn="l">
              <a:buNone/>
            </a:pPr>
            <a:r>
              <a:rPr lang="en-US" dirty="0">
                <a:solidFill>
                  <a:srgbClr val="374151"/>
                </a:solidFill>
                <a:latin typeface="Söhne"/>
              </a:rPr>
              <a:t>     </a:t>
            </a:r>
            <a:r>
              <a:rPr lang="en-US" b="0" i="0" dirty="0">
                <a:solidFill>
                  <a:srgbClr val="374151"/>
                </a:solidFill>
                <a:effectLst/>
                <a:latin typeface="Söhne"/>
              </a:rPr>
              <a:t>adhere to privacy regulations such as HIPAA to ensure the protection of sensitive    </a:t>
            </a:r>
          </a:p>
          <a:p>
            <a:pPr marL="0" indent="0" algn="l">
              <a:buNone/>
            </a:pPr>
            <a:r>
              <a:rPr lang="en-US" dirty="0">
                <a:solidFill>
                  <a:srgbClr val="374151"/>
                </a:solidFill>
                <a:latin typeface="Söhne"/>
              </a:rPr>
              <a:t>     </a:t>
            </a:r>
            <a:r>
              <a:rPr lang="en-US" b="0" i="0" dirty="0">
                <a:solidFill>
                  <a:srgbClr val="374151"/>
                </a:solidFill>
                <a:effectLst/>
                <a:latin typeface="Söhne"/>
              </a:rPr>
              <a:t>patient data and maintain compliance with healthcare data protection laws.</a:t>
            </a:r>
          </a:p>
          <a:p>
            <a:pPr marL="0" indent="0">
              <a:buNone/>
            </a:pPr>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216737908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619</TotalTime>
  <Words>1397</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Segoe UI Historic</vt:lpstr>
      <vt:lpstr>Söhne</vt:lpstr>
      <vt:lpstr>Verdana</vt:lpstr>
      <vt:lpstr>Wingdings</vt:lpstr>
      <vt:lpstr>Bioinformatics</vt:lpstr>
      <vt:lpstr>Integrated Health Care App/Portal</vt:lpstr>
      <vt:lpstr>Introduction</vt:lpstr>
      <vt:lpstr>Introduction About project</vt:lpstr>
      <vt:lpstr>Literature Review</vt:lpstr>
      <vt:lpstr>Problem statement</vt:lpstr>
      <vt:lpstr>Proposed Method</vt:lpstr>
      <vt:lpstr>Objectives</vt:lpstr>
      <vt:lpstr>Methodology</vt:lpstr>
      <vt:lpstr>Methodology</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DINESH KUMAR MADDINENI</cp:lastModifiedBy>
  <cp:revision>25</cp:revision>
  <dcterms:created xsi:type="dcterms:W3CDTF">2023-03-16T03:26:27Z</dcterms:created>
  <dcterms:modified xsi:type="dcterms:W3CDTF">2024-01-11T06:29:26Z</dcterms:modified>
</cp:coreProperties>
</file>