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86357" autoAdjust="0"/>
  </p:normalViewPr>
  <p:slideViewPr>
    <p:cSldViewPr>
      <p:cViewPr varScale="1">
        <p:scale>
          <a:sx n="75" d="100"/>
          <a:sy n="75" d="100"/>
        </p:scale>
        <p:origin x="1200" y="66"/>
      </p:cViewPr>
      <p:guideLst>
        <p:guide orient="horz" pos="2160"/>
        <p:guide pos="2880"/>
      </p:guideLst>
    </p:cSldViewPr>
  </p:slideViewPr>
  <p:outlineViewPr>
    <p:cViewPr>
      <p:scale>
        <a:sx n="33" d="100"/>
        <a:sy n="33" d="100"/>
      </p:scale>
      <p:origin x="258" y="8527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04C9D-CFC2-45B5-9BB1-45F3095C7135}"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04C9D-CFC2-45B5-9BB1-45F3095C7135}"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04C9D-CFC2-45B5-9BB1-45F3095C7135}"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04C9D-CFC2-45B5-9BB1-45F3095C7135}"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04C9D-CFC2-45B5-9BB1-45F3095C7135}"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04C9D-CFC2-45B5-9BB1-45F3095C7135}"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04C9D-CFC2-45B5-9BB1-45F3095C7135}" type="datetimeFigureOut">
              <a:rPr lang="en-US" smtClean="0"/>
              <a:pPr/>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04C9D-CFC2-45B5-9BB1-45F3095C7135}" type="datetimeFigureOut">
              <a:rPr lang="en-US" smtClean="0"/>
              <a:pPr/>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04C9D-CFC2-45B5-9BB1-45F3095C7135}" type="datetimeFigureOut">
              <a:rPr lang="en-US" smtClean="0"/>
              <a:pPr/>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04C9D-CFC2-45B5-9BB1-45F3095C7135}"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04C9D-CFC2-45B5-9BB1-45F3095C7135}"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CE840-0A1C-4155-9BFE-3EC67B84CB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04C9D-CFC2-45B5-9BB1-45F3095C7135}" type="datetimeFigureOut">
              <a:rPr lang="en-US" smtClean="0"/>
              <a:pPr/>
              <a:t>2/25/2018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CE840-0A1C-4155-9BFE-3EC67B84CB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1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1219200"/>
            <a:ext cx="8229600" cy="2971800"/>
          </a:xfrm>
        </p:spPr>
        <p:txBody>
          <a:bodyPr>
            <a:normAutofit/>
          </a:bodyPr>
          <a:lstStyle/>
          <a:p>
            <a:r>
              <a:rPr lang="en-US" sz="4800" dirty="0" smtClean="0">
                <a:latin typeface="Times New Roman" panose="02020603050405020304" pitchFamily="18" charset="0"/>
                <a:cs typeface="Times New Roman" panose="02020603050405020304" pitchFamily="18" charset="0"/>
              </a:rPr>
              <a:t>SHELL SORT</a:t>
            </a:r>
            <a:endParaRPr lang="vi-VN" sz="4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4953000"/>
            <a:ext cx="2895600"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1.Khái niệm</a:t>
            </a:r>
          </a:p>
          <a:p>
            <a:r>
              <a:rPr lang="en-US" sz="2000" dirty="0" smtClean="0">
                <a:latin typeface="Times New Roman" panose="02020603050405020304" pitchFamily="18" charset="0"/>
                <a:cs typeface="Times New Roman" panose="02020603050405020304" pitchFamily="18" charset="0"/>
              </a:rPr>
              <a:t>2.Cách Shell sort làm việc</a:t>
            </a:r>
            <a:endParaRPr lang="en-US" sz="2000" dirty="0">
              <a:latin typeface="Times New Roman" panose="02020603050405020304" pitchFamily="18" charset="0"/>
              <a:cs typeface="Times New Roman" panose="02020603050405020304" pitchFamily="18" charset="0"/>
            </a:endParaRPr>
          </a:p>
          <a:p>
            <a:endParaRPr lang="vi-VN" sz="2000" dirty="0"/>
          </a:p>
        </p:txBody>
      </p:sp>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l"/>
            <a:r>
              <a:rPr lang="vi-VN" sz="4000" b="1" dirty="0" smtClean="0">
                <a:solidFill>
                  <a:schemeClr val="tx2">
                    <a:lumMod val="50000"/>
                  </a:schemeClr>
                </a:solidFill>
              </a:rPr>
              <a:t>Shell Sort </a:t>
            </a:r>
            <a:r>
              <a:rPr lang="vi-VN" sz="4000" b="1" dirty="0">
                <a:solidFill>
                  <a:schemeClr val="tx2">
                    <a:lumMod val="50000"/>
                  </a:schemeClr>
                </a:solidFill>
              </a:rPr>
              <a:t>là gì </a:t>
            </a:r>
            <a:r>
              <a:rPr lang="vi-VN" sz="4000" b="1" dirty="0" smtClean="0">
                <a:solidFill>
                  <a:schemeClr val="tx2">
                    <a:lumMod val="50000"/>
                  </a:schemeClr>
                </a:solidFill>
              </a:rPr>
              <a:t>?</a:t>
            </a:r>
            <a:r>
              <a:rPr lang="vi-VN" sz="2800" dirty="0" smtClean="0">
                <a:solidFill>
                  <a:schemeClr val="tx2">
                    <a:lumMod val="50000"/>
                  </a:schemeClr>
                </a:solidFill>
              </a:rPr>
              <a:t/>
            </a:r>
            <a:br>
              <a:rPr lang="vi-VN" sz="2800" dirty="0" smtClean="0">
                <a:solidFill>
                  <a:schemeClr val="tx2">
                    <a:lumMod val="50000"/>
                  </a:schemeClr>
                </a:solidFill>
              </a:rPr>
            </a:br>
            <a:r>
              <a:rPr lang="vi-VN" sz="2800" dirty="0" smtClean="0">
                <a:solidFill>
                  <a:schemeClr val="tx2">
                    <a:lumMod val="50000"/>
                  </a:schemeClr>
                </a:solidFill>
              </a:rPr>
              <a:t>	</a:t>
            </a:r>
            <a:r>
              <a:rPr lang="vi-VN" sz="2000" dirty="0" smtClean="0">
                <a:solidFill>
                  <a:schemeClr val="tx2">
                    <a:lumMod val="50000"/>
                  </a:schemeClr>
                </a:solidFill>
              </a:rPr>
              <a:t>Là </a:t>
            </a:r>
            <a:r>
              <a:rPr lang="vi-VN" sz="2000" dirty="0">
                <a:solidFill>
                  <a:schemeClr val="tx2">
                    <a:lumMod val="50000"/>
                  </a:schemeClr>
                </a:solidFill>
              </a:rPr>
              <a:t>giải thuật cải tiến từ Insertion sort. Ý tưởng chính của thuật toán là phân chia dãy ban đầu thành những dãy con mà mỗi phần tử của dãy cách nhau 1 vị trí là h. Insertion sort áp dụng sau đó trên mỗi dãy con sẽ làm cho các phần tử được đưa về vị trí đúng tương đối (trong dãy con) 1 cách nhanh chóng</a:t>
            </a:r>
            <a:r>
              <a:rPr lang="vi-VN" sz="2000" dirty="0" smtClean="0">
                <a:solidFill>
                  <a:schemeClr val="tx2">
                    <a:lumMod val="50000"/>
                  </a:schemeClr>
                </a:solidFill>
              </a:rPr>
              <a:t>.</a:t>
            </a:r>
            <a:r>
              <a:rPr lang="vi-VN" sz="2000" dirty="0">
                <a:solidFill>
                  <a:schemeClr val="tx2">
                    <a:lumMod val="50000"/>
                  </a:schemeClr>
                </a:solidFill>
              </a:rPr>
              <a:t/>
            </a:r>
            <a:br>
              <a:rPr lang="vi-VN" sz="2000" dirty="0">
                <a:solidFill>
                  <a:schemeClr val="tx2">
                    <a:lumMod val="50000"/>
                  </a:schemeClr>
                </a:solidFill>
              </a:rPr>
            </a:br>
            <a:r>
              <a:rPr lang="vi-VN" sz="2000" dirty="0" smtClean="0">
                <a:solidFill>
                  <a:schemeClr val="tx2">
                    <a:lumMod val="50000"/>
                  </a:schemeClr>
                </a:solidFill>
              </a:rPr>
              <a:t>	Sau </a:t>
            </a:r>
            <a:r>
              <a:rPr lang="vi-VN" sz="2000" dirty="0">
                <a:solidFill>
                  <a:schemeClr val="tx2">
                    <a:lumMod val="50000"/>
                  </a:schemeClr>
                </a:solidFill>
              </a:rPr>
              <a:t>đó tiếp tục giảm khoảng cách h để tạo thành các dãy con mới (Tạo điều kiện để so sánh một phần tử với nhiều phần tử khác trước đó không ở cùng dãy con với nó) và lại tiếp tục sắp xếp</a:t>
            </a:r>
            <a:r>
              <a:rPr lang="vi-VN" sz="2000" dirty="0" smtClean="0">
                <a:solidFill>
                  <a:schemeClr val="tx2">
                    <a:lumMod val="50000"/>
                  </a:schemeClr>
                </a:solidFill>
              </a:rPr>
              <a:t>.</a:t>
            </a:r>
            <a:r>
              <a:rPr lang="vi-VN" sz="2000" dirty="0">
                <a:solidFill>
                  <a:schemeClr val="tx2">
                    <a:lumMod val="50000"/>
                  </a:schemeClr>
                </a:solidFill>
              </a:rPr>
              <a:t/>
            </a:r>
            <a:br>
              <a:rPr lang="vi-VN" sz="2000" dirty="0">
                <a:solidFill>
                  <a:schemeClr val="tx2">
                    <a:lumMod val="50000"/>
                  </a:schemeClr>
                </a:solidFill>
              </a:rPr>
            </a:br>
            <a:r>
              <a:rPr lang="vi-VN" sz="2000" dirty="0" smtClean="0">
                <a:solidFill>
                  <a:schemeClr val="tx2">
                    <a:lumMod val="50000"/>
                  </a:schemeClr>
                </a:solidFill>
              </a:rPr>
              <a:t>	Thuật </a:t>
            </a:r>
            <a:r>
              <a:rPr lang="vi-VN" sz="2000" dirty="0">
                <a:solidFill>
                  <a:schemeClr val="tx2">
                    <a:lumMod val="50000"/>
                  </a:schemeClr>
                </a:solidFill>
              </a:rPr>
              <a:t>toán dừng khi h = 1, lúc này bảo đảm tất cả các phần tử trong dãy ban đầu sẽ được so sánh với nhau để xác định trật tự cuối cùng.</a:t>
            </a:r>
            <a:r>
              <a:rPr lang="vi-VN" sz="2800" dirty="0" smtClean="0"/>
              <a:t/>
            </a:r>
            <a:br>
              <a:rPr lang="vi-VN" sz="2800" dirty="0" smtClean="0"/>
            </a:br>
            <a:r>
              <a:rPr lang="vi-VN" sz="2800" dirty="0"/>
              <a:t>	</a:t>
            </a:r>
            <a:r>
              <a:rPr lang="vi-VN" sz="2000" dirty="0" smtClean="0">
                <a:solidFill>
                  <a:schemeClr val="tx2">
                    <a:lumMod val="50000"/>
                  </a:schemeClr>
                </a:solidFill>
              </a:rPr>
              <a:t>Yếu </a:t>
            </a:r>
            <a:r>
              <a:rPr lang="vi-VN" sz="2000" dirty="0">
                <a:solidFill>
                  <a:schemeClr val="tx2">
                    <a:lumMod val="50000"/>
                  </a:schemeClr>
                </a:solidFill>
              </a:rPr>
              <a:t>tố quyết định chính của thuật toán chính là cách chọn khoảng cách h trong từng bước sắp xếp và số bước sắp xếp k. Nhưng phải thỏa 2 điều kiện sau: hi &gt; hi + 1 và hk = 1.</a:t>
            </a:r>
          </a:p>
        </p:txBody>
      </p:sp>
    </p:spTree>
    <p:extLst>
      <p:ext uri="{BB962C8B-B14F-4D97-AF65-F5344CB8AC3E}">
        <p14:creationId xmlns:p14="http://schemas.microsoft.com/office/powerpoint/2010/main" val="4274780803"/>
      </p:ext>
    </p:extLst>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1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2163762"/>
          </a:xfrm>
        </p:spPr>
        <p:txBody>
          <a:bodyPr>
            <a:normAutofit/>
          </a:bodyPr>
          <a:lstStyle/>
          <a:p>
            <a:pPr algn="l"/>
            <a:r>
              <a:rPr lang="vi-VN" sz="2400" b="1" dirty="0" smtClean="0">
                <a:solidFill>
                  <a:schemeClr val="tx2">
                    <a:lumMod val="50000"/>
                  </a:schemeClr>
                </a:solidFill>
              </a:rPr>
              <a:t>Cách </a:t>
            </a:r>
            <a:r>
              <a:rPr lang="vi-VN" sz="2400" b="1" dirty="0">
                <a:solidFill>
                  <a:schemeClr val="tx2">
                    <a:lumMod val="50000"/>
                  </a:schemeClr>
                </a:solidFill>
              </a:rPr>
              <a:t>Shell Sort làm </a:t>
            </a:r>
            <a:r>
              <a:rPr lang="vi-VN" sz="2400" b="1" dirty="0" smtClean="0">
                <a:solidFill>
                  <a:schemeClr val="tx2">
                    <a:lumMod val="50000"/>
                  </a:schemeClr>
                </a:solidFill>
              </a:rPr>
              <a:t>việc</a:t>
            </a:r>
            <a:br>
              <a:rPr lang="vi-VN" sz="2400" b="1" dirty="0" smtClean="0">
                <a:solidFill>
                  <a:schemeClr val="tx2">
                    <a:lumMod val="50000"/>
                  </a:schemeClr>
                </a:solidFill>
              </a:rPr>
            </a:br>
            <a:r>
              <a:rPr lang="vi-VN" sz="2400" dirty="0">
                <a:solidFill>
                  <a:schemeClr val="tx2">
                    <a:lumMod val="50000"/>
                  </a:schemeClr>
                </a:solidFill>
              </a:rPr>
              <a:t/>
            </a:r>
            <a:br>
              <a:rPr lang="vi-VN" sz="2400" dirty="0">
                <a:solidFill>
                  <a:schemeClr val="tx2">
                    <a:lumMod val="50000"/>
                  </a:schemeClr>
                </a:solidFill>
              </a:rPr>
            </a:br>
            <a:r>
              <a:rPr lang="vi-VN" sz="2400" dirty="0">
                <a:solidFill>
                  <a:schemeClr val="tx2">
                    <a:lumMod val="50000"/>
                  </a:schemeClr>
                </a:solidFill>
              </a:rPr>
              <a:t>Để dễ tìm hiểu hơn, dưới đây mình cung cấp các hình minh họa cho cách Shell Sort làm việc. Chúng ta sử dụng một mảng gồm các giá trị như dưới đây.</a:t>
            </a:r>
          </a:p>
        </p:txBody>
      </p:sp>
    </p:spTree>
    <p:extLst>
      <p:ext uri="{BB962C8B-B14F-4D97-AF65-F5344CB8AC3E}">
        <p14:creationId xmlns:p14="http://schemas.microsoft.com/office/powerpoint/2010/main" val="4183068982"/>
      </p:ext>
    </p:extLst>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1000"/>
          </a:stretch>
        </a:blipFill>
        <a:effectLst/>
      </p:bgPr>
    </p:bg>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4149063188"/>
              </p:ext>
            </p:extLst>
          </p:nvPr>
        </p:nvGraphicFramePr>
        <p:xfrm>
          <a:off x="1524000" y="304800"/>
          <a:ext cx="6096000" cy="731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781661048"/>
                    </a:ext>
                  </a:extLst>
                </a:gridCol>
                <a:gridCol w="762000">
                  <a:extLst>
                    <a:ext uri="{9D8B030D-6E8A-4147-A177-3AD203B41FA5}">
                      <a16:colId xmlns:a16="http://schemas.microsoft.com/office/drawing/2014/main" val="3232476188"/>
                    </a:ext>
                  </a:extLst>
                </a:gridCol>
                <a:gridCol w="762000">
                  <a:extLst>
                    <a:ext uri="{9D8B030D-6E8A-4147-A177-3AD203B41FA5}">
                      <a16:colId xmlns:a16="http://schemas.microsoft.com/office/drawing/2014/main" val="1560714987"/>
                    </a:ext>
                  </a:extLst>
                </a:gridCol>
                <a:gridCol w="762000">
                  <a:extLst>
                    <a:ext uri="{9D8B030D-6E8A-4147-A177-3AD203B41FA5}">
                      <a16:colId xmlns:a16="http://schemas.microsoft.com/office/drawing/2014/main" val="1415558006"/>
                    </a:ext>
                  </a:extLst>
                </a:gridCol>
                <a:gridCol w="762000">
                  <a:extLst>
                    <a:ext uri="{9D8B030D-6E8A-4147-A177-3AD203B41FA5}">
                      <a16:colId xmlns:a16="http://schemas.microsoft.com/office/drawing/2014/main" val="2171642655"/>
                    </a:ext>
                  </a:extLst>
                </a:gridCol>
                <a:gridCol w="762000">
                  <a:extLst>
                    <a:ext uri="{9D8B030D-6E8A-4147-A177-3AD203B41FA5}">
                      <a16:colId xmlns:a16="http://schemas.microsoft.com/office/drawing/2014/main" val="1407637129"/>
                    </a:ext>
                  </a:extLst>
                </a:gridCol>
                <a:gridCol w="762000">
                  <a:extLst>
                    <a:ext uri="{9D8B030D-6E8A-4147-A177-3AD203B41FA5}">
                      <a16:colId xmlns:a16="http://schemas.microsoft.com/office/drawing/2014/main" val="547378188"/>
                    </a:ext>
                  </a:extLst>
                </a:gridCol>
                <a:gridCol w="762000">
                  <a:extLst>
                    <a:ext uri="{9D8B030D-6E8A-4147-A177-3AD203B41FA5}">
                      <a16:colId xmlns:a16="http://schemas.microsoft.com/office/drawing/2014/main" val="3739797313"/>
                    </a:ext>
                  </a:extLst>
                </a:gridCol>
              </a:tblGrid>
              <a:tr h="342900">
                <a:tc>
                  <a:txBody>
                    <a:bodyPr/>
                    <a:lstStyle/>
                    <a:p>
                      <a:pPr algn="ctr"/>
                      <a:r>
                        <a:rPr lang="en-US" dirty="0" smtClean="0"/>
                        <a:t>35</a:t>
                      </a:r>
                      <a:endParaRPr lang="vi-VN" dirty="0"/>
                    </a:p>
                  </a:txBody>
                  <a:tcPr/>
                </a:tc>
                <a:tc>
                  <a:txBody>
                    <a:bodyPr/>
                    <a:lstStyle/>
                    <a:p>
                      <a:pPr algn="ctr"/>
                      <a:r>
                        <a:rPr lang="en-US" dirty="0" smtClean="0">
                          <a:solidFill>
                            <a:schemeClr val="accent6"/>
                          </a:solidFill>
                        </a:rPr>
                        <a:t>33</a:t>
                      </a:r>
                      <a:endParaRPr lang="vi-VN" dirty="0">
                        <a:solidFill>
                          <a:schemeClr val="accent6"/>
                        </a:solidFill>
                      </a:endParaRPr>
                    </a:p>
                  </a:txBody>
                  <a:tcPr/>
                </a:tc>
                <a:tc>
                  <a:txBody>
                    <a:bodyPr/>
                    <a:lstStyle/>
                    <a:p>
                      <a:pPr algn="ctr"/>
                      <a:r>
                        <a:rPr lang="en-US" dirty="0" smtClean="0">
                          <a:solidFill>
                            <a:schemeClr val="accent3"/>
                          </a:solidFill>
                        </a:rPr>
                        <a:t>42</a:t>
                      </a:r>
                      <a:endParaRPr lang="vi-VN" dirty="0">
                        <a:solidFill>
                          <a:schemeClr val="accent3"/>
                        </a:solidFill>
                      </a:endParaRPr>
                    </a:p>
                  </a:txBody>
                  <a:tcPr/>
                </a:tc>
                <a:tc>
                  <a:txBody>
                    <a:bodyPr/>
                    <a:lstStyle/>
                    <a:p>
                      <a:pPr algn="ctr"/>
                      <a:r>
                        <a:rPr lang="en-US" dirty="0" smtClean="0">
                          <a:solidFill>
                            <a:schemeClr val="tx2"/>
                          </a:solidFill>
                        </a:rPr>
                        <a:t>10</a:t>
                      </a:r>
                      <a:endParaRPr lang="vi-VN" dirty="0">
                        <a:solidFill>
                          <a:schemeClr val="tx2"/>
                        </a:solidFill>
                      </a:endParaRPr>
                    </a:p>
                  </a:txBody>
                  <a:tcPr/>
                </a:tc>
                <a:tc>
                  <a:txBody>
                    <a:bodyPr/>
                    <a:lstStyle/>
                    <a:p>
                      <a:pPr algn="ctr"/>
                      <a:r>
                        <a:rPr lang="en-US" dirty="0" smtClean="0"/>
                        <a:t>14</a:t>
                      </a:r>
                      <a:endParaRPr lang="vi-VN" dirty="0"/>
                    </a:p>
                  </a:txBody>
                  <a:tcPr/>
                </a:tc>
                <a:tc>
                  <a:txBody>
                    <a:bodyPr/>
                    <a:lstStyle/>
                    <a:p>
                      <a:pPr algn="ctr"/>
                      <a:r>
                        <a:rPr lang="en-US" dirty="0" smtClean="0">
                          <a:solidFill>
                            <a:schemeClr val="accent6"/>
                          </a:solidFill>
                        </a:rPr>
                        <a:t>19</a:t>
                      </a:r>
                      <a:endParaRPr lang="vi-VN" dirty="0">
                        <a:solidFill>
                          <a:schemeClr val="accent6"/>
                        </a:solidFill>
                      </a:endParaRPr>
                    </a:p>
                  </a:txBody>
                  <a:tcPr/>
                </a:tc>
                <a:tc>
                  <a:txBody>
                    <a:bodyPr/>
                    <a:lstStyle/>
                    <a:p>
                      <a:pPr algn="ctr"/>
                      <a:r>
                        <a:rPr lang="en-US" dirty="0" smtClean="0">
                          <a:solidFill>
                            <a:schemeClr val="accent3"/>
                          </a:solidFill>
                        </a:rPr>
                        <a:t>27</a:t>
                      </a:r>
                      <a:endParaRPr lang="vi-VN" dirty="0">
                        <a:solidFill>
                          <a:schemeClr val="accent3"/>
                        </a:solidFill>
                      </a:endParaRPr>
                    </a:p>
                  </a:txBody>
                  <a:tcPr/>
                </a:tc>
                <a:tc>
                  <a:txBody>
                    <a:bodyPr/>
                    <a:lstStyle/>
                    <a:p>
                      <a:pPr algn="ctr"/>
                      <a:r>
                        <a:rPr lang="en-US" dirty="0" smtClean="0">
                          <a:solidFill>
                            <a:schemeClr val="tx2"/>
                          </a:solidFill>
                        </a:rPr>
                        <a:t>44</a:t>
                      </a:r>
                      <a:endParaRPr lang="vi-VN" dirty="0">
                        <a:solidFill>
                          <a:schemeClr val="tx2"/>
                        </a:solidFill>
                      </a:endParaRPr>
                    </a:p>
                  </a:txBody>
                  <a:tcPr/>
                </a:tc>
                <a:extLst>
                  <a:ext uri="{0D108BD9-81ED-4DB2-BD59-A6C34878D82A}">
                    <a16:rowId xmlns:a16="http://schemas.microsoft.com/office/drawing/2014/main" val="3268429395"/>
                  </a:ext>
                </a:extLst>
              </a:tr>
              <a:tr h="342900">
                <a:tc>
                  <a:txBody>
                    <a:bodyPr/>
                    <a:lstStyle/>
                    <a:p>
                      <a:pPr algn="ctr"/>
                      <a:r>
                        <a:rPr lang="en-US" dirty="0" smtClean="0">
                          <a:solidFill>
                            <a:schemeClr val="bg1"/>
                          </a:solidFill>
                        </a:rPr>
                        <a:t>14</a:t>
                      </a:r>
                      <a:endParaRPr lang="vi-VN" dirty="0">
                        <a:solidFill>
                          <a:schemeClr val="bg1"/>
                        </a:solidFill>
                      </a:endParaRPr>
                    </a:p>
                  </a:txBody>
                  <a:tcPr/>
                </a:tc>
                <a:tc>
                  <a:txBody>
                    <a:bodyPr/>
                    <a:lstStyle/>
                    <a:p>
                      <a:pPr algn="ctr"/>
                      <a:r>
                        <a:rPr lang="en-US" dirty="0" smtClean="0">
                          <a:solidFill>
                            <a:schemeClr val="accent6"/>
                          </a:solidFill>
                        </a:rPr>
                        <a:t>19</a:t>
                      </a:r>
                      <a:endParaRPr lang="vi-VN" dirty="0">
                        <a:solidFill>
                          <a:schemeClr val="accent6"/>
                        </a:solidFill>
                      </a:endParaRPr>
                    </a:p>
                  </a:txBody>
                  <a:tcPr/>
                </a:tc>
                <a:tc>
                  <a:txBody>
                    <a:bodyPr/>
                    <a:lstStyle/>
                    <a:p>
                      <a:pPr algn="ctr"/>
                      <a:r>
                        <a:rPr lang="en-US" dirty="0" smtClean="0">
                          <a:solidFill>
                            <a:schemeClr val="accent3"/>
                          </a:solidFill>
                        </a:rPr>
                        <a:t>27</a:t>
                      </a:r>
                      <a:endParaRPr lang="vi-VN" dirty="0">
                        <a:solidFill>
                          <a:schemeClr val="accent3"/>
                        </a:solidFill>
                      </a:endParaRPr>
                    </a:p>
                  </a:txBody>
                  <a:tcPr/>
                </a:tc>
                <a:tc>
                  <a:txBody>
                    <a:bodyPr/>
                    <a:lstStyle/>
                    <a:p>
                      <a:pPr algn="ctr"/>
                      <a:r>
                        <a:rPr lang="en-US" dirty="0" smtClean="0">
                          <a:solidFill>
                            <a:schemeClr val="tx2"/>
                          </a:solidFill>
                        </a:rPr>
                        <a:t>10</a:t>
                      </a:r>
                      <a:endParaRPr lang="vi-VN" dirty="0">
                        <a:solidFill>
                          <a:schemeClr val="tx2"/>
                        </a:solidFill>
                      </a:endParaRPr>
                    </a:p>
                  </a:txBody>
                  <a:tcPr/>
                </a:tc>
                <a:tc>
                  <a:txBody>
                    <a:bodyPr/>
                    <a:lstStyle/>
                    <a:p>
                      <a:pPr algn="ctr"/>
                      <a:r>
                        <a:rPr lang="en-US" dirty="0" smtClean="0">
                          <a:solidFill>
                            <a:schemeClr val="bg1"/>
                          </a:solidFill>
                        </a:rPr>
                        <a:t>35</a:t>
                      </a:r>
                      <a:endParaRPr lang="vi-VN" dirty="0">
                        <a:solidFill>
                          <a:schemeClr val="bg1"/>
                        </a:solidFill>
                      </a:endParaRPr>
                    </a:p>
                  </a:txBody>
                  <a:tcPr/>
                </a:tc>
                <a:tc>
                  <a:txBody>
                    <a:bodyPr/>
                    <a:lstStyle/>
                    <a:p>
                      <a:pPr algn="ctr"/>
                      <a:r>
                        <a:rPr lang="en-US" dirty="0" smtClean="0">
                          <a:solidFill>
                            <a:schemeClr val="accent6"/>
                          </a:solidFill>
                        </a:rPr>
                        <a:t>33</a:t>
                      </a:r>
                      <a:endParaRPr lang="vi-VN" dirty="0">
                        <a:solidFill>
                          <a:schemeClr val="accent6"/>
                        </a:solidFill>
                      </a:endParaRPr>
                    </a:p>
                  </a:txBody>
                  <a:tcPr/>
                </a:tc>
                <a:tc>
                  <a:txBody>
                    <a:bodyPr/>
                    <a:lstStyle/>
                    <a:p>
                      <a:pPr algn="ctr"/>
                      <a:r>
                        <a:rPr lang="en-US" dirty="0" smtClean="0">
                          <a:solidFill>
                            <a:schemeClr val="accent3"/>
                          </a:solidFill>
                        </a:rPr>
                        <a:t>42</a:t>
                      </a:r>
                      <a:endParaRPr lang="vi-VN" dirty="0">
                        <a:solidFill>
                          <a:schemeClr val="accent3"/>
                        </a:solidFill>
                      </a:endParaRPr>
                    </a:p>
                  </a:txBody>
                  <a:tcPr/>
                </a:tc>
                <a:tc>
                  <a:txBody>
                    <a:bodyPr/>
                    <a:lstStyle/>
                    <a:p>
                      <a:pPr algn="ctr"/>
                      <a:r>
                        <a:rPr lang="en-US" dirty="0" smtClean="0">
                          <a:solidFill>
                            <a:schemeClr val="tx2"/>
                          </a:solidFill>
                        </a:rPr>
                        <a:t>44</a:t>
                      </a:r>
                      <a:endParaRPr lang="vi-VN" dirty="0">
                        <a:solidFill>
                          <a:schemeClr val="tx2"/>
                        </a:solidFill>
                      </a:endParaRPr>
                    </a:p>
                  </a:txBody>
                  <a:tcPr/>
                </a:tc>
                <a:extLst>
                  <a:ext uri="{0D108BD9-81ED-4DB2-BD59-A6C34878D82A}">
                    <a16:rowId xmlns:a16="http://schemas.microsoft.com/office/drawing/2014/main" val="1268480186"/>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893452074"/>
              </p:ext>
            </p:extLst>
          </p:nvPr>
        </p:nvGraphicFramePr>
        <p:xfrm>
          <a:off x="1524000" y="1295400"/>
          <a:ext cx="6096000" cy="7315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125075537"/>
                    </a:ext>
                  </a:extLst>
                </a:gridCol>
                <a:gridCol w="762000">
                  <a:extLst>
                    <a:ext uri="{9D8B030D-6E8A-4147-A177-3AD203B41FA5}">
                      <a16:colId xmlns:a16="http://schemas.microsoft.com/office/drawing/2014/main" val="1555339447"/>
                    </a:ext>
                  </a:extLst>
                </a:gridCol>
                <a:gridCol w="762000">
                  <a:extLst>
                    <a:ext uri="{9D8B030D-6E8A-4147-A177-3AD203B41FA5}">
                      <a16:colId xmlns:a16="http://schemas.microsoft.com/office/drawing/2014/main" val="3269421008"/>
                    </a:ext>
                  </a:extLst>
                </a:gridCol>
                <a:gridCol w="762000">
                  <a:extLst>
                    <a:ext uri="{9D8B030D-6E8A-4147-A177-3AD203B41FA5}">
                      <a16:colId xmlns:a16="http://schemas.microsoft.com/office/drawing/2014/main" val="4220147873"/>
                    </a:ext>
                  </a:extLst>
                </a:gridCol>
                <a:gridCol w="762000">
                  <a:extLst>
                    <a:ext uri="{9D8B030D-6E8A-4147-A177-3AD203B41FA5}">
                      <a16:colId xmlns:a16="http://schemas.microsoft.com/office/drawing/2014/main" val="3709044256"/>
                    </a:ext>
                  </a:extLst>
                </a:gridCol>
                <a:gridCol w="762000">
                  <a:extLst>
                    <a:ext uri="{9D8B030D-6E8A-4147-A177-3AD203B41FA5}">
                      <a16:colId xmlns:a16="http://schemas.microsoft.com/office/drawing/2014/main" val="2765401201"/>
                    </a:ext>
                  </a:extLst>
                </a:gridCol>
                <a:gridCol w="762000">
                  <a:extLst>
                    <a:ext uri="{9D8B030D-6E8A-4147-A177-3AD203B41FA5}">
                      <a16:colId xmlns:a16="http://schemas.microsoft.com/office/drawing/2014/main" val="3318289552"/>
                    </a:ext>
                  </a:extLst>
                </a:gridCol>
                <a:gridCol w="762000">
                  <a:extLst>
                    <a:ext uri="{9D8B030D-6E8A-4147-A177-3AD203B41FA5}">
                      <a16:colId xmlns:a16="http://schemas.microsoft.com/office/drawing/2014/main" val="235402782"/>
                    </a:ext>
                  </a:extLst>
                </a:gridCol>
              </a:tblGrid>
              <a:tr h="342900">
                <a:tc>
                  <a:txBody>
                    <a:bodyPr/>
                    <a:lstStyle/>
                    <a:p>
                      <a:pPr algn="ctr"/>
                      <a:r>
                        <a:rPr lang="en-US" dirty="0" smtClean="0">
                          <a:solidFill>
                            <a:schemeClr val="accent6"/>
                          </a:solidFill>
                        </a:rPr>
                        <a:t>14</a:t>
                      </a:r>
                      <a:endParaRPr lang="vi-VN" dirty="0">
                        <a:solidFill>
                          <a:schemeClr val="accent6"/>
                        </a:solidFill>
                      </a:endParaRPr>
                    </a:p>
                  </a:txBody>
                  <a:tcPr/>
                </a:tc>
                <a:tc>
                  <a:txBody>
                    <a:bodyPr/>
                    <a:lstStyle/>
                    <a:p>
                      <a:pPr algn="ctr"/>
                      <a:r>
                        <a:rPr lang="en-US" dirty="0" smtClean="0"/>
                        <a:t>19</a:t>
                      </a:r>
                      <a:endParaRPr lang="vi-VN" dirty="0"/>
                    </a:p>
                  </a:txBody>
                  <a:tcPr/>
                </a:tc>
                <a:tc>
                  <a:txBody>
                    <a:bodyPr/>
                    <a:lstStyle/>
                    <a:p>
                      <a:pPr algn="ctr"/>
                      <a:r>
                        <a:rPr lang="en-US" dirty="0" smtClean="0">
                          <a:solidFill>
                            <a:schemeClr val="accent6"/>
                          </a:solidFill>
                        </a:rPr>
                        <a:t>27</a:t>
                      </a:r>
                      <a:endParaRPr lang="vi-VN" dirty="0">
                        <a:solidFill>
                          <a:schemeClr val="accent6"/>
                        </a:solidFill>
                      </a:endParaRPr>
                    </a:p>
                  </a:txBody>
                  <a:tcPr/>
                </a:tc>
                <a:tc>
                  <a:txBody>
                    <a:bodyPr/>
                    <a:lstStyle/>
                    <a:p>
                      <a:pPr algn="ctr"/>
                      <a:r>
                        <a:rPr lang="en-US" dirty="0" smtClean="0"/>
                        <a:t>10</a:t>
                      </a:r>
                      <a:endParaRPr lang="vi-VN" dirty="0"/>
                    </a:p>
                  </a:txBody>
                  <a:tcPr/>
                </a:tc>
                <a:tc>
                  <a:txBody>
                    <a:bodyPr/>
                    <a:lstStyle/>
                    <a:p>
                      <a:pPr algn="ctr"/>
                      <a:r>
                        <a:rPr lang="en-US" dirty="0" smtClean="0">
                          <a:solidFill>
                            <a:schemeClr val="accent6"/>
                          </a:solidFill>
                        </a:rPr>
                        <a:t>35</a:t>
                      </a:r>
                      <a:endParaRPr lang="vi-VN" dirty="0">
                        <a:solidFill>
                          <a:schemeClr val="accent6"/>
                        </a:solidFill>
                      </a:endParaRPr>
                    </a:p>
                  </a:txBody>
                  <a:tcPr/>
                </a:tc>
                <a:tc>
                  <a:txBody>
                    <a:bodyPr/>
                    <a:lstStyle/>
                    <a:p>
                      <a:pPr algn="ctr"/>
                      <a:r>
                        <a:rPr lang="en-US" dirty="0" smtClean="0"/>
                        <a:t>33</a:t>
                      </a:r>
                      <a:endParaRPr lang="vi-VN" dirty="0"/>
                    </a:p>
                  </a:txBody>
                  <a:tcPr/>
                </a:tc>
                <a:tc>
                  <a:txBody>
                    <a:bodyPr/>
                    <a:lstStyle/>
                    <a:p>
                      <a:pPr algn="ctr"/>
                      <a:r>
                        <a:rPr lang="en-US" dirty="0" smtClean="0">
                          <a:solidFill>
                            <a:schemeClr val="accent6"/>
                          </a:solidFill>
                        </a:rPr>
                        <a:t>42</a:t>
                      </a:r>
                      <a:endParaRPr lang="vi-VN" dirty="0">
                        <a:solidFill>
                          <a:schemeClr val="accent6"/>
                        </a:solidFill>
                      </a:endParaRPr>
                    </a:p>
                  </a:txBody>
                  <a:tcPr/>
                </a:tc>
                <a:tc>
                  <a:txBody>
                    <a:bodyPr/>
                    <a:lstStyle/>
                    <a:p>
                      <a:pPr algn="ctr"/>
                      <a:r>
                        <a:rPr lang="en-US" dirty="0" smtClean="0"/>
                        <a:t>44</a:t>
                      </a:r>
                      <a:endParaRPr lang="vi-VN" dirty="0"/>
                    </a:p>
                  </a:txBody>
                  <a:tcPr/>
                </a:tc>
                <a:extLst>
                  <a:ext uri="{0D108BD9-81ED-4DB2-BD59-A6C34878D82A}">
                    <a16:rowId xmlns:a16="http://schemas.microsoft.com/office/drawing/2014/main" val="1447172479"/>
                  </a:ext>
                </a:extLst>
              </a:tr>
              <a:tr h="342900">
                <a:tc>
                  <a:txBody>
                    <a:bodyPr/>
                    <a:lstStyle/>
                    <a:p>
                      <a:pPr algn="ctr"/>
                      <a:r>
                        <a:rPr lang="en-US" dirty="0" smtClean="0">
                          <a:solidFill>
                            <a:schemeClr val="accent6"/>
                          </a:solidFill>
                        </a:rPr>
                        <a:t>14</a:t>
                      </a:r>
                      <a:endParaRPr lang="vi-VN" dirty="0">
                        <a:solidFill>
                          <a:schemeClr val="accent6"/>
                        </a:solidFill>
                      </a:endParaRPr>
                    </a:p>
                  </a:txBody>
                  <a:tcPr/>
                </a:tc>
                <a:tc>
                  <a:txBody>
                    <a:bodyPr/>
                    <a:lstStyle/>
                    <a:p>
                      <a:pPr algn="ctr"/>
                      <a:r>
                        <a:rPr lang="en-US" dirty="0" smtClean="0">
                          <a:solidFill>
                            <a:schemeClr val="bg1"/>
                          </a:solidFill>
                        </a:rPr>
                        <a:t>10</a:t>
                      </a:r>
                      <a:endParaRPr lang="vi-VN" dirty="0">
                        <a:solidFill>
                          <a:schemeClr val="bg1"/>
                        </a:solidFill>
                      </a:endParaRPr>
                    </a:p>
                  </a:txBody>
                  <a:tcPr/>
                </a:tc>
                <a:tc>
                  <a:txBody>
                    <a:bodyPr/>
                    <a:lstStyle/>
                    <a:p>
                      <a:pPr algn="ctr"/>
                      <a:r>
                        <a:rPr lang="en-US" dirty="0" smtClean="0">
                          <a:solidFill>
                            <a:schemeClr val="accent6"/>
                          </a:solidFill>
                        </a:rPr>
                        <a:t>27</a:t>
                      </a:r>
                      <a:endParaRPr lang="vi-VN" dirty="0">
                        <a:solidFill>
                          <a:schemeClr val="accent6"/>
                        </a:solidFill>
                      </a:endParaRPr>
                    </a:p>
                  </a:txBody>
                  <a:tcPr/>
                </a:tc>
                <a:tc>
                  <a:txBody>
                    <a:bodyPr/>
                    <a:lstStyle/>
                    <a:p>
                      <a:pPr algn="ctr"/>
                      <a:r>
                        <a:rPr lang="en-US" dirty="0" smtClean="0">
                          <a:solidFill>
                            <a:schemeClr val="bg1"/>
                          </a:solidFill>
                        </a:rPr>
                        <a:t>19</a:t>
                      </a:r>
                      <a:endParaRPr lang="vi-VN" dirty="0">
                        <a:solidFill>
                          <a:schemeClr val="bg1"/>
                        </a:solidFill>
                      </a:endParaRPr>
                    </a:p>
                  </a:txBody>
                  <a:tcPr/>
                </a:tc>
                <a:tc>
                  <a:txBody>
                    <a:bodyPr/>
                    <a:lstStyle/>
                    <a:p>
                      <a:pPr algn="ctr"/>
                      <a:r>
                        <a:rPr lang="en-US" dirty="0" smtClean="0">
                          <a:solidFill>
                            <a:schemeClr val="accent6"/>
                          </a:solidFill>
                        </a:rPr>
                        <a:t>35</a:t>
                      </a:r>
                      <a:endParaRPr lang="vi-VN" dirty="0">
                        <a:solidFill>
                          <a:schemeClr val="accent6"/>
                        </a:solidFill>
                      </a:endParaRPr>
                    </a:p>
                  </a:txBody>
                  <a:tcPr/>
                </a:tc>
                <a:tc>
                  <a:txBody>
                    <a:bodyPr/>
                    <a:lstStyle/>
                    <a:p>
                      <a:pPr algn="ctr"/>
                      <a:r>
                        <a:rPr lang="en-US" dirty="0" smtClean="0">
                          <a:solidFill>
                            <a:schemeClr val="bg1"/>
                          </a:solidFill>
                        </a:rPr>
                        <a:t>33</a:t>
                      </a:r>
                      <a:endParaRPr lang="vi-VN" dirty="0">
                        <a:solidFill>
                          <a:schemeClr val="bg1"/>
                        </a:solidFill>
                      </a:endParaRPr>
                    </a:p>
                  </a:txBody>
                  <a:tcPr/>
                </a:tc>
                <a:tc>
                  <a:txBody>
                    <a:bodyPr/>
                    <a:lstStyle/>
                    <a:p>
                      <a:pPr algn="ctr"/>
                      <a:r>
                        <a:rPr lang="en-US" dirty="0" smtClean="0">
                          <a:solidFill>
                            <a:schemeClr val="accent6"/>
                          </a:solidFill>
                        </a:rPr>
                        <a:t>42</a:t>
                      </a:r>
                      <a:endParaRPr lang="vi-VN" dirty="0">
                        <a:solidFill>
                          <a:schemeClr val="accent6"/>
                        </a:solidFill>
                      </a:endParaRPr>
                    </a:p>
                  </a:txBody>
                  <a:tcPr/>
                </a:tc>
                <a:tc>
                  <a:txBody>
                    <a:bodyPr/>
                    <a:lstStyle/>
                    <a:p>
                      <a:pPr algn="ctr"/>
                      <a:r>
                        <a:rPr lang="en-US" dirty="0" smtClean="0">
                          <a:solidFill>
                            <a:schemeClr val="bg1"/>
                          </a:solidFill>
                        </a:rPr>
                        <a:t>44</a:t>
                      </a:r>
                      <a:endParaRPr lang="vi-VN" dirty="0">
                        <a:solidFill>
                          <a:schemeClr val="bg1"/>
                        </a:solidFill>
                      </a:endParaRPr>
                    </a:p>
                  </a:txBody>
                  <a:tcPr/>
                </a:tc>
                <a:extLst>
                  <a:ext uri="{0D108BD9-81ED-4DB2-BD59-A6C34878D82A}">
                    <a16:rowId xmlns:a16="http://schemas.microsoft.com/office/drawing/2014/main" val="3528929589"/>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842987914"/>
              </p:ext>
            </p:extLst>
          </p:nvPr>
        </p:nvGraphicFramePr>
        <p:xfrm>
          <a:off x="1524000" y="2514600"/>
          <a:ext cx="6096000" cy="27889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979150295"/>
                    </a:ext>
                  </a:extLst>
                </a:gridCol>
                <a:gridCol w="762000">
                  <a:extLst>
                    <a:ext uri="{9D8B030D-6E8A-4147-A177-3AD203B41FA5}">
                      <a16:colId xmlns:a16="http://schemas.microsoft.com/office/drawing/2014/main" val="638885148"/>
                    </a:ext>
                  </a:extLst>
                </a:gridCol>
                <a:gridCol w="762000">
                  <a:extLst>
                    <a:ext uri="{9D8B030D-6E8A-4147-A177-3AD203B41FA5}">
                      <a16:colId xmlns:a16="http://schemas.microsoft.com/office/drawing/2014/main" val="1993167170"/>
                    </a:ext>
                  </a:extLst>
                </a:gridCol>
                <a:gridCol w="762000">
                  <a:extLst>
                    <a:ext uri="{9D8B030D-6E8A-4147-A177-3AD203B41FA5}">
                      <a16:colId xmlns:a16="http://schemas.microsoft.com/office/drawing/2014/main" val="1147788303"/>
                    </a:ext>
                  </a:extLst>
                </a:gridCol>
                <a:gridCol w="762000">
                  <a:extLst>
                    <a:ext uri="{9D8B030D-6E8A-4147-A177-3AD203B41FA5}">
                      <a16:colId xmlns:a16="http://schemas.microsoft.com/office/drawing/2014/main" val="2671765663"/>
                    </a:ext>
                  </a:extLst>
                </a:gridCol>
                <a:gridCol w="762000">
                  <a:extLst>
                    <a:ext uri="{9D8B030D-6E8A-4147-A177-3AD203B41FA5}">
                      <a16:colId xmlns:a16="http://schemas.microsoft.com/office/drawing/2014/main" val="521708954"/>
                    </a:ext>
                  </a:extLst>
                </a:gridCol>
                <a:gridCol w="762000">
                  <a:extLst>
                    <a:ext uri="{9D8B030D-6E8A-4147-A177-3AD203B41FA5}">
                      <a16:colId xmlns:a16="http://schemas.microsoft.com/office/drawing/2014/main" val="3405126302"/>
                    </a:ext>
                  </a:extLst>
                </a:gridCol>
                <a:gridCol w="762000">
                  <a:extLst>
                    <a:ext uri="{9D8B030D-6E8A-4147-A177-3AD203B41FA5}">
                      <a16:colId xmlns:a16="http://schemas.microsoft.com/office/drawing/2014/main" val="3104621600"/>
                    </a:ext>
                  </a:extLst>
                </a:gridCol>
              </a:tblGrid>
              <a:tr h="304800">
                <a:tc>
                  <a:txBody>
                    <a:bodyPr/>
                    <a:lstStyle/>
                    <a:p>
                      <a:pPr algn="ctr"/>
                      <a:r>
                        <a:rPr lang="en-US" dirty="0" smtClean="0"/>
                        <a:t>14</a:t>
                      </a:r>
                      <a:endParaRPr lang="vi-VN" dirty="0"/>
                    </a:p>
                  </a:txBody>
                  <a:tcPr/>
                </a:tc>
                <a:tc>
                  <a:txBody>
                    <a:bodyPr/>
                    <a:lstStyle/>
                    <a:p>
                      <a:pPr algn="ctr"/>
                      <a:r>
                        <a:rPr lang="en-US" dirty="0" smtClean="0"/>
                        <a:t>10</a:t>
                      </a:r>
                      <a:endParaRPr lang="vi-VN" dirty="0"/>
                    </a:p>
                  </a:txBody>
                  <a:tcPr/>
                </a:tc>
                <a:tc>
                  <a:txBody>
                    <a:bodyPr/>
                    <a:lstStyle/>
                    <a:p>
                      <a:pPr algn="ctr"/>
                      <a:r>
                        <a:rPr lang="en-US" dirty="0" smtClean="0"/>
                        <a:t>27</a:t>
                      </a:r>
                      <a:endParaRPr lang="vi-VN" dirty="0"/>
                    </a:p>
                  </a:txBody>
                  <a:tcPr/>
                </a:tc>
                <a:tc>
                  <a:txBody>
                    <a:bodyPr/>
                    <a:lstStyle/>
                    <a:p>
                      <a:pPr algn="ctr"/>
                      <a:r>
                        <a:rPr lang="en-US" dirty="0" smtClean="0"/>
                        <a:t>19</a:t>
                      </a:r>
                      <a:endParaRPr lang="vi-VN" dirty="0"/>
                    </a:p>
                  </a:txBody>
                  <a:tcPr/>
                </a:tc>
                <a:tc>
                  <a:txBody>
                    <a:bodyPr/>
                    <a:lstStyle/>
                    <a:p>
                      <a:pPr algn="ctr"/>
                      <a:r>
                        <a:rPr lang="en-US" dirty="0" smtClean="0"/>
                        <a:t>35</a:t>
                      </a:r>
                      <a:endParaRPr lang="vi-VN" dirty="0"/>
                    </a:p>
                  </a:txBody>
                  <a:tcPr/>
                </a:tc>
                <a:tc>
                  <a:txBody>
                    <a:bodyPr/>
                    <a:lstStyle/>
                    <a:p>
                      <a:pPr algn="ctr"/>
                      <a:r>
                        <a:rPr lang="en-US" dirty="0" smtClean="0"/>
                        <a:t>33</a:t>
                      </a:r>
                      <a:endParaRPr lang="vi-VN" dirty="0"/>
                    </a:p>
                  </a:txBody>
                  <a:tcPr/>
                </a:tc>
                <a:tc>
                  <a:txBody>
                    <a:bodyPr/>
                    <a:lstStyle/>
                    <a:p>
                      <a:pPr algn="ctr"/>
                      <a:r>
                        <a:rPr lang="en-US" dirty="0" smtClean="0"/>
                        <a:t>42</a:t>
                      </a:r>
                      <a:endParaRPr lang="vi-VN" dirty="0"/>
                    </a:p>
                  </a:txBody>
                  <a:tcPr/>
                </a:tc>
                <a:tc>
                  <a:txBody>
                    <a:bodyPr/>
                    <a:lstStyle/>
                    <a:p>
                      <a:pPr algn="ctr"/>
                      <a:r>
                        <a:rPr lang="en-US" dirty="0" smtClean="0"/>
                        <a:t>44</a:t>
                      </a:r>
                      <a:endParaRPr lang="vi-VN" dirty="0"/>
                    </a:p>
                  </a:txBody>
                  <a:tcPr/>
                </a:tc>
                <a:extLst>
                  <a:ext uri="{0D108BD9-81ED-4DB2-BD59-A6C34878D82A}">
                    <a16:rowId xmlns:a16="http://schemas.microsoft.com/office/drawing/2014/main" val="1308140742"/>
                  </a:ext>
                </a:extLst>
              </a:tr>
              <a:tr h="304800">
                <a:tc>
                  <a:txBody>
                    <a:bodyPr/>
                    <a:lstStyle/>
                    <a:p>
                      <a:pPr algn="ctr"/>
                      <a:r>
                        <a:rPr lang="en-US" dirty="0" smtClean="0">
                          <a:solidFill>
                            <a:schemeClr val="accent6"/>
                          </a:solidFill>
                        </a:rPr>
                        <a:t>10</a:t>
                      </a:r>
                      <a:endParaRPr lang="vi-VN" dirty="0">
                        <a:solidFill>
                          <a:schemeClr val="accent6"/>
                        </a:solidFill>
                      </a:endParaRPr>
                    </a:p>
                  </a:txBody>
                  <a:tcPr/>
                </a:tc>
                <a:tc>
                  <a:txBody>
                    <a:bodyPr/>
                    <a:lstStyle/>
                    <a:p>
                      <a:pPr algn="ctr"/>
                      <a:r>
                        <a:rPr lang="en-US" dirty="0" smtClean="0">
                          <a:solidFill>
                            <a:schemeClr val="accent6"/>
                          </a:solidFill>
                        </a:rPr>
                        <a:t>14</a:t>
                      </a:r>
                      <a:endParaRPr lang="vi-VN" dirty="0">
                        <a:solidFill>
                          <a:schemeClr val="accent6"/>
                        </a:solidFill>
                      </a:endParaRPr>
                    </a:p>
                  </a:txBody>
                  <a:tcPr/>
                </a:tc>
                <a:tc>
                  <a:txBody>
                    <a:bodyPr/>
                    <a:lstStyle/>
                    <a:p>
                      <a:pPr algn="ctr"/>
                      <a:r>
                        <a:rPr lang="en-US" dirty="0" smtClean="0"/>
                        <a:t>27</a:t>
                      </a:r>
                      <a:endParaRPr lang="vi-VN" dirty="0"/>
                    </a:p>
                  </a:txBody>
                  <a:tcPr/>
                </a:tc>
                <a:tc>
                  <a:txBody>
                    <a:bodyPr/>
                    <a:lstStyle/>
                    <a:p>
                      <a:pPr algn="ctr"/>
                      <a:r>
                        <a:rPr lang="en-US" dirty="0" smtClean="0"/>
                        <a:t>19</a:t>
                      </a:r>
                      <a:endParaRPr lang="vi-VN" dirty="0"/>
                    </a:p>
                  </a:txBody>
                  <a:tcPr/>
                </a:tc>
                <a:tc>
                  <a:txBody>
                    <a:bodyPr/>
                    <a:lstStyle/>
                    <a:p>
                      <a:pPr algn="ctr"/>
                      <a:r>
                        <a:rPr lang="en-US" dirty="0" smtClean="0"/>
                        <a:t>35</a:t>
                      </a:r>
                      <a:endParaRPr lang="vi-VN" dirty="0"/>
                    </a:p>
                  </a:txBody>
                  <a:tcPr/>
                </a:tc>
                <a:tc>
                  <a:txBody>
                    <a:bodyPr/>
                    <a:lstStyle/>
                    <a:p>
                      <a:pPr algn="ctr"/>
                      <a:r>
                        <a:rPr lang="en-US" dirty="0" smtClean="0"/>
                        <a:t>33</a:t>
                      </a:r>
                      <a:endParaRPr lang="vi-VN" dirty="0"/>
                    </a:p>
                  </a:txBody>
                  <a:tcPr/>
                </a:tc>
                <a:tc>
                  <a:txBody>
                    <a:bodyPr/>
                    <a:lstStyle/>
                    <a:p>
                      <a:pPr algn="ctr"/>
                      <a:r>
                        <a:rPr lang="en-US" dirty="0" smtClean="0"/>
                        <a:t>42</a:t>
                      </a:r>
                      <a:endParaRPr lang="vi-VN" dirty="0"/>
                    </a:p>
                  </a:txBody>
                  <a:tcPr/>
                </a:tc>
                <a:tc>
                  <a:txBody>
                    <a:bodyPr/>
                    <a:lstStyle/>
                    <a:p>
                      <a:pPr algn="ctr"/>
                      <a:r>
                        <a:rPr lang="en-US" dirty="0" smtClean="0"/>
                        <a:t>44</a:t>
                      </a:r>
                      <a:endParaRPr lang="vi-VN" dirty="0"/>
                    </a:p>
                  </a:txBody>
                  <a:tcPr/>
                </a:tc>
                <a:extLst>
                  <a:ext uri="{0D108BD9-81ED-4DB2-BD59-A6C34878D82A}">
                    <a16:rowId xmlns:a16="http://schemas.microsoft.com/office/drawing/2014/main" val="3049998658"/>
                  </a:ext>
                </a:extLst>
              </a:tr>
              <a:tr h="304800">
                <a:tc>
                  <a:txBody>
                    <a:bodyPr/>
                    <a:lstStyle/>
                    <a:p>
                      <a:pPr algn="ctr"/>
                      <a:r>
                        <a:rPr lang="en-US" dirty="0" smtClean="0">
                          <a:solidFill>
                            <a:schemeClr val="accent6"/>
                          </a:solidFill>
                        </a:rPr>
                        <a:t>10</a:t>
                      </a:r>
                      <a:endParaRPr lang="vi-VN" dirty="0">
                        <a:solidFill>
                          <a:schemeClr val="accent6"/>
                        </a:solidFill>
                      </a:endParaRPr>
                    </a:p>
                  </a:txBody>
                  <a:tcPr/>
                </a:tc>
                <a:tc>
                  <a:txBody>
                    <a:bodyPr/>
                    <a:lstStyle/>
                    <a:p>
                      <a:pPr algn="ctr"/>
                      <a:r>
                        <a:rPr lang="en-US" dirty="0" smtClean="0">
                          <a:solidFill>
                            <a:schemeClr val="accent6"/>
                          </a:solidFill>
                        </a:rPr>
                        <a:t>14</a:t>
                      </a:r>
                      <a:endParaRPr lang="vi-VN" dirty="0">
                        <a:solidFill>
                          <a:schemeClr val="accent6"/>
                        </a:solidFill>
                      </a:endParaRPr>
                    </a:p>
                  </a:txBody>
                  <a:tcPr/>
                </a:tc>
                <a:tc>
                  <a:txBody>
                    <a:bodyPr/>
                    <a:lstStyle/>
                    <a:p>
                      <a:pPr algn="ctr"/>
                      <a:r>
                        <a:rPr lang="en-US" dirty="0" smtClean="0">
                          <a:solidFill>
                            <a:schemeClr val="accent6"/>
                          </a:solidFill>
                        </a:rPr>
                        <a:t>19</a:t>
                      </a:r>
                      <a:endParaRPr lang="vi-VN" dirty="0">
                        <a:solidFill>
                          <a:schemeClr val="accent6"/>
                        </a:solidFill>
                      </a:endParaRPr>
                    </a:p>
                  </a:txBody>
                  <a:tcPr/>
                </a:tc>
                <a:tc>
                  <a:txBody>
                    <a:bodyPr/>
                    <a:lstStyle/>
                    <a:p>
                      <a:pPr algn="ctr"/>
                      <a:r>
                        <a:rPr lang="en-US" dirty="0" smtClean="0">
                          <a:solidFill>
                            <a:schemeClr val="accent6"/>
                          </a:solidFill>
                        </a:rPr>
                        <a:t>27</a:t>
                      </a:r>
                      <a:endParaRPr lang="vi-VN" dirty="0">
                        <a:solidFill>
                          <a:schemeClr val="accent6"/>
                        </a:solidFill>
                      </a:endParaRPr>
                    </a:p>
                  </a:txBody>
                  <a:tcPr/>
                </a:tc>
                <a:tc>
                  <a:txBody>
                    <a:bodyPr/>
                    <a:lstStyle/>
                    <a:p>
                      <a:pPr algn="ctr"/>
                      <a:r>
                        <a:rPr lang="en-US" dirty="0" smtClean="0"/>
                        <a:t>35</a:t>
                      </a:r>
                      <a:endParaRPr lang="vi-VN" dirty="0"/>
                    </a:p>
                  </a:txBody>
                  <a:tcPr/>
                </a:tc>
                <a:tc>
                  <a:txBody>
                    <a:bodyPr/>
                    <a:lstStyle/>
                    <a:p>
                      <a:pPr algn="ctr"/>
                      <a:r>
                        <a:rPr lang="en-US" dirty="0" smtClean="0"/>
                        <a:t>33</a:t>
                      </a:r>
                      <a:endParaRPr lang="vi-VN" dirty="0"/>
                    </a:p>
                  </a:txBody>
                  <a:tcPr/>
                </a:tc>
                <a:tc>
                  <a:txBody>
                    <a:bodyPr/>
                    <a:lstStyle/>
                    <a:p>
                      <a:pPr algn="ctr"/>
                      <a:r>
                        <a:rPr lang="en-US" dirty="0" smtClean="0"/>
                        <a:t>42</a:t>
                      </a:r>
                      <a:endParaRPr lang="vi-VN" dirty="0"/>
                    </a:p>
                  </a:txBody>
                  <a:tcPr/>
                </a:tc>
                <a:tc>
                  <a:txBody>
                    <a:bodyPr/>
                    <a:lstStyle/>
                    <a:p>
                      <a:pPr algn="ctr"/>
                      <a:r>
                        <a:rPr lang="en-US" dirty="0" smtClean="0"/>
                        <a:t>44</a:t>
                      </a:r>
                      <a:endParaRPr lang="vi-VN" dirty="0"/>
                    </a:p>
                  </a:txBody>
                  <a:tcPr/>
                </a:tc>
                <a:extLst>
                  <a:ext uri="{0D108BD9-81ED-4DB2-BD59-A6C34878D82A}">
                    <a16:rowId xmlns:a16="http://schemas.microsoft.com/office/drawing/2014/main" val="2521419565"/>
                  </a:ext>
                </a:extLst>
              </a:tr>
              <a:tr h="304800">
                <a:tc>
                  <a:txBody>
                    <a:bodyPr/>
                    <a:lstStyle/>
                    <a:p>
                      <a:pPr algn="ctr"/>
                      <a:r>
                        <a:rPr lang="en-US" dirty="0" smtClean="0">
                          <a:solidFill>
                            <a:schemeClr val="accent6"/>
                          </a:solidFill>
                        </a:rPr>
                        <a:t>10</a:t>
                      </a:r>
                      <a:endParaRPr lang="vi-VN" dirty="0">
                        <a:solidFill>
                          <a:schemeClr val="accent6"/>
                        </a:solidFill>
                      </a:endParaRPr>
                    </a:p>
                  </a:txBody>
                  <a:tcPr/>
                </a:tc>
                <a:tc>
                  <a:txBody>
                    <a:bodyPr/>
                    <a:lstStyle/>
                    <a:p>
                      <a:pPr algn="ctr"/>
                      <a:r>
                        <a:rPr lang="en-US" dirty="0" smtClean="0">
                          <a:solidFill>
                            <a:schemeClr val="accent6"/>
                          </a:solidFill>
                        </a:rPr>
                        <a:t>14</a:t>
                      </a:r>
                      <a:endParaRPr lang="vi-VN" dirty="0">
                        <a:solidFill>
                          <a:schemeClr val="accent6"/>
                        </a:solidFill>
                      </a:endParaRPr>
                    </a:p>
                  </a:txBody>
                  <a:tcPr/>
                </a:tc>
                <a:tc>
                  <a:txBody>
                    <a:bodyPr/>
                    <a:lstStyle/>
                    <a:p>
                      <a:pPr algn="ctr"/>
                      <a:r>
                        <a:rPr lang="en-US" dirty="0" smtClean="0">
                          <a:solidFill>
                            <a:schemeClr val="accent6"/>
                          </a:solidFill>
                        </a:rPr>
                        <a:t>19</a:t>
                      </a:r>
                      <a:endParaRPr lang="vi-VN" dirty="0">
                        <a:solidFill>
                          <a:schemeClr val="accent6"/>
                        </a:solidFill>
                      </a:endParaRPr>
                    </a:p>
                  </a:txBody>
                  <a:tcPr/>
                </a:tc>
                <a:tc>
                  <a:txBody>
                    <a:bodyPr/>
                    <a:lstStyle/>
                    <a:p>
                      <a:pPr algn="ctr"/>
                      <a:r>
                        <a:rPr lang="en-US" dirty="0" smtClean="0">
                          <a:solidFill>
                            <a:schemeClr val="accent6"/>
                          </a:solidFill>
                        </a:rPr>
                        <a:t>27</a:t>
                      </a:r>
                      <a:endParaRPr lang="vi-VN" dirty="0">
                        <a:solidFill>
                          <a:schemeClr val="accent6"/>
                        </a:solidFill>
                      </a:endParaRPr>
                    </a:p>
                  </a:txBody>
                  <a:tcPr/>
                </a:tc>
                <a:tc>
                  <a:txBody>
                    <a:bodyPr/>
                    <a:lstStyle/>
                    <a:p>
                      <a:pPr algn="ctr"/>
                      <a:r>
                        <a:rPr lang="en-US" dirty="0" smtClean="0">
                          <a:solidFill>
                            <a:schemeClr val="accent6"/>
                          </a:solidFill>
                        </a:rPr>
                        <a:t>33</a:t>
                      </a:r>
                      <a:endParaRPr lang="vi-VN" dirty="0">
                        <a:solidFill>
                          <a:schemeClr val="accent6"/>
                        </a:solidFill>
                      </a:endParaRPr>
                    </a:p>
                  </a:txBody>
                  <a:tcPr/>
                </a:tc>
                <a:tc>
                  <a:txBody>
                    <a:bodyPr/>
                    <a:lstStyle/>
                    <a:p>
                      <a:pPr algn="ctr"/>
                      <a:r>
                        <a:rPr lang="en-US" dirty="0" smtClean="0">
                          <a:solidFill>
                            <a:schemeClr val="accent6"/>
                          </a:solidFill>
                        </a:rPr>
                        <a:t>35</a:t>
                      </a:r>
                      <a:endParaRPr lang="vi-VN" dirty="0">
                        <a:solidFill>
                          <a:schemeClr val="accent6"/>
                        </a:solidFill>
                      </a:endParaRPr>
                    </a:p>
                  </a:txBody>
                  <a:tcPr/>
                </a:tc>
                <a:tc>
                  <a:txBody>
                    <a:bodyPr/>
                    <a:lstStyle/>
                    <a:p>
                      <a:pPr algn="ctr"/>
                      <a:r>
                        <a:rPr lang="en-US" dirty="0" smtClean="0"/>
                        <a:t>42</a:t>
                      </a:r>
                      <a:endParaRPr lang="vi-VN" dirty="0"/>
                    </a:p>
                  </a:txBody>
                  <a:tcPr/>
                </a:tc>
                <a:tc>
                  <a:txBody>
                    <a:bodyPr/>
                    <a:lstStyle/>
                    <a:p>
                      <a:pPr algn="ctr"/>
                      <a:r>
                        <a:rPr lang="en-US" dirty="0" smtClean="0"/>
                        <a:t>44</a:t>
                      </a:r>
                      <a:endParaRPr lang="vi-VN" dirty="0"/>
                    </a:p>
                  </a:txBody>
                  <a:tcPr/>
                </a:tc>
                <a:extLst>
                  <a:ext uri="{0D108BD9-81ED-4DB2-BD59-A6C34878D82A}">
                    <a16:rowId xmlns:a16="http://schemas.microsoft.com/office/drawing/2014/main" val="874264821"/>
                  </a:ext>
                </a:extLst>
              </a:tr>
              <a:tr h="914400">
                <a:tc gridSpan="8">
                  <a:txBody>
                    <a:bodyPr/>
                    <a:lstStyle/>
                    <a:p>
                      <a:pPr algn="ctr"/>
                      <a:endParaRPr lang="vi-VN" dirty="0"/>
                    </a:p>
                  </a:txBody>
                  <a:tcPr/>
                </a:tc>
                <a:tc hMerge="1">
                  <a:txBody>
                    <a:bodyPr/>
                    <a:lstStyle/>
                    <a:p>
                      <a:pPr algn="ctr"/>
                      <a:endParaRPr lang="vi-VN"/>
                    </a:p>
                  </a:txBody>
                  <a:tcPr/>
                </a:tc>
                <a:tc hMerge="1">
                  <a:txBody>
                    <a:bodyPr/>
                    <a:lstStyle/>
                    <a:p>
                      <a:pPr algn="ctr"/>
                      <a:endParaRPr lang="vi-VN"/>
                    </a:p>
                  </a:txBody>
                  <a:tcPr/>
                </a:tc>
                <a:tc hMerge="1">
                  <a:txBody>
                    <a:bodyPr/>
                    <a:lstStyle/>
                    <a:p>
                      <a:pPr algn="ctr"/>
                      <a:endParaRPr lang="vi-VN"/>
                    </a:p>
                  </a:txBody>
                  <a:tcPr/>
                </a:tc>
                <a:tc hMerge="1">
                  <a:txBody>
                    <a:bodyPr/>
                    <a:lstStyle/>
                    <a:p>
                      <a:pPr algn="ctr"/>
                      <a:endParaRPr lang="vi-VN" dirty="0"/>
                    </a:p>
                  </a:txBody>
                  <a:tcPr/>
                </a:tc>
                <a:tc hMerge="1">
                  <a:txBody>
                    <a:bodyPr/>
                    <a:lstStyle/>
                    <a:p>
                      <a:pPr algn="ctr"/>
                      <a:endParaRPr lang="vi-VN"/>
                    </a:p>
                  </a:txBody>
                  <a:tcPr/>
                </a:tc>
                <a:tc hMerge="1">
                  <a:txBody>
                    <a:bodyPr/>
                    <a:lstStyle/>
                    <a:p>
                      <a:pPr algn="ctr"/>
                      <a:endParaRPr lang="vi-VN"/>
                    </a:p>
                  </a:txBody>
                  <a:tcPr/>
                </a:tc>
                <a:tc hMerge="1">
                  <a:txBody>
                    <a:bodyPr/>
                    <a:lstStyle/>
                    <a:p>
                      <a:pPr algn="ctr"/>
                      <a:endParaRPr lang="vi-VN"/>
                    </a:p>
                  </a:txBody>
                  <a:tcPr/>
                </a:tc>
                <a:extLst>
                  <a:ext uri="{0D108BD9-81ED-4DB2-BD59-A6C34878D82A}">
                    <a16:rowId xmlns:a16="http://schemas.microsoft.com/office/drawing/2014/main" val="1368283339"/>
                  </a:ext>
                </a:extLst>
              </a:tr>
              <a:tr h="411480">
                <a:tc>
                  <a:txBody>
                    <a:bodyPr/>
                    <a:lstStyle/>
                    <a:p>
                      <a:pPr algn="ctr"/>
                      <a:r>
                        <a:rPr lang="en-US" dirty="0" smtClean="0">
                          <a:solidFill>
                            <a:schemeClr val="tx2"/>
                          </a:solidFill>
                        </a:rPr>
                        <a:t>10</a:t>
                      </a:r>
                      <a:endParaRPr lang="vi-VN" dirty="0">
                        <a:solidFill>
                          <a:schemeClr val="tx2"/>
                        </a:solidFill>
                      </a:endParaRPr>
                    </a:p>
                  </a:txBody>
                  <a:tcPr/>
                </a:tc>
                <a:tc>
                  <a:txBody>
                    <a:bodyPr/>
                    <a:lstStyle/>
                    <a:p>
                      <a:pPr algn="ctr"/>
                      <a:r>
                        <a:rPr lang="en-US" dirty="0" smtClean="0">
                          <a:solidFill>
                            <a:schemeClr val="tx2"/>
                          </a:solidFill>
                        </a:rPr>
                        <a:t>14</a:t>
                      </a:r>
                      <a:endParaRPr lang="vi-VN" dirty="0">
                        <a:solidFill>
                          <a:schemeClr val="tx2"/>
                        </a:solidFill>
                      </a:endParaRPr>
                    </a:p>
                  </a:txBody>
                  <a:tcPr/>
                </a:tc>
                <a:tc>
                  <a:txBody>
                    <a:bodyPr/>
                    <a:lstStyle/>
                    <a:p>
                      <a:pPr algn="ctr"/>
                      <a:r>
                        <a:rPr lang="en-US" dirty="0" smtClean="0">
                          <a:solidFill>
                            <a:schemeClr val="tx2"/>
                          </a:solidFill>
                        </a:rPr>
                        <a:t>19</a:t>
                      </a:r>
                      <a:endParaRPr lang="vi-VN" dirty="0">
                        <a:solidFill>
                          <a:schemeClr val="tx2"/>
                        </a:solidFill>
                      </a:endParaRPr>
                    </a:p>
                  </a:txBody>
                  <a:tcPr/>
                </a:tc>
                <a:tc>
                  <a:txBody>
                    <a:bodyPr/>
                    <a:lstStyle/>
                    <a:p>
                      <a:pPr algn="ctr"/>
                      <a:r>
                        <a:rPr lang="en-US" dirty="0" smtClean="0">
                          <a:solidFill>
                            <a:schemeClr val="tx2"/>
                          </a:solidFill>
                        </a:rPr>
                        <a:t>27</a:t>
                      </a:r>
                      <a:endParaRPr lang="vi-VN" dirty="0">
                        <a:solidFill>
                          <a:schemeClr val="tx2"/>
                        </a:solidFill>
                      </a:endParaRPr>
                    </a:p>
                  </a:txBody>
                  <a:tcPr/>
                </a:tc>
                <a:tc>
                  <a:txBody>
                    <a:bodyPr/>
                    <a:lstStyle/>
                    <a:p>
                      <a:pPr algn="ctr"/>
                      <a:r>
                        <a:rPr lang="en-US" dirty="0" smtClean="0">
                          <a:solidFill>
                            <a:schemeClr val="tx2"/>
                          </a:solidFill>
                        </a:rPr>
                        <a:t>33</a:t>
                      </a:r>
                      <a:endParaRPr lang="vi-VN" dirty="0">
                        <a:solidFill>
                          <a:schemeClr val="tx2"/>
                        </a:solidFill>
                      </a:endParaRPr>
                    </a:p>
                  </a:txBody>
                  <a:tcPr/>
                </a:tc>
                <a:tc>
                  <a:txBody>
                    <a:bodyPr/>
                    <a:lstStyle/>
                    <a:p>
                      <a:pPr algn="ctr"/>
                      <a:r>
                        <a:rPr lang="en-US" dirty="0" smtClean="0">
                          <a:solidFill>
                            <a:schemeClr val="tx2"/>
                          </a:solidFill>
                        </a:rPr>
                        <a:t>35</a:t>
                      </a:r>
                      <a:endParaRPr lang="vi-VN" dirty="0">
                        <a:solidFill>
                          <a:schemeClr val="tx2"/>
                        </a:solidFill>
                      </a:endParaRPr>
                    </a:p>
                  </a:txBody>
                  <a:tcPr/>
                </a:tc>
                <a:tc>
                  <a:txBody>
                    <a:bodyPr/>
                    <a:lstStyle/>
                    <a:p>
                      <a:pPr algn="ctr"/>
                      <a:r>
                        <a:rPr lang="en-US" dirty="0" smtClean="0">
                          <a:solidFill>
                            <a:schemeClr val="tx2"/>
                          </a:solidFill>
                        </a:rPr>
                        <a:t>42</a:t>
                      </a:r>
                      <a:endParaRPr lang="vi-VN" dirty="0">
                        <a:solidFill>
                          <a:schemeClr val="tx2"/>
                        </a:solidFill>
                      </a:endParaRPr>
                    </a:p>
                  </a:txBody>
                  <a:tcPr/>
                </a:tc>
                <a:tc>
                  <a:txBody>
                    <a:bodyPr/>
                    <a:lstStyle/>
                    <a:p>
                      <a:pPr algn="ctr"/>
                      <a:r>
                        <a:rPr lang="en-US" dirty="0" smtClean="0">
                          <a:solidFill>
                            <a:schemeClr val="tx2"/>
                          </a:solidFill>
                        </a:rPr>
                        <a:t>44</a:t>
                      </a:r>
                      <a:endParaRPr lang="vi-VN" dirty="0">
                        <a:solidFill>
                          <a:schemeClr val="tx2"/>
                        </a:solidFill>
                      </a:endParaRPr>
                    </a:p>
                  </a:txBody>
                  <a:tcPr/>
                </a:tc>
                <a:extLst>
                  <a:ext uri="{0D108BD9-81ED-4DB2-BD59-A6C34878D82A}">
                    <a16:rowId xmlns:a16="http://schemas.microsoft.com/office/drawing/2014/main" val="1629308243"/>
                  </a:ext>
                </a:extLst>
              </a:tr>
            </a:tbl>
          </a:graphicData>
        </a:graphic>
      </p:graphicFrame>
      <p:sp>
        <p:nvSpPr>
          <p:cNvPr id="30" name="Rectangle 29"/>
          <p:cNvSpPr/>
          <p:nvPr/>
        </p:nvSpPr>
        <p:spPr>
          <a:xfrm>
            <a:off x="569164" y="374134"/>
            <a:ext cx="614271" cy="369332"/>
          </a:xfrm>
          <a:prstGeom prst="rect">
            <a:avLst/>
          </a:prstGeom>
        </p:spPr>
        <p:txBody>
          <a:bodyPr wrap="none">
            <a:spAutoFit/>
          </a:bodyPr>
          <a:lstStyle/>
          <a:p>
            <a:r>
              <a:rPr lang="vi-VN" dirty="0"/>
              <a:t>H=4</a:t>
            </a:r>
            <a:endParaRPr lang="vi-VN" dirty="0"/>
          </a:p>
        </p:txBody>
      </p:sp>
      <p:sp>
        <p:nvSpPr>
          <p:cNvPr id="31" name="Rectangle 30"/>
          <p:cNvSpPr/>
          <p:nvPr/>
        </p:nvSpPr>
        <p:spPr>
          <a:xfrm>
            <a:off x="569164" y="1313934"/>
            <a:ext cx="614271" cy="369332"/>
          </a:xfrm>
          <a:prstGeom prst="rect">
            <a:avLst/>
          </a:prstGeom>
        </p:spPr>
        <p:txBody>
          <a:bodyPr wrap="square">
            <a:spAutoFit/>
          </a:bodyPr>
          <a:lstStyle/>
          <a:p>
            <a:r>
              <a:rPr lang="vi-VN" dirty="0"/>
              <a:t>H=2</a:t>
            </a:r>
            <a:endParaRPr lang="vi-VN" dirty="0"/>
          </a:p>
        </p:txBody>
      </p:sp>
      <p:sp>
        <p:nvSpPr>
          <p:cNvPr id="32" name="Rectangle 31"/>
          <p:cNvSpPr/>
          <p:nvPr/>
        </p:nvSpPr>
        <p:spPr>
          <a:xfrm>
            <a:off x="569164" y="2520434"/>
            <a:ext cx="614271" cy="369332"/>
          </a:xfrm>
          <a:prstGeom prst="rect">
            <a:avLst/>
          </a:prstGeom>
        </p:spPr>
        <p:txBody>
          <a:bodyPr wrap="square">
            <a:spAutoFit/>
          </a:bodyPr>
          <a:lstStyle/>
          <a:p>
            <a:r>
              <a:rPr lang="vi-VN" dirty="0"/>
              <a:t>H=1</a:t>
            </a:r>
            <a:endParaRPr lang="vi-VN" dirty="0"/>
          </a:p>
        </p:txBody>
      </p:sp>
      <p:sp>
        <p:nvSpPr>
          <p:cNvPr id="33" name="TextBox 32"/>
          <p:cNvSpPr txBox="1"/>
          <p:nvPr/>
        </p:nvSpPr>
        <p:spPr>
          <a:xfrm>
            <a:off x="569164" y="4980354"/>
            <a:ext cx="614271" cy="369332"/>
          </a:xfrm>
          <a:prstGeom prst="rect">
            <a:avLst/>
          </a:prstGeom>
          <a:noFill/>
        </p:spPr>
        <p:txBody>
          <a:bodyPr wrap="square" rtlCol="0">
            <a:spAutoFit/>
          </a:bodyPr>
          <a:lstStyle/>
          <a:p>
            <a:r>
              <a:rPr lang="vi-VN" dirty="0" smtClean="0"/>
              <a:t>KQ</a:t>
            </a:r>
            <a:endParaRPr lang="vi-VN" dirty="0"/>
          </a:p>
        </p:txBody>
      </p:sp>
    </p:spTree>
    <p:extLst>
      <p:ext uri="{BB962C8B-B14F-4D97-AF65-F5344CB8AC3E}">
        <p14:creationId xmlns:p14="http://schemas.microsoft.com/office/powerpoint/2010/main" val="1219173382"/>
      </p:ext>
    </p:extLst>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cover dir="l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3378</TotalTime>
  <Words>95</Words>
  <Application>Microsoft Office PowerPoint</Application>
  <PresentationFormat>On-screen Show (4:3)</PresentationFormat>
  <Paragraphs>81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SHELL SORT</vt:lpstr>
      <vt:lpstr>Shell Sort là gì ?  Là giải thuật cải tiến từ Insertion sort. Ý tưởng chính của thuật toán là phân chia dãy ban đầu thành những dãy con mà mỗi phần tử của dãy cách nhau 1 vị trí là h. Insertion sort áp dụng sau đó trên mỗi dãy con sẽ làm cho các phần tử được đưa về vị trí đúng tương đối (trong dãy con) 1 cách nhanh chóng.  Sau đó tiếp tục giảm khoảng cách h để tạo thành các dãy con mới (Tạo điều kiện để so sánh một phần tử với nhiều phần tử khác trước đó không ở cùng dãy con với nó) và lại tiếp tục sắp xếp.  Thuật toán dừng khi h = 1, lúc này bảo đảm tất cả các phần tử trong dãy ban đầu sẽ được so sánh với nhau để xác định trật tự cuối cùng.  Yếu tố quyết định chính của thuật toán chính là cách chọn khoảng cách h trong từng bước sắp xếp và số bước sắp xếp k. Nhưng phải thỏa 2 điều kiện sau: hi &gt; hi + 1 và hk = 1.</vt:lpstr>
      <vt:lpstr>Cách Shell Sort làm việc  Để dễ tìm hiểu hơn, dưới đây mình cung cấp các hình minh họa cho cách Shell Sort làm việc. Chúng ta sử dụng một mảng gồm các giá trị như dưới đây.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Hien</dc:creator>
  <cp:lastModifiedBy>cccc</cp:lastModifiedBy>
  <cp:revision>208</cp:revision>
  <dcterms:created xsi:type="dcterms:W3CDTF">2017-05-04T08:31:41Z</dcterms:created>
  <dcterms:modified xsi:type="dcterms:W3CDTF">2018-02-25T10:53:53Z</dcterms:modified>
</cp:coreProperties>
</file>