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325" r:id="rId2"/>
    <p:sldId id="326" r:id="rId3"/>
    <p:sldId id="308" r:id="rId4"/>
    <p:sldId id="318" r:id="rId5"/>
    <p:sldId id="317" r:id="rId6"/>
    <p:sldId id="327" r:id="rId7"/>
    <p:sldId id="329" r:id="rId8"/>
    <p:sldId id="328" r:id="rId9"/>
    <p:sldId id="32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53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60455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51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76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413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19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●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●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sp>
          <p:nvSpPr>
            <p:cNvPr id="11" name="Shape 11"/>
            <p:cNvSpPr/>
            <p:nvPr/>
          </p:nvSpPr>
          <p:spPr>
            <a:xfrm>
              <a:off x="0" y="6176962"/>
              <a:ext cx="9144000" cy="681035"/>
            </a:xfrm>
            <a:prstGeom prst="rect">
              <a:avLst/>
            </a:prstGeom>
            <a:solidFill>
              <a:srgbClr val="003A64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9144000" cy="249382"/>
            </a:xfrm>
            <a:prstGeom prst="rect">
              <a:avLst/>
            </a:prstGeom>
            <a:solidFill>
              <a:srgbClr val="003A64"/>
            </a:solidFill>
            <a:ln w="12700" cap="flat" cmpd="sng">
              <a:solidFill>
                <a:srgbClr val="31538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" name="Shape 1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28650" y="6228301"/>
              <a:ext cx="1771650" cy="586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096" y="465409"/>
            <a:ext cx="8001000" cy="23876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COMP 90018 Mobile Computing Systems Programming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89" y="3123465"/>
            <a:ext cx="8550613" cy="301607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Tutorial on Android Development</a:t>
            </a:r>
          </a:p>
          <a:p>
            <a:endParaRPr lang="en-US" sz="3600" b="1" dirty="0"/>
          </a:p>
          <a:p>
            <a:r>
              <a:rPr lang="en-US" sz="3600" b="1" dirty="0" smtClean="0"/>
              <a:t>Chu </a:t>
            </a:r>
            <a:r>
              <a:rPr lang="en-US" sz="3600" b="1" dirty="0"/>
              <a:t>Luo, </a:t>
            </a:r>
            <a:r>
              <a:rPr lang="en-US" sz="3600" b="1" dirty="0" err="1"/>
              <a:t>Ransi</a:t>
            </a:r>
            <a:r>
              <a:rPr lang="en-US" sz="3600" b="1" dirty="0"/>
              <a:t> De Silva</a:t>
            </a:r>
            <a:endParaRPr lang="en-US" sz="3600" b="1" dirty="0" smtClean="0"/>
          </a:p>
          <a:p>
            <a:r>
              <a:rPr lang="en-US" sz="3600" b="1" dirty="0" err="1" smtClean="0"/>
              <a:t>chu.luo@unimelb.edu.au</a:t>
            </a:r>
            <a:endParaRPr lang="en-US" sz="3600" b="1" dirty="0" smtClean="0"/>
          </a:p>
          <a:p>
            <a:r>
              <a:rPr lang="en-US" sz="3600" b="1" dirty="0" err="1"/>
              <a:t>ransidesilva@gmail.com</a:t>
            </a:r>
            <a:endParaRPr lang="en-US" sz="36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457646" y="325934"/>
            <a:ext cx="8686354" cy="1034728"/>
          </a:xfrm>
          <a:prstGeom prst="rect">
            <a:avLst/>
          </a:prstGeom>
        </p:spPr>
        <p:txBody>
          <a:bodyPr/>
          <a:lstStyle/>
          <a:p>
            <a:r>
              <a:rPr lang="en-AU" b="1" dirty="0" smtClean="0"/>
              <a:t>1. </a:t>
            </a:r>
            <a:r>
              <a:rPr lang="en-AU" b="1" dirty="0" smtClean="0"/>
              <a:t>Stop a Thread/Runnable Properly</a:t>
            </a:r>
            <a:endParaRPr b="1" dirty="0"/>
          </a:p>
        </p:txBody>
      </p:sp>
      <p:sp>
        <p:nvSpPr>
          <p:cNvPr id="646" name="Shape 646"/>
          <p:cNvSpPr>
            <a:spLocks noGrp="1"/>
          </p:cNvSpPr>
          <p:nvPr>
            <p:ph type="sldNum" sz="quarter" idx="4294967295"/>
          </p:nvPr>
        </p:nvSpPr>
        <p:spPr>
          <a:xfrm>
            <a:off x="4571999" y="6466836"/>
            <a:ext cx="182934" cy="2030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02130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457646" y="325934"/>
            <a:ext cx="8233172" cy="1034728"/>
          </a:xfrm>
          <a:prstGeom prst="rect">
            <a:avLst/>
          </a:prstGeom>
        </p:spPr>
        <p:txBody>
          <a:bodyPr/>
          <a:lstStyle/>
          <a:p>
            <a:pPr marL="177800"/>
            <a:r>
              <a:rPr lang="en-AU" b="1" dirty="0">
                <a:solidFill>
                  <a:schemeClr val="tx1"/>
                </a:solidFill>
              </a:rPr>
              <a:t>Thread and </a:t>
            </a:r>
            <a:r>
              <a:rPr lang="en-AU" b="1" dirty="0" smtClean="0">
                <a:solidFill>
                  <a:schemeClr val="tx1"/>
                </a:solidFill>
              </a:rPr>
              <a:t>Runnable: Revisit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45" name="Shape 645"/>
          <p:cNvSpPr>
            <a:spLocks noGrp="1"/>
          </p:cNvSpPr>
          <p:nvPr>
            <p:ph type="body" idx="1"/>
          </p:nvPr>
        </p:nvSpPr>
        <p:spPr>
          <a:xfrm>
            <a:off x="150470" y="1776628"/>
            <a:ext cx="8540347" cy="342911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marL="920750" indent="-742950">
              <a:buFont typeface="+mj-lt"/>
              <a:buAutoNum type="arabicPeriod"/>
            </a:pPr>
            <a:r>
              <a:rPr lang="en-AU" b="1" dirty="0">
                <a:solidFill>
                  <a:schemeClr val="tx1"/>
                </a:solidFill>
              </a:rPr>
              <a:t>.start</a:t>
            </a:r>
            <a:r>
              <a:rPr lang="en-AU" b="1" dirty="0" smtClean="0">
                <a:solidFill>
                  <a:schemeClr val="tx1"/>
                </a:solidFill>
              </a:rPr>
              <a:t>() to start a thread</a:t>
            </a:r>
          </a:p>
          <a:p>
            <a:pPr marL="920750" indent="-742950">
              <a:buFont typeface="+mj-lt"/>
              <a:buAutoNum type="arabicPeriod"/>
            </a:pPr>
            <a:r>
              <a:rPr lang="en-AU" b="1" dirty="0" smtClean="0">
                <a:solidFill>
                  <a:schemeClr val="tx1"/>
                </a:solidFill>
              </a:rPr>
              <a:t>To stop a thread properly, difficult</a:t>
            </a:r>
          </a:p>
          <a:p>
            <a:pPr marL="920750" indent="-742950">
              <a:buFont typeface="+mj-lt"/>
              <a:buAutoNum type="arabicPeriod"/>
            </a:pPr>
            <a:endParaRPr lang="en-AU" b="1" dirty="0" smtClean="0">
              <a:solidFill>
                <a:schemeClr val="tx1"/>
              </a:solidFill>
            </a:endParaRPr>
          </a:p>
          <a:p>
            <a:pPr marL="920750" indent="-742950">
              <a:buFont typeface="+mj-lt"/>
              <a:buAutoNum type="arabicPeriod"/>
            </a:pPr>
            <a:r>
              <a:rPr lang="en-AU" b="1" dirty="0">
                <a:solidFill>
                  <a:schemeClr val="tx1"/>
                </a:solidFill>
              </a:rPr>
              <a:t>M</a:t>
            </a:r>
            <a:r>
              <a:rPr lang="en-AU" b="1" dirty="0" smtClean="0">
                <a:solidFill>
                  <a:schemeClr val="tx1"/>
                </a:solidFill>
              </a:rPr>
              <a:t>ostly, a thread has a while loop and </a:t>
            </a:r>
            <a:r>
              <a:rPr lang="en-AU" b="1" dirty="0">
                <a:solidFill>
                  <a:schemeClr val="tx1"/>
                </a:solidFill>
              </a:rPr>
              <a:t>a temporarily cease </a:t>
            </a:r>
            <a:r>
              <a:rPr lang="en-AU" b="1" dirty="0" smtClean="0">
                <a:solidFill>
                  <a:schemeClr val="tx1"/>
                </a:solidFill>
              </a:rPr>
              <a:t>execution (sleep time)</a:t>
            </a:r>
          </a:p>
        </p:txBody>
      </p:sp>
      <p:sp>
        <p:nvSpPr>
          <p:cNvPr id="646" name="Shape 646"/>
          <p:cNvSpPr>
            <a:spLocks noGrp="1"/>
          </p:cNvSpPr>
          <p:nvPr>
            <p:ph type="sldNum" sz="quarter" idx="4294967295"/>
          </p:nvPr>
        </p:nvSpPr>
        <p:spPr>
          <a:xfrm>
            <a:off x="4571999" y="6466836"/>
            <a:ext cx="182934" cy="2030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292429" y="1655916"/>
            <a:ext cx="260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Not run</a:t>
            </a:r>
            <a:r>
              <a:rPr lang="en-US" sz="4400" b="1" smtClean="0">
                <a:solidFill>
                  <a:srgbClr val="FF0000"/>
                </a:solidFill>
              </a:rPr>
              <a:t>()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470" y="3046108"/>
            <a:ext cx="8746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Extra slides on LMS will explain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5962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457646" y="325934"/>
            <a:ext cx="8233172" cy="1034728"/>
          </a:xfrm>
          <a:prstGeom prst="rect">
            <a:avLst/>
          </a:prstGeom>
        </p:spPr>
        <p:txBody>
          <a:bodyPr/>
          <a:lstStyle/>
          <a:p>
            <a:r>
              <a:rPr lang="en-AU" b="1" dirty="0" smtClean="0"/>
              <a:t>Stop a thread properly</a:t>
            </a:r>
            <a:endParaRPr b="1" dirty="0"/>
          </a:p>
        </p:txBody>
      </p:sp>
      <p:sp>
        <p:nvSpPr>
          <p:cNvPr id="645" name="Shape 645"/>
          <p:cNvSpPr>
            <a:spLocks noGrp="1"/>
          </p:cNvSpPr>
          <p:nvPr>
            <p:ph type="body" idx="1"/>
          </p:nvPr>
        </p:nvSpPr>
        <p:spPr>
          <a:xfrm>
            <a:off x="150470" y="1192582"/>
            <a:ext cx="8826381" cy="442912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b="1" dirty="0" smtClean="0">
                <a:solidFill>
                  <a:schemeClr val="tx1"/>
                </a:solidFill>
              </a:rPr>
              <a:t>1. Android official docs want us to c</a:t>
            </a:r>
            <a:r>
              <a:rPr lang="en-AU" b="1" dirty="0" smtClean="0">
                <a:solidFill>
                  <a:schemeClr val="tx1"/>
                </a:solidFill>
              </a:rPr>
              <a:t>all </a:t>
            </a:r>
            <a:r>
              <a:rPr lang="en-AU" b="1" dirty="0">
                <a:solidFill>
                  <a:schemeClr val="tx1"/>
                </a:solidFill>
              </a:rPr>
              <a:t>interrupt</a:t>
            </a:r>
            <a:r>
              <a:rPr lang="en-AU" b="1" dirty="0" smtClean="0">
                <a:solidFill>
                  <a:schemeClr val="tx1"/>
                </a:solidFill>
              </a:rPr>
              <a:t>()</a:t>
            </a:r>
            <a:endParaRPr lang="en-AU" b="1" dirty="0" smtClean="0">
              <a:solidFill>
                <a:schemeClr val="tx1"/>
              </a:solidFill>
            </a:endParaRPr>
          </a:p>
        </p:txBody>
      </p:sp>
      <p:sp>
        <p:nvSpPr>
          <p:cNvPr id="646" name="Shape 646"/>
          <p:cNvSpPr>
            <a:spLocks noGrp="1"/>
          </p:cNvSpPr>
          <p:nvPr>
            <p:ph type="sldNum" sz="quarter" idx="4294967295"/>
          </p:nvPr>
        </p:nvSpPr>
        <p:spPr>
          <a:xfrm>
            <a:off x="4571999" y="6466836"/>
            <a:ext cx="182934" cy="2030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50470" y="3713316"/>
            <a:ext cx="73259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However, only doing this may not stop a thread. You must check “blocked”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929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457646" y="325934"/>
            <a:ext cx="8233172" cy="1034728"/>
          </a:xfrm>
          <a:prstGeom prst="rect">
            <a:avLst/>
          </a:prstGeom>
        </p:spPr>
        <p:txBody>
          <a:bodyPr/>
          <a:lstStyle/>
          <a:p>
            <a:r>
              <a:rPr lang="en-AU" b="1" dirty="0" smtClean="0"/>
              <a:t>If thread </a:t>
            </a:r>
            <a:r>
              <a:rPr lang="en-AU" b="1" dirty="0"/>
              <a:t>is blocked</a:t>
            </a:r>
            <a:endParaRPr b="1" dirty="0"/>
          </a:p>
        </p:txBody>
      </p:sp>
      <p:sp>
        <p:nvSpPr>
          <p:cNvPr id="645" name="Shape 645"/>
          <p:cNvSpPr>
            <a:spLocks noGrp="1"/>
          </p:cNvSpPr>
          <p:nvPr>
            <p:ph type="body" idx="1"/>
          </p:nvPr>
        </p:nvSpPr>
        <p:spPr>
          <a:xfrm>
            <a:off x="150470" y="1192582"/>
            <a:ext cx="8826381" cy="442912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b="1" dirty="0" smtClean="0">
                <a:solidFill>
                  <a:schemeClr val="tx1"/>
                </a:solidFill>
              </a:rPr>
              <a:t>Sleep, wait and many things can block a thread. If you interrupt </a:t>
            </a:r>
            <a:r>
              <a:rPr lang="en-AU" b="1" dirty="0">
                <a:solidFill>
                  <a:schemeClr val="tx1"/>
                </a:solidFill>
              </a:rPr>
              <a:t>a blocked thread</a:t>
            </a:r>
            <a:r>
              <a:rPr lang="en-AU" b="1" dirty="0" smtClean="0">
                <a:solidFill>
                  <a:schemeClr val="tx1"/>
                </a:solidFill>
              </a:rPr>
              <a:t>, exceptions will be thrown. So you can catch them to stop thread e.g., </a:t>
            </a:r>
            <a:r>
              <a:rPr lang="en-AU" b="1" dirty="0" err="1" smtClean="0">
                <a:solidFill>
                  <a:schemeClr val="tx1"/>
                </a:solidFill>
              </a:rPr>
              <a:t>InterruptedException</a:t>
            </a:r>
            <a:r>
              <a:rPr lang="en-AU" b="1" dirty="0" smtClean="0">
                <a:solidFill>
                  <a:schemeClr val="tx1"/>
                </a:solidFill>
              </a:rPr>
              <a:t>.</a:t>
            </a:r>
            <a:endParaRPr lang="en-AU" b="1" dirty="0" smtClean="0">
              <a:solidFill>
                <a:schemeClr val="tx1"/>
              </a:solidFill>
            </a:endParaRPr>
          </a:p>
          <a:p>
            <a:r>
              <a:rPr lang="en-AU" b="1" dirty="0">
                <a:solidFill>
                  <a:schemeClr val="tx1"/>
                </a:solidFill>
              </a:rPr>
              <a:t>https://</a:t>
            </a:r>
            <a:r>
              <a:rPr lang="en-AU" b="1" dirty="0" err="1">
                <a:solidFill>
                  <a:schemeClr val="tx1"/>
                </a:solidFill>
              </a:rPr>
              <a:t>developer.android.com</a:t>
            </a:r>
            <a:r>
              <a:rPr lang="en-AU" b="1" dirty="0">
                <a:solidFill>
                  <a:schemeClr val="tx1"/>
                </a:solidFill>
              </a:rPr>
              <a:t>/reference/java/</a:t>
            </a:r>
            <a:r>
              <a:rPr lang="en-AU" b="1" dirty="0" err="1">
                <a:solidFill>
                  <a:schemeClr val="tx1"/>
                </a:solidFill>
              </a:rPr>
              <a:t>lang</a:t>
            </a:r>
            <a:r>
              <a:rPr lang="en-AU" b="1" dirty="0">
                <a:solidFill>
                  <a:schemeClr val="tx1"/>
                </a:solidFill>
              </a:rPr>
              <a:t>/Thread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46" name="Shape 646"/>
          <p:cNvSpPr>
            <a:spLocks noGrp="1"/>
          </p:cNvSpPr>
          <p:nvPr>
            <p:ph type="sldNum" sz="quarter" idx="4294967295"/>
          </p:nvPr>
        </p:nvSpPr>
        <p:spPr>
          <a:xfrm>
            <a:off x="4571999" y="6466836"/>
            <a:ext cx="182934" cy="2030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21798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457646" y="325934"/>
            <a:ext cx="8233172" cy="1034728"/>
          </a:xfrm>
          <a:prstGeom prst="rect">
            <a:avLst/>
          </a:prstGeom>
        </p:spPr>
        <p:txBody>
          <a:bodyPr/>
          <a:lstStyle/>
          <a:p>
            <a:r>
              <a:rPr lang="en-AU" b="1" dirty="0" smtClean="0"/>
              <a:t>If thread is not </a:t>
            </a:r>
            <a:r>
              <a:rPr lang="en-AU" b="1" dirty="0"/>
              <a:t>blocked</a:t>
            </a:r>
            <a:endParaRPr b="1" dirty="0"/>
          </a:p>
        </p:txBody>
      </p:sp>
      <p:sp>
        <p:nvSpPr>
          <p:cNvPr id="645" name="Shape 645"/>
          <p:cNvSpPr>
            <a:spLocks noGrp="1"/>
          </p:cNvSpPr>
          <p:nvPr>
            <p:ph type="body" idx="1"/>
          </p:nvPr>
        </p:nvSpPr>
        <p:spPr>
          <a:xfrm>
            <a:off x="150470" y="1192582"/>
            <a:ext cx="8826381" cy="442912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b="1" dirty="0" smtClean="0">
                <a:solidFill>
                  <a:schemeClr val="tx1"/>
                </a:solidFill>
              </a:rPr>
              <a:t>If you interrupt </a:t>
            </a:r>
            <a:r>
              <a:rPr lang="en-AU" b="1" dirty="0">
                <a:solidFill>
                  <a:schemeClr val="tx1"/>
                </a:solidFill>
              </a:rPr>
              <a:t>a </a:t>
            </a:r>
            <a:r>
              <a:rPr lang="en-AU" b="1" dirty="0" smtClean="0">
                <a:solidFill>
                  <a:schemeClr val="tx1"/>
                </a:solidFill>
              </a:rPr>
              <a:t>thread not being blocked,  </a:t>
            </a:r>
            <a:r>
              <a:rPr lang="en-AU" b="1" dirty="0" smtClean="0">
                <a:solidFill>
                  <a:srgbClr val="FF0000"/>
                </a:solidFill>
              </a:rPr>
              <a:t>NO</a:t>
            </a:r>
            <a:r>
              <a:rPr lang="en-AU" b="1" dirty="0" smtClean="0">
                <a:solidFill>
                  <a:schemeClr val="tx1"/>
                </a:solidFill>
              </a:rPr>
              <a:t> exceptions will be thrown. So you should check </a:t>
            </a:r>
            <a:r>
              <a:rPr lang="en-AU" b="1" dirty="0">
                <a:solidFill>
                  <a:schemeClr val="tx1"/>
                </a:solidFill>
              </a:rPr>
              <a:t>thread status by </a:t>
            </a:r>
            <a:r>
              <a:rPr lang="en-AU" b="1" dirty="0" err="1">
                <a:solidFill>
                  <a:schemeClr val="tx1"/>
                </a:solidFill>
              </a:rPr>
              <a:t>isInterrupted</a:t>
            </a:r>
            <a:r>
              <a:rPr lang="en-AU" b="1" dirty="0" smtClean="0">
                <a:solidFill>
                  <a:schemeClr val="tx1"/>
                </a:solidFill>
              </a:rPr>
              <a:t>() and close your loop.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46" name="Shape 646"/>
          <p:cNvSpPr>
            <a:spLocks noGrp="1"/>
          </p:cNvSpPr>
          <p:nvPr>
            <p:ph type="sldNum" sz="quarter" idx="4294967295"/>
          </p:nvPr>
        </p:nvSpPr>
        <p:spPr>
          <a:xfrm>
            <a:off x="4571999" y="6466836"/>
            <a:ext cx="182934" cy="2030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94591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457646" y="325934"/>
            <a:ext cx="8233172" cy="1034728"/>
          </a:xfrm>
          <a:prstGeom prst="rect">
            <a:avLst/>
          </a:prstGeom>
        </p:spPr>
        <p:txBody>
          <a:bodyPr/>
          <a:lstStyle/>
          <a:p>
            <a:r>
              <a:rPr lang="en-AU" b="1" dirty="0" smtClean="0"/>
              <a:t>If thread is not </a:t>
            </a:r>
            <a:r>
              <a:rPr lang="en-AU" b="1" dirty="0"/>
              <a:t>blocked</a:t>
            </a:r>
            <a:endParaRPr b="1" dirty="0"/>
          </a:p>
        </p:txBody>
      </p:sp>
      <p:sp>
        <p:nvSpPr>
          <p:cNvPr id="645" name="Shape 645"/>
          <p:cNvSpPr>
            <a:spLocks noGrp="1"/>
          </p:cNvSpPr>
          <p:nvPr>
            <p:ph type="body" idx="1"/>
          </p:nvPr>
        </p:nvSpPr>
        <p:spPr>
          <a:xfrm>
            <a:off x="150470" y="1192582"/>
            <a:ext cx="8826381" cy="505581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b="1" dirty="0" smtClean="0">
                <a:solidFill>
                  <a:schemeClr val="tx1"/>
                </a:solidFill>
              </a:rPr>
              <a:t>If </a:t>
            </a:r>
            <a:r>
              <a:rPr lang="en-AU" b="1" dirty="0" err="1" smtClean="0">
                <a:solidFill>
                  <a:schemeClr val="tx1"/>
                </a:solidFill>
              </a:rPr>
              <a:t>isInterrupted</a:t>
            </a:r>
            <a:r>
              <a:rPr lang="en-AU" b="1" dirty="0" smtClean="0">
                <a:solidFill>
                  <a:schemeClr val="tx1"/>
                </a:solidFill>
              </a:rPr>
              <a:t>() is true, set the while loop condition to be false</a:t>
            </a:r>
          </a:p>
          <a:p>
            <a:r>
              <a:rPr lang="en-AU" b="1" dirty="0"/>
              <a:t>volatile </a:t>
            </a:r>
            <a:r>
              <a:rPr lang="en-AU" b="1" dirty="0" err="1"/>
              <a:t>boolean</a:t>
            </a:r>
            <a:r>
              <a:rPr lang="en-AU" b="1" dirty="0"/>
              <a:t> </a:t>
            </a:r>
            <a:r>
              <a:rPr lang="en-AU" b="1" dirty="0" err="1"/>
              <a:t>isRunning</a:t>
            </a:r>
            <a:r>
              <a:rPr lang="en-AU" dirty="0" smtClean="0"/>
              <a:t>; //condition</a:t>
            </a:r>
            <a:endParaRPr lang="en-AU" b="1" dirty="0" smtClean="0">
              <a:solidFill>
                <a:schemeClr val="tx1"/>
              </a:solidFill>
            </a:endParaRPr>
          </a:p>
          <a:p>
            <a:r>
              <a:rPr lang="en-AU" b="1" dirty="0" smtClean="0"/>
              <a:t>while(</a:t>
            </a:r>
            <a:r>
              <a:rPr lang="en-AU" b="1" dirty="0" err="1" smtClean="0"/>
              <a:t>isRunning</a:t>
            </a:r>
            <a:r>
              <a:rPr lang="en-AU" b="1" dirty="0"/>
              <a:t>) {</a:t>
            </a:r>
            <a:endParaRPr lang="en-AU" b="1" dirty="0" smtClean="0"/>
          </a:p>
          <a:p>
            <a:r>
              <a:rPr lang="en-AU" dirty="0" smtClean="0"/>
              <a:t>//</a:t>
            </a:r>
            <a:r>
              <a:rPr lang="is-IS" dirty="0" smtClean="0"/>
              <a:t>…</a:t>
            </a:r>
            <a:endParaRPr lang="en-AU" dirty="0" smtClean="0"/>
          </a:p>
          <a:p>
            <a:r>
              <a:rPr lang="en-AU" b="1" dirty="0" smtClean="0">
                <a:solidFill>
                  <a:schemeClr val="tx1"/>
                </a:solidFill>
              </a:rPr>
              <a:t>}</a:t>
            </a:r>
          </a:p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46" name="Shape 646"/>
          <p:cNvSpPr>
            <a:spLocks noGrp="1"/>
          </p:cNvSpPr>
          <p:nvPr>
            <p:ph type="sldNum" sz="quarter" idx="4294967295"/>
          </p:nvPr>
        </p:nvSpPr>
        <p:spPr>
          <a:xfrm>
            <a:off x="4571999" y="6466836"/>
            <a:ext cx="182934" cy="2030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600646" y="4457091"/>
            <a:ext cx="6806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This volatile means from memory (not cache)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245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457646" y="325934"/>
            <a:ext cx="8233172" cy="1034728"/>
          </a:xfrm>
          <a:prstGeom prst="rect">
            <a:avLst/>
          </a:prstGeom>
        </p:spPr>
        <p:txBody>
          <a:bodyPr/>
          <a:lstStyle/>
          <a:p>
            <a:r>
              <a:rPr lang="en-AU" b="1" dirty="0" smtClean="0"/>
              <a:t>Conclusion: stop a thread properly</a:t>
            </a:r>
            <a:endParaRPr b="1" dirty="0"/>
          </a:p>
        </p:txBody>
      </p:sp>
      <p:sp>
        <p:nvSpPr>
          <p:cNvPr id="645" name="Shape 645"/>
          <p:cNvSpPr>
            <a:spLocks noGrp="1"/>
          </p:cNvSpPr>
          <p:nvPr>
            <p:ph type="body" idx="1"/>
          </p:nvPr>
        </p:nvSpPr>
        <p:spPr>
          <a:xfrm>
            <a:off x="150470" y="2286000"/>
            <a:ext cx="8826381" cy="333570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AU" b="1" dirty="0" smtClean="0">
                <a:solidFill>
                  <a:schemeClr val="tx1"/>
                </a:solidFill>
              </a:rPr>
              <a:t>Call </a:t>
            </a:r>
            <a:r>
              <a:rPr lang="en-AU" b="1" dirty="0">
                <a:solidFill>
                  <a:schemeClr val="tx1"/>
                </a:solidFill>
              </a:rPr>
              <a:t>interrupt</a:t>
            </a:r>
            <a:r>
              <a:rPr lang="en-AU" b="1" dirty="0" smtClean="0">
                <a:solidFill>
                  <a:schemeClr val="tx1"/>
                </a:solidFill>
              </a:rPr>
              <a:t>(),</a:t>
            </a:r>
            <a:endParaRPr lang="en-AU" b="1" dirty="0">
              <a:solidFill>
                <a:schemeClr val="tx1"/>
              </a:solidFill>
            </a:endParaRPr>
          </a:p>
          <a:p>
            <a:r>
              <a:rPr lang="en-AU" b="1" dirty="0">
                <a:solidFill>
                  <a:schemeClr val="tx1"/>
                </a:solidFill>
              </a:rPr>
              <a:t>t</a:t>
            </a:r>
            <a:r>
              <a:rPr lang="en-AU" b="1" dirty="0" smtClean="0">
                <a:solidFill>
                  <a:schemeClr val="tx1"/>
                </a:solidFill>
              </a:rPr>
              <a:t>hen better </a:t>
            </a:r>
            <a:r>
              <a:rPr lang="en-AU" b="1" dirty="0">
                <a:solidFill>
                  <a:schemeClr val="tx1"/>
                </a:solidFill>
              </a:rPr>
              <a:t>do both: catch </a:t>
            </a:r>
            <a:r>
              <a:rPr lang="en-AU" b="1" dirty="0" smtClean="0">
                <a:solidFill>
                  <a:schemeClr val="tx1"/>
                </a:solidFill>
              </a:rPr>
              <a:t>exceptions (when the code will block it) and handle </a:t>
            </a:r>
            <a:r>
              <a:rPr lang="en-AU" b="1" dirty="0" err="1" smtClean="0">
                <a:solidFill>
                  <a:schemeClr val="tx1"/>
                </a:solidFill>
              </a:rPr>
              <a:t>isInterrupted</a:t>
            </a:r>
            <a:r>
              <a:rPr lang="en-AU" b="1" dirty="0">
                <a:solidFill>
                  <a:schemeClr val="tx1"/>
                </a:solidFill>
              </a:rPr>
              <a:t>() </a:t>
            </a:r>
            <a:r>
              <a:rPr lang="en-AU" b="1" dirty="0" smtClean="0">
                <a:solidFill>
                  <a:schemeClr val="tx1"/>
                </a:solidFill>
              </a:rPr>
              <a:t>(you must!)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46" name="Shape 646"/>
          <p:cNvSpPr>
            <a:spLocks noGrp="1"/>
          </p:cNvSpPr>
          <p:nvPr>
            <p:ph type="sldNum" sz="quarter" idx="4294967295"/>
          </p:nvPr>
        </p:nvSpPr>
        <p:spPr>
          <a:xfrm>
            <a:off x="4571999" y="6466836"/>
            <a:ext cx="182934" cy="2030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868634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096" y="475137"/>
            <a:ext cx="8001000" cy="238760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/>
              <a:t>See you next week</a:t>
            </a:r>
            <a:br>
              <a:rPr lang="en-US" sz="5400" b="1" dirty="0" smtClean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> COMP 90018 </a:t>
            </a:r>
            <a:endParaRPr lang="en-US" sz="5400" b="1" dirty="0" smtClean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18289" y="3123465"/>
            <a:ext cx="8550613" cy="301607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Tutorial on Android Development</a:t>
            </a:r>
          </a:p>
          <a:p>
            <a:endParaRPr lang="en-US" sz="3600" b="1" dirty="0"/>
          </a:p>
          <a:p>
            <a:r>
              <a:rPr lang="en-US" sz="3600" b="1" dirty="0" smtClean="0"/>
              <a:t>Chu </a:t>
            </a:r>
            <a:r>
              <a:rPr lang="en-US" sz="3600" b="1" dirty="0"/>
              <a:t>Luo, </a:t>
            </a:r>
            <a:r>
              <a:rPr lang="en-US" sz="3600" b="1" dirty="0" err="1"/>
              <a:t>Ransi</a:t>
            </a:r>
            <a:r>
              <a:rPr lang="en-US" sz="3600" b="1" dirty="0"/>
              <a:t> De Silva</a:t>
            </a:r>
            <a:endParaRPr lang="en-US" sz="3600" b="1" dirty="0" smtClean="0"/>
          </a:p>
          <a:p>
            <a:r>
              <a:rPr lang="en-US" sz="3600" b="1" dirty="0" err="1" smtClean="0"/>
              <a:t>chu.luo@unimelb.edu.au</a:t>
            </a:r>
            <a:endParaRPr lang="en-US" sz="3600" b="1" dirty="0" smtClean="0"/>
          </a:p>
          <a:p>
            <a:r>
              <a:rPr lang="en-US" sz="3600" b="1" dirty="0" err="1"/>
              <a:t>ransidesilva@gmail.com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0387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275</Words>
  <Application>Microsoft Macintosh PowerPoint</Application>
  <PresentationFormat>On-screen Show (4:3)</PresentationFormat>
  <Paragraphs>56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COMP 90018 Mobile Computing Systems Programming</vt:lpstr>
      <vt:lpstr>1. Stop a Thread/Runnable Properly</vt:lpstr>
      <vt:lpstr>Thread and Runnable: Revisit</vt:lpstr>
      <vt:lpstr>Stop a thread properly</vt:lpstr>
      <vt:lpstr>If thread is blocked</vt:lpstr>
      <vt:lpstr>If thread is not blocked</vt:lpstr>
      <vt:lpstr>If thread is not blocked</vt:lpstr>
      <vt:lpstr>Conclusion: stop a thread properly</vt:lpstr>
      <vt:lpstr> See you next week   COMP 90018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90018 Mobile Computing Systems Programming</dc:title>
  <dc:creator>Chu Luo</dc:creator>
  <cp:lastModifiedBy>Microsoft Office User</cp:lastModifiedBy>
  <cp:revision>395</cp:revision>
  <dcterms:modified xsi:type="dcterms:W3CDTF">2018-08-04T06:20:31Z</dcterms:modified>
</cp:coreProperties>
</file>