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00" r:id="rId3"/>
    <p:sldId id="306" r:id="rId4"/>
    <p:sldId id="446" r:id="rId5"/>
    <p:sldId id="447" r:id="rId6"/>
    <p:sldId id="448" r:id="rId7"/>
    <p:sldId id="449" r:id="rId8"/>
    <p:sldId id="451" r:id="rId9"/>
    <p:sldId id="450" r:id="rId10"/>
    <p:sldId id="452" r:id="rId11"/>
    <p:sldId id="453" r:id="rId12"/>
    <p:sldId id="431" r:id="rId13"/>
    <p:sldId id="454" r:id="rId14"/>
    <p:sldId id="455" r:id="rId15"/>
    <p:sldId id="42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45" r:id="rId27"/>
    <p:sldId id="352" r:id="rId28"/>
    <p:sldId id="31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53"/>
    <p:restoredTop sz="50000"/>
  </p:normalViewPr>
  <p:slideViewPr>
    <p:cSldViewPr snapToGrid="0" snapToObjects="1">
      <p:cViewPr>
        <p:scale>
          <a:sx n="59" d="100"/>
          <a:sy n="59" d="100"/>
        </p:scale>
        <p:origin x="13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06DAD-5C6A-3546-9C1C-B27E6BA870DD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1B8E1-A46D-EF4C-9778-D1976E35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677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305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42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803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113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39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11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90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8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49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73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52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1005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176963"/>
              <a:ext cx="9144000" cy="681036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249382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1" y="6228301"/>
              <a:ext cx="1771650" cy="58662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INFO10003 - Interaction Design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096" y="465409"/>
            <a:ext cx="8001000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COMP 90018 Mobile Computing Systems Programming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89" y="3123465"/>
            <a:ext cx="8550613" cy="301607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Tutorial on Android Development</a:t>
            </a:r>
          </a:p>
          <a:p>
            <a:endParaRPr lang="en-US" sz="3600" b="1" dirty="0"/>
          </a:p>
          <a:p>
            <a:r>
              <a:rPr lang="en-US" sz="3600" b="1" dirty="0" smtClean="0"/>
              <a:t>Chu </a:t>
            </a:r>
            <a:r>
              <a:rPr lang="en-US" sz="3600" b="1" dirty="0"/>
              <a:t>Luo, </a:t>
            </a:r>
            <a:r>
              <a:rPr lang="en-US" sz="3600" b="1" dirty="0" err="1"/>
              <a:t>Ransi</a:t>
            </a:r>
            <a:r>
              <a:rPr lang="en-US" sz="3600" b="1" dirty="0"/>
              <a:t> De Silva</a:t>
            </a:r>
            <a:endParaRPr lang="en-US" sz="3600" b="1" dirty="0" smtClean="0"/>
          </a:p>
          <a:p>
            <a:r>
              <a:rPr lang="en-US" sz="3600" b="1" dirty="0" err="1" smtClean="0"/>
              <a:t>chu.luo@unimelb.edu.au</a:t>
            </a:r>
            <a:endParaRPr lang="en-US" sz="3600" b="1" dirty="0" smtClean="0"/>
          </a:p>
          <a:p>
            <a:r>
              <a:rPr lang="en-US" sz="3600" b="1" dirty="0" err="1"/>
              <a:t>ransidesilva@gmail.com</a:t>
            </a:r>
            <a:endParaRPr lang="en-US" sz="36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0" y="354467"/>
            <a:ext cx="6989323" cy="8112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4800" b="1">
                <a:solidFill>
                  <a:schemeClr val="accent1"/>
                </a:solidFill>
              </a:rPr>
              <a:t>To retrieve: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0" y="1318467"/>
            <a:ext cx="8883535" cy="240332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7732" marR="67732" indent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Cursor 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resultSet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mydatbase.rawQuery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("Select * from 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table_name",null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resultSet.moveToFirst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String username = 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resultSet.getString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(0);</a:t>
            </a:r>
            <a:b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String password = 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resultSet.getString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(1</a:t>
            </a:r>
            <a:r>
              <a:rPr lang="en" sz="2400" dirty="0" smtClean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2400" dirty="0">
              <a:solidFill>
                <a:srgbClr val="313131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sz="2400" dirty="0">
              <a:solidFill>
                <a:srgbClr val="313131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</a:pPr>
            <a:r>
              <a:rPr lang="en" sz="2400" dirty="0"/>
              <a:t>Other functions like: </a:t>
            </a:r>
            <a:r>
              <a:rPr lang="en" sz="2400" dirty="0" err="1">
                <a:highlight>
                  <a:srgbClr val="FFFFFF"/>
                </a:highlight>
              </a:rPr>
              <a:t>getCount</a:t>
            </a:r>
            <a:r>
              <a:rPr lang="en" sz="2400" dirty="0">
                <a:highlight>
                  <a:srgbClr val="FFFFFF"/>
                </a:highlight>
              </a:rPr>
              <a:t>(), </a:t>
            </a:r>
            <a:r>
              <a:rPr lang="en" sz="2400" dirty="0" err="1">
                <a:highlight>
                  <a:srgbClr val="FFFFFF"/>
                </a:highlight>
              </a:rPr>
              <a:t>getColumnCount</a:t>
            </a:r>
            <a:r>
              <a:rPr lang="en" sz="2400" dirty="0">
                <a:highlight>
                  <a:srgbClr val="FFFFFF"/>
                </a:highlight>
              </a:rPr>
              <a:t>(), </a:t>
            </a:r>
            <a:r>
              <a:rPr lang="en" sz="2400" dirty="0" err="1">
                <a:highlight>
                  <a:srgbClr val="FFFFFF"/>
                </a:highlight>
              </a:rPr>
              <a:t>getColumnIndex</a:t>
            </a:r>
            <a:r>
              <a:rPr lang="en" sz="2400" dirty="0">
                <a:highlight>
                  <a:srgbClr val="FFFFFF"/>
                </a:highlight>
              </a:rPr>
              <a:t>(String </a:t>
            </a:r>
            <a:r>
              <a:rPr lang="en" sz="2400" dirty="0" err="1">
                <a:highlight>
                  <a:srgbClr val="FFFFFF"/>
                </a:highlight>
              </a:rPr>
              <a:t>columnName</a:t>
            </a:r>
            <a:r>
              <a:rPr lang="en" sz="2400" dirty="0">
                <a:highlight>
                  <a:srgbClr val="FFFFFF"/>
                </a:highlight>
              </a:rPr>
              <a:t>), </a:t>
            </a:r>
            <a:r>
              <a:rPr lang="en" sz="2400" dirty="0" err="1">
                <a:highlight>
                  <a:srgbClr val="FFFFFF"/>
                </a:highlight>
              </a:rPr>
              <a:t>getColumnName</a:t>
            </a:r>
            <a:r>
              <a:rPr lang="en" sz="2400" dirty="0">
                <a:highlight>
                  <a:srgbClr val="FFFFFF"/>
                </a:highlight>
              </a:rPr>
              <a:t>(</a:t>
            </a:r>
            <a:r>
              <a:rPr lang="en" sz="2400" dirty="0" err="1">
                <a:highlight>
                  <a:srgbClr val="FFFFFF"/>
                </a:highlight>
              </a:rPr>
              <a:t>int</a:t>
            </a:r>
            <a:r>
              <a:rPr lang="en" sz="2400" dirty="0">
                <a:highlight>
                  <a:srgbClr val="FFFFFF"/>
                </a:highlight>
              </a:rPr>
              <a:t> </a:t>
            </a:r>
            <a:r>
              <a:rPr lang="en" sz="2400" dirty="0" err="1">
                <a:highlight>
                  <a:srgbClr val="FFFFFF"/>
                </a:highlight>
              </a:rPr>
              <a:t>columnIndex</a:t>
            </a:r>
            <a:r>
              <a:rPr lang="en" sz="2400" dirty="0">
                <a:highlight>
                  <a:srgbClr val="FFFFFF"/>
                </a:highlight>
              </a:rPr>
              <a:t>), </a:t>
            </a:r>
            <a:r>
              <a:rPr lang="en" sz="2400" dirty="0" err="1">
                <a:highlight>
                  <a:srgbClr val="FFFFFF"/>
                </a:highlight>
              </a:rPr>
              <a:t>getPosition</a:t>
            </a:r>
            <a:r>
              <a:rPr lang="en" sz="2400" dirty="0">
                <a:highlight>
                  <a:srgbClr val="FFFFFF"/>
                </a:highlight>
              </a:rPr>
              <a:t>(), ..</a:t>
            </a:r>
          </a:p>
          <a:p>
            <a:pPr marL="0" indent="-93131">
              <a:lnSpc>
                <a:spcPct val="115000"/>
              </a:lnSpc>
              <a:spcBef>
                <a:spcPts val="0"/>
              </a:spcBef>
              <a:buSzPct val="100000"/>
            </a:pPr>
            <a:endParaRPr sz="1467" b="1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</a:pPr>
            <a:endParaRPr sz="1533" b="1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0" y="1318467"/>
            <a:ext cx="8883535" cy="26309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928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9"/>
          <p:cNvSpPr txBox="1">
            <a:spLocks/>
          </p:cNvSpPr>
          <p:nvPr/>
        </p:nvSpPr>
        <p:spPr>
          <a:xfrm>
            <a:off x="423153" y="365125"/>
            <a:ext cx="8020455" cy="1288577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b="1" dirty="0" smtClean="0"/>
              <a:t>Question</a:t>
            </a:r>
            <a:endParaRPr lang="en" b="1" dirty="0"/>
          </a:p>
        </p:txBody>
      </p:sp>
      <p:sp>
        <p:nvSpPr>
          <p:cNvPr id="7" name="Shape 130"/>
          <p:cNvSpPr txBox="1">
            <a:spLocks/>
          </p:cNvSpPr>
          <p:nvPr/>
        </p:nvSpPr>
        <p:spPr>
          <a:xfrm>
            <a:off x="150779" y="1517515"/>
            <a:ext cx="8993221" cy="4231292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" sz="4800" b="1" dirty="0" smtClean="0"/>
              <a:t>How </a:t>
            </a:r>
            <a:r>
              <a:rPr lang="en-US" sz="4800" b="1" dirty="0" smtClean="0"/>
              <a:t>to</a:t>
            </a:r>
            <a:r>
              <a:rPr lang="en" sz="4800" b="1" dirty="0" smtClean="0"/>
              <a:t> </a:t>
            </a:r>
            <a:r>
              <a:rPr lang="en-US" sz="4800" b="1" dirty="0" smtClean="0"/>
              <a:t>avoid SQL code every time of data management</a:t>
            </a:r>
            <a:r>
              <a:rPr lang="en" sz="4800" b="1" dirty="0" smtClean="0"/>
              <a:t>?</a:t>
            </a:r>
            <a:endParaRPr lang="en" sz="4800" b="1" dirty="0"/>
          </a:p>
        </p:txBody>
      </p:sp>
    </p:spTree>
    <p:extLst>
      <p:ext uri="{BB962C8B-B14F-4D97-AF65-F5344CB8AC3E}">
        <p14:creationId xmlns:p14="http://schemas.microsoft.com/office/powerpoint/2010/main" val="45630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Using </a:t>
            </a:r>
            <a:r>
              <a:rPr lang="en-US" sz="4800" b="1" dirty="0" err="1"/>
              <a:t>SQLiteOpenHelper</a:t>
            </a:r>
            <a:r>
              <a:rPr lang="en-US" sz="4800" b="1" dirty="0" smtClean="0"/>
              <a:t>:</a:t>
            </a:r>
            <a:endParaRPr lang="en-US" sz="4800" b="1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7281" y="1332843"/>
            <a:ext cx="7627165" cy="488007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4000" b="1" dirty="0" err="1" smtClean="0"/>
              <a:t>SQLiteOpenHelper</a:t>
            </a:r>
            <a:r>
              <a:rPr lang="en-US" sz="4000" b="1" dirty="0" smtClean="0"/>
              <a:t> encapsulates the SQL code to manipulate data</a:t>
            </a:r>
            <a:endParaRPr lang="en-US" sz="4000" b="1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3691" y="3925286"/>
            <a:ext cx="87603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So you can just call a function with parameters to manage data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2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Using </a:t>
            </a:r>
            <a:r>
              <a:rPr lang="en-US" sz="4800" b="1" dirty="0" err="1"/>
              <a:t>SQLiteOpenHelper</a:t>
            </a:r>
            <a:r>
              <a:rPr lang="en-US" sz="4800" b="1" dirty="0" smtClean="0"/>
              <a:t>:</a:t>
            </a:r>
            <a:endParaRPr lang="en-US" sz="4800" b="1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048" y="4547857"/>
            <a:ext cx="87603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E.g., inserting data using this. No longer need to write SQL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7" y="1677925"/>
            <a:ext cx="8515350" cy="28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5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9"/>
          <p:cNvSpPr txBox="1">
            <a:spLocks/>
          </p:cNvSpPr>
          <p:nvPr/>
        </p:nvSpPr>
        <p:spPr>
          <a:xfrm>
            <a:off x="423153" y="365125"/>
            <a:ext cx="8020455" cy="1288577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b="1" dirty="0" smtClean="0"/>
              <a:t>Question</a:t>
            </a:r>
            <a:endParaRPr lang="en" b="1" dirty="0"/>
          </a:p>
        </p:txBody>
      </p:sp>
      <p:sp>
        <p:nvSpPr>
          <p:cNvPr id="7" name="Shape 130"/>
          <p:cNvSpPr txBox="1">
            <a:spLocks/>
          </p:cNvSpPr>
          <p:nvPr/>
        </p:nvSpPr>
        <p:spPr>
          <a:xfrm>
            <a:off x="150779" y="1517515"/>
            <a:ext cx="8993221" cy="4231292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" sz="4800" b="1" dirty="0" smtClean="0"/>
              <a:t>How </a:t>
            </a:r>
            <a:r>
              <a:rPr lang="en-US" sz="4800" b="1" dirty="0" smtClean="0"/>
              <a:t>to</a:t>
            </a:r>
            <a:r>
              <a:rPr lang="en" sz="4800" b="1" dirty="0" smtClean="0"/>
              <a:t> </a:t>
            </a:r>
            <a:r>
              <a:rPr lang="en-US" sz="4800" b="1" dirty="0" smtClean="0"/>
              <a:t>access data between apps on the same device</a:t>
            </a:r>
            <a:r>
              <a:rPr lang="en" sz="4800" b="1" dirty="0" smtClean="0"/>
              <a:t>?</a:t>
            </a:r>
            <a:endParaRPr lang="en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048" y="4547857"/>
            <a:ext cx="87603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E.g., note that a database can only be accessed by the app creating it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2. Content Provider</a:t>
            </a:r>
            <a:endParaRPr lang="en-US" sz="4800" b="1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7282" y="1476275"/>
            <a:ext cx="8128068" cy="488007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4000" b="1" dirty="0" smtClean="0"/>
              <a:t>To share and abstract data access</a:t>
            </a:r>
            <a:endParaRPr lang="en-US" sz="4000" b="1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" y="1435037"/>
            <a:ext cx="8813260" cy="428482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21" lvl="1" indent="-742932">
              <a:lnSpc>
                <a:spcPct val="130000"/>
              </a:lnSpc>
              <a:buFont typeface="+mj-lt"/>
              <a:buAutoNum type="arabicPeriod"/>
            </a:pPr>
            <a:r>
              <a:rPr lang="en-US" sz="4000" b="1" dirty="0"/>
              <a:t>Activity: foreground program</a:t>
            </a:r>
          </a:p>
          <a:p>
            <a:pPr marL="1200121" lvl="1" indent="-742932">
              <a:lnSpc>
                <a:spcPct val="130000"/>
              </a:lnSpc>
              <a:buFont typeface="+mj-lt"/>
              <a:buAutoNum type="arabicPeriod"/>
            </a:pPr>
            <a:r>
              <a:rPr lang="en-US" sz="4000" b="1" dirty="0"/>
              <a:t>Service: background task</a:t>
            </a:r>
          </a:p>
          <a:p>
            <a:pPr marL="1200121" lvl="1" indent="-742932">
              <a:lnSpc>
                <a:spcPct val="130000"/>
              </a:lnSpc>
              <a:buFont typeface="+mj-lt"/>
              <a:buAutoNum type="arabicPeriod"/>
            </a:pPr>
            <a:r>
              <a:rPr lang="en-US" sz="4000" b="1" dirty="0"/>
              <a:t>Broadcast Receiver: respond to events</a:t>
            </a:r>
          </a:p>
          <a:p>
            <a:pPr marL="1200121" lvl="1" indent="-742932">
              <a:lnSpc>
                <a:spcPct val="130000"/>
              </a:lnSpc>
              <a:buFont typeface="+mj-lt"/>
              <a:buAutoNum type="arabicPeriod"/>
            </a:pPr>
            <a:r>
              <a:rPr lang="en-US" sz="4000" b="1" dirty="0">
                <a:solidFill>
                  <a:srgbClr val="FF0000"/>
                </a:solidFill>
              </a:rPr>
              <a:t>Content Provider: </a:t>
            </a:r>
            <a:r>
              <a:rPr lang="en-US" sz="4000" b="1" dirty="0" smtClean="0">
                <a:solidFill>
                  <a:srgbClr val="FF0000"/>
                </a:solidFill>
              </a:rPr>
              <a:t>share/manage </a:t>
            </a:r>
            <a:r>
              <a:rPr lang="en-US" sz="4000" b="1" dirty="0">
                <a:solidFill>
                  <a:srgbClr val="FF0000"/>
                </a:solidFill>
              </a:rPr>
              <a:t>data on phone </a:t>
            </a:r>
            <a:r>
              <a:rPr lang="en-US" sz="4000" b="1" dirty="0">
                <a:solidFill>
                  <a:srgbClr val="FF0000"/>
                </a:solidFill>
              </a:rPr>
              <a:t>storage (or anywhere)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1266" y="485676"/>
            <a:ext cx="7940513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Four Components in Android Apps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825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0" y="200456"/>
            <a:ext cx="6403674" cy="1194775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chemeClr val="accent1"/>
                </a:solidFill>
              </a:rPr>
              <a:t>Content </a:t>
            </a:r>
            <a:r>
              <a:rPr lang="en" b="1" dirty="0" smtClean="0">
                <a:solidFill>
                  <a:schemeClr val="accent1"/>
                </a:solidFill>
              </a:rPr>
              <a:t>Provider</a:t>
            </a:r>
            <a:endParaRPr lang="en" b="1" dirty="0">
              <a:solidFill>
                <a:schemeClr val="accent1"/>
              </a:solidFill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72069" y="1547395"/>
            <a:ext cx="6059535" cy="2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101598" indent="0">
              <a:spcBef>
                <a:spcPts val="0"/>
              </a:spcBef>
              <a:buSzPct val="100000"/>
              <a:buNone/>
            </a:pPr>
            <a:r>
              <a:rPr lang="en" sz="4800" dirty="0"/>
              <a:t>Mostly, for </a:t>
            </a:r>
            <a:r>
              <a:rPr lang="en" sz="4800" dirty="0" smtClean="0"/>
              <a:t>App</a:t>
            </a:r>
            <a:endParaRPr lang="en-US" sz="4800" dirty="0" smtClean="0"/>
          </a:p>
          <a:p>
            <a:pPr marL="101598" indent="0">
              <a:spcBef>
                <a:spcPts val="0"/>
              </a:spcBef>
              <a:buSzPct val="100000"/>
              <a:buNone/>
            </a:pPr>
            <a:r>
              <a:rPr lang="en" sz="4800" dirty="0" smtClean="0"/>
              <a:t> </a:t>
            </a:r>
            <a:r>
              <a:rPr lang="en" sz="4800" dirty="0"/>
              <a:t>to access </a:t>
            </a:r>
            <a:endParaRPr lang="en-US" sz="4800" dirty="0" smtClean="0"/>
          </a:p>
          <a:p>
            <a:pPr marL="101598" indent="0">
              <a:spcBef>
                <a:spcPts val="0"/>
              </a:spcBef>
              <a:buSzPct val="100000"/>
              <a:buNone/>
            </a:pPr>
            <a:r>
              <a:rPr lang="en" sz="4800" dirty="0" smtClean="0"/>
              <a:t>Database</a:t>
            </a:r>
            <a:endParaRPr lang="en" sz="4800" dirty="0"/>
          </a:p>
        </p:txBody>
      </p:sp>
      <p:pic>
        <p:nvPicPr>
          <p:cNvPr id="1026" name="Picture 2" descr="Image result for content provi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107" y="583660"/>
            <a:ext cx="4786893" cy="50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2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-22331" y="87202"/>
            <a:ext cx="7142977" cy="13256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b="1">
                <a:solidFill>
                  <a:schemeClr val="accent1"/>
                </a:solidFill>
              </a:rPr>
              <a:t>Content Provider Component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42" y="1412802"/>
            <a:ext cx="6777333" cy="37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1053" y="5384436"/>
            <a:ext cx="8760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Data sharing across apps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4800" y="365125"/>
            <a:ext cx="8248650" cy="13256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b="1" dirty="0" smtClean="0"/>
              <a:t>Question</a:t>
            </a:r>
            <a:endParaRPr lang="en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04800" y="1978024"/>
            <a:ext cx="8248650" cy="4041776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" sz="4400" b="1" dirty="0"/>
              <a:t>How do you identify a Content Provider?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13529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Welcome!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7282" y="1476276"/>
            <a:ext cx="8369435" cy="4551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b="1" dirty="0" smtClean="0"/>
              <a:t>Outcomes of this tutorial:</a:t>
            </a:r>
            <a:endParaRPr lang="en-US" sz="4000" b="1" dirty="0" smtClean="0"/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 smtClean="0"/>
              <a:t>Use SQLite Database on Android</a:t>
            </a:r>
            <a:endParaRPr lang="en-US" sz="4000" b="1" dirty="0"/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 smtClean="0"/>
              <a:t>Use Content Provider</a:t>
            </a:r>
            <a:endParaRPr lang="en-US" sz="4000" b="1" dirty="0" smtClean="0"/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 smtClean="0"/>
              <a:t>Project Help</a:t>
            </a:r>
            <a:endParaRPr lang="en-US" sz="4000" b="1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9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ntent provi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0" y="1249673"/>
            <a:ext cx="8841420" cy="494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149"/>
          <p:cNvSpPr txBox="1"/>
          <p:nvPr/>
        </p:nvSpPr>
        <p:spPr>
          <a:xfrm>
            <a:off x="0" y="-214705"/>
            <a:ext cx="8000639" cy="126245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R="50799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" sz="5867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URIs: </a:t>
            </a:r>
            <a:r>
              <a:rPr lang="en" sz="5867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For Identification</a:t>
            </a:r>
            <a:endParaRPr lang="en" sz="5867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50799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endParaRPr lang="en" sz="5867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8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0" y="-22917"/>
            <a:ext cx="9304200" cy="4118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R="50799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" sz="5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Content URIs</a:t>
            </a:r>
          </a:p>
          <a:p>
            <a:pPr marL="33866" marR="33866" algn="just">
              <a:lnSpc>
                <a:spcPct val="163636"/>
              </a:lnSpc>
              <a:spcAft>
                <a:spcPts val="1467"/>
              </a:spcAft>
            </a:pPr>
            <a:r>
              <a:rPr lang="en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query a content provider, you specify the query string in the form of a URI which has following format </a:t>
            </a:r>
          </a:p>
          <a:p>
            <a:pPr marL="67732" marR="67732">
              <a:lnSpc>
                <a:spcPct val="109090"/>
              </a:lnSpc>
              <a:spcAft>
                <a:spcPts val="1067"/>
              </a:spcAft>
            </a:pPr>
            <a:r>
              <a:rPr lang="en" sz="3100" dirty="0">
                <a:highlight>
                  <a:srgbClr val="CCCCCC"/>
                </a:highlight>
                <a:latin typeface="Calibri"/>
                <a:ea typeface="Calibri"/>
                <a:cs typeface="Calibri"/>
                <a:sym typeface="Calibri"/>
              </a:rPr>
              <a:t>content://&lt;authority&gt;/&lt;data_type&gt;/&lt;id&gt;</a:t>
            </a:r>
          </a:p>
          <a:p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117000" y="4227916"/>
            <a:ext cx="2187200" cy="64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record requested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476926" y="4820383"/>
            <a:ext cx="2831200" cy="97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data that this particular provider provides</a:t>
            </a:r>
          </a:p>
        </p:txBody>
      </p:sp>
      <p:cxnSp>
        <p:nvCxnSpPr>
          <p:cNvPr id="152" name="Shape 152"/>
          <p:cNvCxnSpPr/>
          <p:nvPr/>
        </p:nvCxnSpPr>
        <p:spPr>
          <a:xfrm flipH="1">
            <a:off x="2295467" y="3628433"/>
            <a:ext cx="388400" cy="7664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/>
          <p:nvPr/>
        </p:nvCxnSpPr>
        <p:spPr>
          <a:xfrm flipH="1">
            <a:off x="4892526" y="3621725"/>
            <a:ext cx="184000" cy="1012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6357593" y="3621725"/>
            <a:ext cx="1218800" cy="306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160752" y="4195533"/>
            <a:ext cx="3383200" cy="1496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specifies the name of the content provider, for example </a:t>
            </a:r>
            <a:r>
              <a:rPr lang="en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444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0" y="317885"/>
            <a:ext cx="8991600" cy="578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R="50799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" sz="4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Create Content Provider</a:t>
            </a:r>
          </a:p>
          <a:p>
            <a:pPr marL="643451" marR="33866" indent="-507987" algn="just">
              <a:lnSpc>
                <a:spcPct val="171428"/>
              </a:lnSpc>
              <a:spcAft>
                <a:spcPts val="20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Content Provider class that extends the </a:t>
            </a:r>
            <a:r>
              <a:rPr lang="en" sz="3200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ContentProvider</a:t>
            </a:r>
            <a:r>
              <a:rPr lang="en" sz="3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baseclass</a:t>
            </a:r>
            <a:r>
              <a:rPr lang="en" sz="3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643451" marR="33866" indent="-507987" algn="just">
              <a:lnSpc>
                <a:spcPct val="171428"/>
              </a:lnSpc>
              <a:spcAft>
                <a:spcPts val="20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your </a:t>
            </a:r>
            <a:r>
              <a:rPr lang="en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content provider URI</a:t>
            </a: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address, which will be used to access the content.</a:t>
            </a:r>
          </a:p>
          <a:p>
            <a:pPr marR="33866" algn="just">
              <a:lnSpc>
                <a:spcPct val="171428"/>
              </a:lnSpc>
              <a:spcAft>
                <a:spcPts val="2000"/>
              </a:spcAft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0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0" y="323200"/>
            <a:ext cx="9144000" cy="59420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0" marR="33866" indent="0" algn="just">
              <a:lnSpc>
                <a:spcPct val="171428"/>
              </a:lnSpc>
              <a:spcBef>
                <a:spcPts val="0"/>
              </a:spcBef>
              <a:spcAft>
                <a:spcPts val="2000"/>
              </a:spcAft>
            </a:pPr>
            <a:r>
              <a:rPr lang="en" dirty="0"/>
              <a:t>3. Create your own </a:t>
            </a:r>
            <a:r>
              <a:rPr lang="en" dirty="0">
                <a:solidFill>
                  <a:srgbClr val="FF0000"/>
                </a:solidFill>
              </a:rPr>
              <a:t>database</a:t>
            </a:r>
            <a:r>
              <a:rPr lang="en" dirty="0"/>
              <a:t> (</a:t>
            </a:r>
            <a:r>
              <a:rPr lang="en" i="1" dirty="0"/>
              <a:t>onCreate</a:t>
            </a:r>
            <a:r>
              <a:rPr lang="en" dirty="0"/>
              <a:t>()) to keep the content </a:t>
            </a:r>
            <a:r>
              <a:rPr lang="en" sz="2400" dirty="0"/>
              <a:t>(e.g., SQLite, use </a:t>
            </a:r>
            <a:r>
              <a:rPr lang="en" sz="2400" i="1" dirty="0"/>
              <a:t>SQLite Open Helper</a:t>
            </a:r>
            <a:r>
              <a:rPr lang="en" sz="2400" dirty="0"/>
              <a:t> method to create/open the provider's database.).</a:t>
            </a:r>
          </a:p>
          <a:p>
            <a:pPr marL="0" marR="33866" indent="0" algn="just">
              <a:lnSpc>
                <a:spcPct val="171428"/>
              </a:lnSpc>
              <a:spcBef>
                <a:spcPts val="0"/>
              </a:spcBef>
              <a:spcAft>
                <a:spcPts val="2000"/>
              </a:spcAft>
            </a:pPr>
            <a:r>
              <a:rPr lang="en" dirty="0"/>
              <a:t>4. Implement Content Provider queries to perform </a:t>
            </a:r>
            <a:r>
              <a:rPr lang="en" dirty="0">
                <a:solidFill>
                  <a:srgbClr val="FF0000"/>
                </a:solidFill>
              </a:rPr>
              <a:t>database operations</a:t>
            </a:r>
            <a:r>
              <a:rPr lang="en" dirty="0"/>
              <a:t>.</a:t>
            </a:r>
          </a:p>
          <a:p>
            <a:pPr marL="0" marR="33866" indent="0" algn="just">
              <a:lnSpc>
                <a:spcPct val="171428"/>
              </a:lnSpc>
              <a:spcBef>
                <a:spcPts val="0"/>
              </a:spcBef>
              <a:spcAft>
                <a:spcPts val="2000"/>
              </a:spcAft>
            </a:pPr>
            <a:r>
              <a:rPr lang="en" dirty="0"/>
              <a:t>5. Register your Content Provider in your </a:t>
            </a:r>
            <a:r>
              <a:rPr lang="en" b="1" i="1" dirty="0">
                <a:solidFill>
                  <a:srgbClr val="313131"/>
                </a:solidFill>
              </a:rPr>
              <a:t>AndroidManifest.xml</a:t>
            </a:r>
            <a:r>
              <a:rPr lang="en" b="1" dirty="0">
                <a:solidFill>
                  <a:srgbClr val="313131"/>
                </a:solidFill>
              </a:rPr>
              <a:t> </a:t>
            </a:r>
            <a:r>
              <a:rPr lang="en" dirty="0"/>
              <a:t> using </a:t>
            </a:r>
            <a:r>
              <a:rPr lang="en" dirty="0">
                <a:solidFill>
                  <a:srgbClr val="FF0000"/>
                </a:solidFill>
              </a:rPr>
              <a:t>&lt;provider&gt;</a:t>
            </a:r>
            <a:r>
              <a:rPr lang="en" dirty="0"/>
              <a:t> tag.</a:t>
            </a:r>
          </a:p>
          <a:p>
            <a:pPr>
              <a:spcBef>
                <a:spcPts val="0"/>
              </a:spcBef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335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93202" y="198882"/>
            <a:ext cx="5879550" cy="1142407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R="50799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" sz="5333" b="1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Connect </a:t>
            </a:r>
            <a:r>
              <a:rPr lang="en" sz="53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CP and DB</a:t>
            </a:r>
            <a:endParaRPr lang="en" sz="5333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Image result for sqliteopenhelper Content provi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2" y="1341289"/>
            <a:ext cx="8276312" cy="422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9309" y="3451525"/>
            <a:ext cx="3634234" cy="10333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7"/>
          </a:p>
        </p:txBody>
      </p:sp>
      <p:sp>
        <p:nvSpPr>
          <p:cNvPr id="5" name="TextBox 4"/>
          <p:cNvSpPr txBox="1"/>
          <p:nvPr/>
        </p:nvSpPr>
        <p:spPr>
          <a:xfrm>
            <a:off x="181053" y="5384436"/>
            <a:ext cx="8760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SQLite can use Helper with this 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994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accent1"/>
                </a:solidFill>
              </a:rPr>
              <a:t>Demo/ </a:t>
            </a:r>
            <a:r>
              <a:rPr lang="en" b="1" dirty="0" smtClean="0">
                <a:solidFill>
                  <a:schemeClr val="accent1"/>
                </a:solidFill>
              </a:rPr>
              <a:t>Exercise</a:t>
            </a:r>
            <a:r>
              <a:rPr lang="en" b="1" dirty="0">
                <a:solidFill>
                  <a:schemeClr val="accent1"/>
                </a:solidFill>
              </a:rPr>
              <a:t>: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04875" y="2191025"/>
            <a:ext cx="5496000" cy="216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Creates a basic Students Provider application that allows insertion, deletion and modification of student info using SQLite.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475" y="1131100"/>
            <a:ext cx="2487099" cy="4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3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More to Learn: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7282" y="1955800"/>
            <a:ext cx="8369435" cy="4400550"/>
          </a:xfrm>
        </p:spPr>
        <p:txBody>
          <a:bodyPr>
            <a:norm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 err="1" smtClean="0"/>
              <a:t>Synchronise</a:t>
            </a:r>
            <a:r>
              <a:rPr lang="en-US" sz="4000" b="1" dirty="0" smtClean="0"/>
              <a:t> device data with cloud data in different network states</a:t>
            </a:r>
            <a:endParaRPr lang="en-US" sz="4000" b="1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What About Next Week?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7282" y="1955800"/>
            <a:ext cx="8369435" cy="4400550"/>
          </a:xfrm>
        </p:spPr>
        <p:txBody>
          <a:bodyPr>
            <a:norm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 smtClean="0"/>
              <a:t>Project </a:t>
            </a:r>
            <a:r>
              <a:rPr lang="en-US" sz="4000" b="1" dirty="0" smtClean="0"/>
              <a:t>Help</a:t>
            </a:r>
            <a:endParaRPr lang="en-US" sz="4000" b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096" y="475137"/>
            <a:ext cx="8001000" cy="2387600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/>
              <a:t>See you next week</a:t>
            </a:r>
            <a:br>
              <a:rPr lang="en-US" sz="5400" b="1" dirty="0" smtClean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> COMP 90018 </a:t>
            </a:r>
            <a:endParaRPr lang="en-US" sz="5400" b="1" dirty="0" smtClean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18289" y="3123465"/>
            <a:ext cx="8550613" cy="301607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Tutorial on Android Development</a:t>
            </a:r>
          </a:p>
          <a:p>
            <a:endParaRPr lang="en-US" sz="3600" b="1" dirty="0"/>
          </a:p>
          <a:p>
            <a:r>
              <a:rPr lang="en-US" sz="3600" b="1" dirty="0" smtClean="0"/>
              <a:t>Chu </a:t>
            </a:r>
            <a:r>
              <a:rPr lang="en-US" sz="3600" b="1" dirty="0"/>
              <a:t>Luo, </a:t>
            </a:r>
            <a:r>
              <a:rPr lang="en-US" sz="3600" b="1" dirty="0" err="1"/>
              <a:t>Ransi</a:t>
            </a:r>
            <a:r>
              <a:rPr lang="en-US" sz="3600" b="1" dirty="0"/>
              <a:t> De Silva</a:t>
            </a:r>
            <a:endParaRPr lang="en-US" sz="3600" b="1" dirty="0" smtClean="0"/>
          </a:p>
          <a:p>
            <a:r>
              <a:rPr lang="en-US" sz="3600" b="1" dirty="0" err="1" smtClean="0"/>
              <a:t>chu.luo@unimelb.edu.au</a:t>
            </a:r>
            <a:endParaRPr lang="en-US" sz="3600" b="1" dirty="0" smtClean="0"/>
          </a:p>
          <a:p>
            <a:r>
              <a:rPr lang="en-US" sz="3600" b="1" dirty="0" err="1"/>
              <a:t>ransidesilva@gmail.com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1225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9457" y="539884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</a:t>
            </a:r>
            <a:r>
              <a:rPr lang="en-US" b="1" dirty="0" smtClean="0"/>
              <a:t>. </a:t>
            </a:r>
            <a:r>
              <a:rPr lang="en-US" b="1" dirty="0" smtClean="0"/>
              <a:t>SQLite</a:t>
            </a:r>
            <a:endParaRPr lang="en-GB" dirty="0"/>
          </a:p>
        </p:txBody>
      </p:sp>
      <p:sp>
        <p:nvSpPr>
          <p:cNvPr id="6" name="Shape 171"/>
          <p:cNvSpPr txBox="1">
            <a:spLocks/>
          </p:cNvSpPr>
          <p:nvPr/>
        </p:nvSpPr>
        <p:spPr>
          <a:xfrm>
            <a:off x="253971" y="1361872"/>
            <a:ext cx="8890029" cy="4111848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marR="33866" indent="-541853" algn="just">
              <a:lnSpc>
                <a:spcPct val="163636"/>
              </a:lnSpc>
              <a:spcBef>
                <a:spcPts val="0"/>
              </a:spcBef>
              <a:spcAft>
                <a:spcPts val="1467"/>
              </a:spcAft>
              <a:buSzPct val="100000"/>
              <a:buFont typeface="Arial" panose="020B0604020202020204" pitchFamily="34" charset="0"/>
              <a:buChar char="●"/>
            </a:pPr>
            <a:r>
              <a:rPr lang="en" smtClean="0"/>
              <a:t>Open source SQL database via text file on a device. </a:t>
            </a:r>
          </a:p>
          <a:p>
            <a:pPr marL="609585" marR="33866" indent="-541853" algn="just">
              <a:lnSpc>
                <a:spcPct val="163636"/>
              </a:lnSpc>
              <a:spcBef>
                <a:spcPts val="0"/>
              </a:spcBef>
              <a:spcAft>
                <a:spcPts val="1467"/>
              </a:spcAft>
              <a:buSzPct val="100000"/>
              <a:buFont typeface="Arial" panose="020B0604020202020204" pitchFamily="34" charset="0"/>
              <a:buChar char="●"/>
            </a:pPr>
            <a:r>
              <a:rPr lang="en" smtClean="0"/>
              <a:t>Built in SQLite database implementation.</a:t>
            </a:r>
          </a:p>
          <a:p>
            <a:pPr marL="609585" marR="33866" indent="-541853" algn="just">
              <a:lnSpc>
                <a:spcPct val="163636"/>
              </a:lnSpc>
              <a:spcBef>
                <a:spcPts val="0"/>
              </a:spcBef>
              <a:spcAft>
                <a:spcPts val="1467"/>
              </a:spcAft>
              <a:buSzPct val="100000"/>
              <a:buFont typeface="Arial" panose="020B0604020202020204" pitchFamily="34" charset="0"/>
              <a:buChar char="●"/>
            </a:pPr>
            <a:r>
              <a:rPr lang="en" smtClean="0"/>
              <a:t>SQLite supports all the relational database features. </a:t>
            </a:r>
          </a:p>
          <a:p>
            <a:pPr marL="609585" marR="33866" indent="-541853" algn="just">
              <a:lnSpc>
                <a:spcPct val="163636"/>
              </a:lnSpc>
              <a:spcBef>
                <a:spcPts val="0"/>
              </a:spcBef>
              <a:spcAft>
                <a:spcPts val="1467"/>
              </a:spcAft>
              <a:buSzPct val="100000"/>
              <a:buFont typeface="Arial" panose="020B0604020202020204" pitchFamily="34" charset="0"/>
              <a:buChar char="●"/>
            </a:pPr>
            <a:r>
              <a:rPr lang="en" smtClean="0"/>
              <a:t>No need to establish any connections, (</a:t>
            </a:r>
            <a:r>
              <a:rPr lang="en" sz="2667" smtClean="0"/>
              <a:t>like JDBC,ODBC </a:t>
            </a:r>
            <a:r>
              <a:rPr lang="en" smtClean="0"/>
              <a:t>)</a:t>
            </a:r>
          </a:p>
          <a:p>
            <a:pPr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42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9457" y="539884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Design a Schema First</a:t>
            </a:r>
            <a:endParaRPr lang="en-GB" dirty="0"/>
          </a:p>
        </p:txBody>
      </p:sp>
      <p:pic>
        <p:nvPicPr>
          <p:cNvPr id="5" name="Picture 2" descr="Image result for Database 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03" y="1624949"/>
            <a:ext cx="5261700" cy="42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25703" y="2319901"/>
            <a:ext cx="2847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rgbClr val="FF0000"/>
                </a:solidFill>
              </a:rPr>
              <a:t>Describe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your data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8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9"/>
          <p:cNvSpPr txBox="1">
            <a:spLocks/>
          </p:cNvSpPr>
          <p:nvPr/>
        </p:nvSpPr>
        <p:spPr>
          <a:xfrm>
            <a:off x="423153" y="365125"/>
            <a:ext cx="8020455" cy="1288577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b="1" dirty="0" smtClean="0"/>
              <a:t>Question</a:t>
            </a:r>
            <a:endParaRPr lang="en" b="1" dirty="0"/>
          </a:p>
        </p:txBody>
      </p:sp>
      <p:sp>
        <p:nvSpPr>
          <p:cNvPr id="7" name="Shape 130"/>
          <p:cNvSpPr txBox="1">
            <a:spLocks/>
          </p:cNvSpPr>
          <p:nvPr/>
        </p:nvSpPr>
        <p:spPr>
          <a:xfrm>
            <a:off x="150779" y="1517515"/>
            <a:ext cx="8993221" cy="4231292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" sz="4800" b="1" dirty="0" smtClean="0"/>
              <a:t>How do you design a DB Schema?</a:t>
            </a:r>
            <a:endParaRPr lang="en" sz="4800" b="1" dirty="0"/>
          </a:p>
        </p:txBody>
      </p:sp>
    </p:spTree>
    <p:extLst>
      <p:ext uri="{BB962C8B-B14F-4D97-AF65-F5344CB8AC3E}">
        <p14:creationId xmlns:p14="http://schemas.microsoft.com/office/powerpoint/2010/main" val="2387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0"/>
          <p:cNvSpPr txBox="1">
            <a:spLocks/>
          </p:cNvSpPr>
          <p:nvPr/>
        </p:nvSpPr>
        <p:spPr>
          <a:xfrm>
            <a:off x="365420" y="175097"/>
            <a:ext cx="8039278" cy="1224547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84665" algn="ctr">
              <a:lnSpc>
                <a:spcPct val="97826"/>
              </a:lnSpc>
              <a:spcBef>
                <a:spcPts val="667"/>
              </a:spcBef>
              <a:spcAft>
                <a:spcPts val="667"/>
              </a:spcAft>
            </a:pPr>
            <a:r>
              <a:rPr lang="en" b="1" smtClean="0">
                <a:solidFill>
                  <a:schemeClr val="accent1"/>
                </a:solidFill>
              </a:rPr>
              <a:t>E.g., Using ER Diagram</a:t>
            </a:r>
            <a:endParaRPr lang="en" b="1" dirty="0">
              <a:solidFill>
                <a:schemeClr val="accent1"/>
              </a:solidFill>
            </a:endParaRPr>
          </a:p>
        </p:txBody>
      </p:sp>
      <p:pic>
        <p:nvPicPr>
          <p:cNvPr id="5" name="Picture 4" descr="Image result for 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44" y="1584814"/>
            <a:ext cx="6083230" cy="38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7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ER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4" t="45011" r="23712" b="33431"/>
          <a:stretch/>
        </p:blipFill>
        <p:spPr bwMode="auto">
          <a:xfrm>
            <a:off x="-127795" y="544749"/>
            <a:ext cx="9271795" cy="155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p Arrow 2"/>
          <p:cNvSpPr/>
          <p:nvPr/>
        </p:nvSpPr>
        <p:spPr>
          <a:xfrm>
            <a:off x="1130752" y="1922338"/>
            <a:ext cx="515435" cy="12291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7"/>
          </a:p>
        </p:txBody>
      </p:sp>
      <p:sp>
        <p:nvSpPr>
          <p:cNvPr id="7" name="Shape 179"/>
          <p:cNvSpPr txBox="1">
            <a:spLocks noGrp="1"/>
          </p:cNvSpPr>
          <p:nvPr>
            <p:ph type="title"/>
          </p:nvPr>
        </p:nvSpPr>
        <p:spPr>
          <a:xfrm>
            <a:off x="-16500" y="3253382"/>
            <a:ext cx="3539377" cy="62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4800" b="1" dirty="0">
                <a:solidFill>
                  <a:schemeClr val="accent1"/>
                </a:solidFill>
              </a:rPr>
              <a:t>Create table</a:t>
            </a:r>
            <a:endParaRPr lang="en" sz="4800" b="1" dirty="0">
              <a:solidFill>
                <a:schemeClr val="accent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6649527" y="1922338"/>
            <a:ext cx="515435" cy="12291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7"/>
          </a:p>
        </p:txBody>
      </p:sp>
      <p:sp>
        <p:nvSpPr>
          <p:cNvPr id="9" name="Shape 179"/>
          <p:cNvSpPr txBox="1">
            <a:spLocks/>
          </p:cNvSpPr>
          <p:nvPr/>
        </p:nvSpPr>
        <p:spPr>
          <a:xfrm>
            <a:off x="5880418" y="3244241"/>
            <a:ext cx="3539377" cy="628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r>
              <a:rPr lang="en" sz="4800" b="1">
                <a:solidFill>
                  <a:schemeClr val="accent1"/>
                </a:solidFill>
              </a:rPr>
              <a:t>Create table</a:t>
            </a:r>
            <a:endParaRPr lang="en" sz="4800" b="1" dirty="0">
              <a:solidFill>
                <a:schemeClr val="accent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494803" y="1536750"/>
            <a:ext cx="508925" cy="29406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7"/>
          </a:p>
        </p:txBody>
      </p:sp>
      <p:sp>
        <p:nvSpPr>
          <p:cNvPr id="11" name="Shape 179"/>
          <p:cNvSpPr txBox="1">
            <a:spLocks/>
          </p:cNvSpPr>
          <p:nvPr/>
        </p:nvSpPr>
        <p:spPr>
          <a:xfrm>
            <a:off x="298291" y="4579375"/>
            <a:ext cx="8419621" cy="113654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r>
              <a:rPr lang="en" sz="4800" b="1" dirty="0">
                <a:solidFill>
                  <a:srgbClr val="FF0000"/>
                </a:solidFill>
              </a:rPr>
              <a:t>Also create a table for relation</a:t>
            </a:r>
            <a:endParaRPr lang="e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79"/>
          <p:cNvSpPr txBox="1">
            <a:spLocks/>
          </p:cNvSpPr>
          <p:nvPr/>
        </p:nvSpPr>
        <p:spPr>
          <a:xfrm>
            <a:off x="362189" y="2380924"/>
            <a:ext cx="8419621" cy="113654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r>
              <a:rPr lang="en" sz="4800" b="1" dirty="0">
                <a:solidFill>
                  <a:srgbClr val="FF0000"/>
                </a:solidFill>
              </a:rPr>
              <a:t>https://</a:t>
            </a:r>
            <a:r>
              <a:rPr lang="en" sz="4800" b="1" dirty="0" err="1">
                <a:solidFill>
                  <a:srgbClr val="FF0000"/>
                </a:solidFill>
              </a:rPr>
              <a:t>developer.android.com</a:t>
            </a:r>
            <a:r>
              <a:rPr lang="en" sz="4800" b="1" dirty="0">
                <a:solidFill>
                  <a:srgbClr val="FF0000"/>
                </a:solidFill>
              </a:rPr>
              <a:t>/training/data-storage/</a:t>
            </a:r>
            <a:r>
              <a:rPr lang="en" sz="4800" b="1" dirty="0" err="1">
                <a:solidFill>
                  <a:srgbClr val="FF0000"/>
                </a:solidFill>
              </a:rPr>
              <a:t>sqlite</a:t>
            </a:r>
            <a:endParaRPr lang="en" sz="48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 API for SQLite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4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56222" y="369652"/>
            <a:ext cx="9087778" cy="746346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4800" b="1">
                <a:solidFill>
                  <a:schemeClr val="accent1"/>
                </a:solidFill>
              </a:rPr>
              <a:t>To create DB:</a:t>
            </a:r>
          </a:p>
        </p:txBody>
      </p:sp>
      <p:sp>
        <p:nvSpPr>
          <p:cNvPr id="177" name="Shape 177"/>
          <p:cNvSpPr/>
          <p:nvPr/>
        </p:nvSpPr>
        <p:spPr>
          <a:xfrm>
            <a:off x="56222" y="1233025"/>
            <a:ext cx="8912680" cy="147007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" y="1155533"/>
            <a:ext cx="9144000" cy="1027893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7732" marR="67732" indent="0">
              <a:lnSpc>
                <a:spcPct val="115000"/>
              </a:lnSpc>
              <a:spcBef>
                <a:spcPts val="0"/>
              </a:spcBef>
            </a:pP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SQLiteDatabase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mydatabase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openOrCreateDatabase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("your database name", 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MODE_PRIVATE,null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2400" dirty="0">
              <a:solidFill>
                <a:srgbClr val="313131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sz="1200" dirty="0">
              <a:solidFill>
                <a:srgbClr val="313131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56222" y="2800371"/>
            <a:ext cx="8912680" cy="555106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4800" b="1" dirty="0">
                <a:solidFill>
                  <a:schemeClr val="accent1"/>
                </a:solidFill>
              </a:rPr>
              <a:t>To create table &amp; Insert:</a:t>
            </a:r>
          </a:p>
        </p:txBody>
      </p:sp>
      <p:sp>
        <p:nvSpPr>
          <p:cNvPr id="180" name="Shape 180"/>
          <p:cNvSpPr/>
          <p:nvPr/>
        </p:nvSpPr>
        <p:spPr>
          <a:xfrm>
            <a:off x="56222" y="3475750"/>
            <a:ext cx="8912680" cy="257485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" y="3578200"/>
            <a:ext cx="8840768" cy="2472403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7732" marR="67732" indent="0">
              <a:lnSpc>
                <a:spcPct val="115000"/>
              </a:lnSpc>
              <a:spcBef>
                <a:spcPts val="0"/>
              </a:spcBef>
            </a:pP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mydatabase.execSQL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("CREATE TABLE IF NOT EXISTS 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(Username 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VARCHAR,Password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 VARCHAR);");</a:t>
            </a:r>
          </a:p>
          <a:p>
            <a:pPr marL="67732" marR="67732" indent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mydatabase.execSQL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("INSERT INTO 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 VALUES('</a:t>
            </a:r>
            <a:r>
              <a:rPr lang="en" sz="2400" dirty="0" err="1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admin','admin</a:t>
            </a:r>
            <a:r>
              <a:rPr lang="en" sz="2400" dirty="0">
                <a:solidFill>
                  <a:srgbClr val="313131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');");</a:t>
            </a:r>
          </a:p>
          <a:p>
            <a:pPr marL="67732" marR="67732" indent="0">
              <a:lnSpc>
                <a:spcPct val="115000"/>
              </a:lnSpc>
              <a:spcBef>
                <a:spcPts val="0"/>
              </a:spcBef>
            </a:pPr>
            <a:endParaRPr sz="2400" dirty="0">
              <a:solidFill>
                <a:srgbClr val="313131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sz="2400" dirty="0">
              <a:solidFill>
                <a:srgbClr val="313131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73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8253</TotalTime>
  <Words>523</Words>
  <Application>Microsoft Macintosh PowerPoint</Application>
  <PresentationFormat>On-screen Show (4:3)</PresentationFormat>
  <Paragraphs>98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Consolas</vt:lpstr>
      <vt:lpstr>Verdana</vt:lpstr>
      <vt:lpstr>Arial</vt:lpstr>
      <vt:lpstr>Office Theme</vt:lpstr>
      <vt:lpstr>COMP 90018 Mobile Computing Systems Programming</vt:lpstr>
      <vt:lpstr>Welcome!</vt:lpstr>
      <vt:lpstr>PowerPoint Presentation</vt:lpstr>
      <vt:lpstr>PowerPoint Presentation</vt:lpstr>
      <vt:lpstr>PowerPoint Presentation</vt:lpstr>
      <vt:lpstr>PowerPoint Presentation</vt:lpstr>
      <vt:lpstr>Create table</vt:lpstr>
      <vt:lpstr>Android API for SQLite</vt:lpstr>
      <vt:lpstr>To create DB:</vt:lpstr>
      <vt:lpstr>To retrieve:</vt:lpstr>
      <vt:lpstr>PowerPoint Presentation</vt:lpstr>
      <vt:lpstr>Using SQLiteOpenHelper:</vt:lpstr>
      <vt:lpstr>Using SQLiteOpenHelper:</vt:lpstr>
      <vt:lpstr>PowerPoint Presentation</vt:lpstr>
      <vt:lpstr>2. Content Provider</vt:lpstr>
      <vt:lpstr>PowerPoint Presentation</vt:lpstr>
      <vt:lpstr>Content Provider</vt:lpstr>
      <vt:lpstr>Content Provider Component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Demo/ Exercise: </vt:lpstr>
      <vt:lpstr>More to Learn:</vt:lpstr>
      <vt:lpstr>What About Next Week?</vt:lpstr>
      <vt:lpstr> See you next week   COMP 90018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Vasileios Kostakos</dc:creator>
  <cp:lastModifiedBy>Microsoft Office User</cp:lastModifiedBy>
  <cp:revision>1209</cp:revision>
  <cp:lastPrinted>2018-08-12T02:00:00Z</cp:lastPrinted>
  <dcterms:created xsi:type="dcterms:W3CDTF">2017-04-24T05:40:26Z</dcterms:created>
  <dcterms:modified xsi:type="dcterms:W3CDTF">2018-09-07T05:56:22Z</dcterms:modified>
</cp:coreProperties>
</file>