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00" r:id="rId3"/>
    <p:sldId id="306" r:id="rId4"/>
    <p:sldId id="375" r:id="rId5"/>
    <p:sldId id="400" r:id="rId6"/>
    <p:sldId id="355" r:id="rId7"/>
    <p:sldId id="403" r:id="rId8"/>
    <p:sldId id="406" r:id="rId9"/>
    <p:sldId id="404" r:id="rId10"/>
    <p:sldId id="405" r:id="rId11"/>
    <p:sldId id="407" r:id="rId12"/>
    <p:sldId id="402" r:id="rId13"/>
    <p:sldId id="408" r:id="rId14"/>
    <p:sldId id="409" r:id="rId15"/>
    <p:sldId id="411" r:id="rId16"/>
    <p:sldId id="410" r:id="rId17"/>
    <p:sldId id="378" r:id="rId18"/>
    <p:sldId id="412" r:id="rId19"/>
    <p:sldId id="413" r:id="rId20"/>
    <p:sldId id="380" r:id="rId21"/>
    <p:sldId id="414" r:id="rId22"/>
    <p:sldId id="416" r:id="rId23"/>
    <p:sldId id="417" r:id="rId24"/>
    <p:sldId id="418" r:id="rId25"/>
    <p:sldId id="415" r:id="rId26"/>
    <p:sldId id="419" r:id="rId27"/>
    <p:sldId id="420" r:id="rId28"/>
    <p:sldId id="383" r:id="rId29"/>
    <p:sldId id="421" r:id="rId30"/>
    <p:sldId id="422" r:id="rId31"/>
    <p:sldId id="424" r:id="rId32"/>
    <p:sldId id="358" r:id="rId33"/>
    <p:sldId id="353" r:id="rId34"/>
    <p:sldId id="352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A2CBC-B090-4C3C-BB54-5F75C54CC619}" v="2" dt="2019-07-24T14:55:0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Wang" userId="2033283f466edd32" providerId="LiveId" clId="{78BA2CBC-B090-4C3C-BB54-5F75C54CC619}"/>
    <pc:docChg chg="undo modSld">
      <pc:chgData name="Stephen Wang" userId="2033283f466edd32" providerId="LiveId" clId="{78BA2CBC-B090-4C3C-BB54-5F75C54CC619}" dt="2019-07-24T14:55:07.474" v="1" actId="1076"/>
      <pc:docMkLst>
        <pc:docMk/>
      </pc:docMkLst>
      <pc:sldChg chg="modSp">
        <pc:chgData name="Stephen Wang" userId="2033283f466edd32" providerId="LiveId" clId="{78BA2CBC-B090-4C3C-BB54-5F75C54CC619}" dt="2019-07-24T14:55:07.474" v="1" actId="1076"/>
        <pc:sldMkLst>
          <pc:docMk/>
          <pc:sldMk cId="1537014973" sldId="422"/>
        </pc:sldMkLst>
        <pc:picChg chg="mod">
          <ac:chgData name="Stephen Wang" userId="2033283f466edd32" providerId="LiveId" clId="{78BA2CBC-B090-4C3C-BB54-5F75C54CC619}" dt="2019-07-24T14:55:07.474" v="1" actId="1076"/>
          <ac:picMkLst>
            <pc:docMk/>
            <pc:sldMk cId="1537014973" sldId="42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06DAD-5C6A-3546-9C1C-B27E6BA870D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B8E1-A46D-EF4C-9778-D1976E35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6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4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1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1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005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INFO10003 - Interaction Design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176963"/>
              <a:ext cx="9144000" cy="681036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1" y="6228301"/>
              <a:ext cx="1771650" cy="5866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INFO10003 - Interaction Design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retrofi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96" y="465409"/>
            <a:ext cx="8001000" cy="2387600"/>
          </a:xfrm>
        </p:spPr>
        <p:txBody>
          <a:bodyPr>
            <a:normAutofit/>
          </a:bodyPr>
          <a:lstStyle/>
          <a:p>
            <a:r>
              <a:rPr lang="en-US" sz="5400" b="1"/>
              <a:t>COMP 90018 Mobile Computing 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89" y="3123465"/>
            <a:ext cx="8550613" cy="3016078"/>
          </a:xfrm>
        </p:spPr>
        <p:txBody>
          <a:bodyPr>
            <a:noAutofit/>
          </a:bodyPr>
          <a:lstStyle/>
          <a:p>
            <a:r>
              <a:rPr lang="en-US" sz="3600" b="1"/>
              <a:t>Tutorial on Android Development</a:t>
            </a:r>
          </a:p>
          <a:p>
            <a:endParaRPr lang="en-US" sz="3600" b="1"/>
          </a:p>
          <a:p>
            <a:r>
              <a:rPr lang="en-US" sz="3600" b="1"/>
              <a:t>Chu Luo, </a:t>
            </a:r>
            <a:r>
              <a:rPr lang="en-US" sz="3600" b="1" err="1"/>
              <a:t>Ransi</a:t>
            </a:r>
            <a:r>
              <a:rPr lang="en-US" sz="3600" b="1"/>
              <a:t> De Silva</a:t>
            </a:r>
          </a:p>
          <a:p>
            <a:r>
              <a:rPr lang="en-US" sz="3600" b="1" err="1"/>
              <a:t>chu.luo@unimelb.edu.au</a:t>
            </a:r>
            <a:endParaRPr lang="en-US" sz="3600" b="1"/>
          </a:p>
          <a:p>
            <a:r>
              <a:rPr lang="en-US" sz="3600" b="1" err="1"/>
              <a:t>ransidesilva@gmail.com</a:t>
            </a:r>
            <a:endParaRPr lang="en-US" sz="36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8528118" cy="1325563"/>
          </a:xfrm>
        </p:spPr>
        <p:txBody>
          <a:bodyPr>
            <a:normAutofit/>
          </a:bodyPr>
          <a:lstStyle/>
          <a:p>
            <a:r>
              <a:rPr lang="en-US" sz="4800" b="1"/>
              <a:t>Auto Connection Solution: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82" y="1632323"/>
            <a:ext cx="2191316" cy="2572230"/>
          </a:xfrm>
          <a:prstGeom prst="rect">
            <a:avLst/>
          </a:prstGeom>
          <a:noFill/>
        </p:spPr>
      </p:pic>
      <p:pic>
        <p:nvPicPr>
          <p:cNvPr id="13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1632323"/>
            <a:ext cx="2191316" cy="25722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7282" y="5224225"/>
            <a:ext cx="661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Either requests as client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381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5049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5049" y="4760675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Client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3400674" y="1775438"/>
            <a:ext cx="2235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32" y="2687276"/>
            <a:ext cx="2216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2599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8528118" cy="1325563"/>
          </a:xfrm>
        </p:spPr>
        <p:txBody>
          <a:bodyPr>
            <a:normAutofit/>
          </a:bodyPr>
          <a:lstStyle/>
          <a:p>
            <a:r>
              <a:rPr lang="en-US" sz="4800" b="1"/>
              <a:t>Auto Connection Solution: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82" y="1632323"/>
            <a:ext cx="2191316" cy="2572230"/>
          </a:xfrm>
          <a:prstGeom prst="rect">
            <a:avLst/>
          </a:prstGeom>
          <a:noFill/>
        </p:spPr>
      </p:pic>
      <p:pic>
        <p:nvPicPr>
          <p:cNvPr id="13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1632323"/>
            <a:ext cx="2191316" cy="25722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7282" y="5224225"/>
            <a:ext cx="852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Then, you have a connection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381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5049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trike="sngStrike"/>
              <a:t>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5049" y="4760675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Client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3400674" y="1775438"/>
            <a:ext cx="2235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32" y="2687276"/>
            <a:ext cx="2216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67366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Android Bluetooth Setup: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381000" y="1371601"/>
            <a:ext cx="9525000" cy="49847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500" b="1"/>
              <a:t>	Get permissions: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500" b="1">
                <a:solidFill>
                  <a:srgbClr val="7030A0"/>
                </a:solidFill>
              </a:rPr>
              <a:t>&lt;uses-permission </a:t>
            </a:r>
            <a:r>
              <a:rPr lang="en-US" sz="2500" b="1" err="1">
                <a:solidFill>
                  <a:srgbClr val="7030A0"/>
                </a:solidFill>
              </a:rPr>
              <a:t>android:name</a:t>
            </a:r>
            <a:r>
              <a:rPr lang="en-US" sz="2500" b="1">
                <a:solidFill>
                  <a:srgbClr val="7030A0"/>
                </a:solidFill>
              </a:rPr>
              <a:t>="</a:t>
            </a:r>
            <a:r>
              <a:rPr lang="en-US" sz="2500" b="1" err="1">
                <a:solidFill>
                  <a:srgbClr val="7030A0"/>
                </a:solidFill>
              </a:rPr>
              <a:t>android.permission.BLUETOOTH</a:t>
            </a:r>
            <a:r>
              <a:rPr lang="en-US" sz="2500" b="1">
                <a:solidFill>
                  <a:srgbClr val="7030A0"/>
                </a:solidFill>
              </a:rPr>
              <a:t>" /&gt;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500" b="1">
                <a:solidFill>
                  <a:srgbClr val="7030A0"/>
                </a:solidFill>
              </a:rPr>
              <a:t>&lt;uses-permission </a:t>
            </a:r>
            <a:r>
              <a:rPr lang="en-US" sz="2500" b="1" err="1">
                <a:solidFill>
                  <a:srgbClr val="7030A0"/>
                </a:solidFill>
              </a:rPr>
              <a:t>android:name</a:t>
            </a:r>
            <a:r>
              <a:rPr lang="en-US" sz="2500" b="1">
                <a:solidFill>
                  <a:srgbClr val="7030A0"/>
                </a:solidFill>
              </a:rPr>
              <a:t>="</a:t>
            </a:r>
            <a:r>
              <a:rPr lang="en-US" sz="2500" b="1" err="1">
                <a:solidFill>
                  <a:srgbClr val="7030A0"/>
                </a:solidFill>
              </a:rPr>
              <a:t>android.permission.BLUETOOTH_ADMIN</a:t>
            </a:r>
            <a:r>
              <a:rPr lang="en-US" sz="2500" b="1">
                <a:solidFill>
                  <a:srgbClr val="7030A0"/>
                </a:solidFill>
              </a:rPr>
              <a:t>" /&gt;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500" b="1">
                <a:solidFill>
                  <a:srgbClr val="7030A0"/>
                </a:solidFill>
              </a:rPr>
              <a:t>&lt;uses-permission </a:t>
            </a:r>
            <a:r>
              <a:rPr lang="en-US" sz="2500" b="1" err="1">
                <a:solidFill>
                  <a:srgbClr val="7030A0"/>
                </a:solidFill>
              </a:rPr>
              <a:t>android:name</a:t>
            </a:r>
            <a:r>
              <a:rPr lang="en-US" sz="2500" b="1">
                <a:solidFill>
                  <a:srgbClr val="7030A0"/>
                </a:solidFill>
              </a:rPr>
              <a:t>="</a:t>
            </a:r>
            <a:r>
              <a:rPr lang="en-US" sz="2500" b="1" err="1">
                <a:solidFill>
                  <a:srgbClr val="7030A0"/>
                </a:solidFill>
              </a:rPr>
              <a:t>android.permission.ACCESS_COARSE_LOCATION</a:t>
            </a:r>
            <a:r>
              <a:rPr lang="en-US" sz="2500" b="1">
                <a:solidFill>
                  <a:srgbClr val="7030A0"/>
                </a:solidFill>
              </a:rPr>
              <a:t>" /&gt;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Then, get </a:t>
            </a:r>
            <a:r>
              <a:rPr lang="en-US" sz="4800" b="1" err="1"/>
              <a:t>BluetoothAdapter</a:t>
            </a:r>
            <a:r>
              <a:rPr lang="en-US" sz="4800" b="1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476275"/>
            <a:ext cx="9144000" cy="48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Checks the hardware availability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Helps users switch it on if it is off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endParaRPr lang="en-US" sz="4000" b="1"/>
          </a:p>
        </p:txBody>
      </p:sp>
      <p:pic>
        <p:nvPicPr>
          <p:cNvPr id="1026" name="Picture 2" descr="https://developer.android.com/images/bt_enable_request.png?hl=zh-c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14" y="3363862"/>
            <a:ext cx="7253350" cy="28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The next steps: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476275"/>
            <a:ext cx="9144000" cy="48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Find the other nearby device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3600">
                <a:solidFill>
                  <a:srgbClr val="FF0000"/>
                </a:solidFill>
              </a:rPr>
              <a:t>(it must be discoverable)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Build connection using MAC address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Send/Receive data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19815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Connection will check if paired: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s://developer.android.com/images/bt_pairing_request.png?hl=zh-c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48086"/>
            <a:ext cx="6146800" cy="38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3082" y="1396227"/>
            <a:ext cx="6445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On both devices</a:t>
            </a:r>
          </a:p>
        </p:txBody>
      </p:sp>
    </p:spTree>
    <p:extLst>
      <p:ext uri="{BB962C8B-B14F-4D97-AF65-F5344CB8AC3E}">
        <p14:creationId xmlns:p14="http://schemas.microsoft.com/office/powerpoint/2010/main" val="124966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Demo: Bluetooth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9457" y="539884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2. Wi-Fi Direct (P2P)</a:t>
            </a:r>
            <a:endParaRPr lang="en-GB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511300"/>
            <a:ext cx="6985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Wi-Fi Direct (P2P):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476275"/>
            <a:ext cx="8369435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Android API 14+ has this feature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4000" b="1"/>
              <a:t>Devices communicate without AP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endParaRPr lang="en-US" sz="2000" b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9779" y="3696067"/>
            <a:ext cx="66644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Similar to Bluetooth.</a:t>
            </a:r>
          </a:p>
          <a:p>
            <a:r>
              <a:rPr lang="en-US" sz="4400" b="1">
                <a:solidFill>
                  <a:srgbClr val="FF0000"/>
                </a:solidFill>
              </a:rPr>
              <a:t>But Wi-Fi Direct has longer range.</a:t>
            </a:r>
          </a:p>
        </p:txBody>
      </p:sp>
    </p:spTree>
    <p:extLst>
      <p:ext uri="{BB962C8B-B14F-4D97-AF65-F5344CB8AC3E}">
        <p14:creationId xmlns:p14="http://schemas.microsoft.com/office/powerpoint/2010/main" val="70182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Android Wi-Fi Direct API: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2480288" y="3410323"/>
            <a:ext cx="3977662" cy="156807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WifiP2pManager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6899" y="2240832"/>
            <a:ext cx="6664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Also similar to Bluetooth.</a:t>
            </a:r>
          </a:p>
        </p:txBody>
      </p:sp>
    </p:spTree>
    <p:extLst>
      <p:ext uri="{BB962C8B-B14F-4D97-AF65-F5344CB8AC3E}">
        <p14:creationId xmlns:p14="http://schemas.microsoft.com/office/powerpoint/2010/main" val="9162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Welcome!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476276"/>
            <a:ext cx="8369435" cy="4551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b="1"/>
              <a:t>Outcomes of this tutorial:</a:t>
            </a:r>
            <a:endParaRPr lang="en-US" sz="4000" b="1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Bluetooth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err="1"/>
              <a:t>WiFi</a:t>
            </a:r>
            <a:r>
              <a:rPr lang="en-US" sz="4000" b="1"/>
              <a:t> Direct (P2P in Android)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Socket, HTTP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Get Permissions: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3053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&lt;uses-permission </a:t>
            </a:r>
            <a:r>
              <a:rPr lang="en-US" sz="2400" b="1" err="1">
                <a:solidFill>
                  <a:srgbClr val="7030A0"/>
                </a:solidFill>
              </a:rPr>
              <a:t>android:name</a:t>
            </a:r>
            <a:r>
              <a:rPr lang="en-US" sz="2400" b="1">
                <a:solidFill>
                  <a:srgbClr val="7030A0"/>
                </a:solidFill>
              </a:rPr>
              <a:t>="</a:t>
            </a:r>
            <a:r>
              <a:rPr lang="en-US" sz="2400" b="1" err="1">
                <a:solidFill>
                  <a:srgbClr val="7030A0"/>
                </a:solidFill>
              </a:rPr>
              <a:t>android.permission.ACCESS_WIFI_STATE</a:t>
            </a:r>
            <a:r>
              <a:rPr lang="en-US" sz="2400" b="1">
                <a:solidFill>
                  <a:srgbClr val="7030A0"/>
                </a:solidFill>
              </a:rPr>
              <a:t>" /&gt;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&lt;uses-permission </a:t>
            </a:r>
            <a:r>
              <a:rPr lang="en-US" sz="2400" b="1" err="1">
                <a:solidFill>
                  <a:srgbClr val="7030A0"/>
                </a:solidFill>
              </a:rPr>
              <a:t>android:name</a:t>
            </a:r>
            <a:r>
              <a:rPr lang="en-US" sz="2400" b="1">
                <a:solidFill>
                  <a:srgbClr val="7030A0"/>
                </a:solidFill>
              </a:rPr>
              <a:t>="</a:t>
            </a:r>
            <a:r>
              <a:rPr lang="en-US" sz="2400" b="1" err="1">
                <a:solidFill>
                  <a:srgbClr val="7030A0"/>
                </a:solidFill>
              </a:rPr>
              <a:t>android.permission.CHANGE_WIFI_STATE</a:t>
            </a:r>
            <a:r>
              <a:rPr lang="en-US" sz="2400" b="1">
                <a:solidFill>
                  <a:srgbClr val="7030A0"/>
                </a:solidFill>
              </a:rPr>
              <a:t>" /&gt;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&lt;uses-permission </a:t>
            </a:r>
            <a:r>
              <a:rPr lang="en-US" sz="2400" b="1" err="1">
                <a:solidFill>
                  <a:srgbClr val="7030A0"/>
                </a:solidFill>
              </a:rPr>
              <a:t>android:name</a:t>
            </a:r>
            <a:r>
              <a:rPr lang="en-US" sz="2400" b="1">
                <a:solidFill>
                  <a:srgbClr val="7030A0"/>
                </a:solidFill>
              </a:rPr>
              <a:t>="</a:t>
            </a:r>
            <a:r>
              <a:rPr lang="en-US" sz="2400" b="1" err="1">
                <a:solidFill>
                  <a:srgbClr val="7030A0"/>
                </a:solidFill>
              </a:rPr>
              <a:t>android.permission.CHANGE_NETWORK_STATE</a:t>
            </a:r>
            <a:r>
              <a:rPr lang="en-US" sz="2400" b="1">
                <a:solidFill>
                  <a:srgbClr val="7030A0"/>
                </a:solidFill>
              </a:rPr>
              <a:t>" /&gt;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&lt;uses-permission </a:t>
            </a:r>
            <a:r>
              <a:rPr lang="en-US" sz="2400" b="1" err="1">
                <a:solidFill>
                  <a:srgbClr val="7030A0"/>
                </a:solidFill>
              </a:rPr>
              <a:t>android:name</a:t>
            </a:r>
            <a:r>
              <a:rPr lang="en-US" sz="2400" b="1">
                <a:solidFill>
                  <a:srgbClr val="7030A0"/>
                </a:solidFill>
              </a:rPr>
              <a:t>="</a:t>
            </a:r>
            <a:r>
              <a:rPr lang="en-US" sz="2400" b="1" err="1">
                <a:solidFill>
                  <a:srgbClr val="7030A0"/>
                </a:solidFill>
              </a:rPr>
              <a:t>android.permission.INTERNET</a:t>
            </a:r>
            <a:r>
              <a:rPr lang="en-US" sz="2400" b="1">
                <a:solidFill>
                  <a:srgbClr val="7030A0"/>
                </a:solidFill>
              </a:rPr>
              <a:t>" /&gt;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&lt;uses-permission </a:t>
            </a:r>
            <a:r>
              <a:rPr lang="en-US" sz="2400" b="1" err="1">
                <a:solidFill>
                  <a:srgbClr val="7030A0"/>
                </a:solidFill>
              </a:rPr>
              <a:t>android:name</a:t>
            </a:r>
            <a:r>
              <a:rPr lang="en-US" sz="2400" b="1">
                <a:solidFill>
                  <a:srgbClr val="7030A0"/>
                </a:solidFill>
              </a:rPr>
              <a:t>="</a:t>
            </a:r>
            <a:r>
              <a:rPr lang="en-US" sz="2400" b="1" err="1">
                <a:solidFill>
                  <a:srgbClr val="7030A0"/>
                </a:solidFill>
              </a:rPr>
              <a:t>android.permission.ACCESS_NETWORK_STATE</a:t>
            </a:r>
            <a:r>
              <a:rPr lang="en-US" sz="2400" b="1">
                <a:solidFill>
                  <a:srgbClr val="7030A0"/>
                </a:solidFill>
              </a:rPr>
              <a:t>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5428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Socket requires Internet permission</a:t>
            </a:r>
          </a:p>
        </p:txBody>
      </p:sp>
    </p:spTree>
    <p:extLst>
      <p:ext uri="{BB962C8B-B14F-4D97-AF65-F5344CB8AC3E}">
        <p14:creationId xmlns:p14="http://schemas.microsoft.com/office/powerpoint/2010/main" val="5581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The next steps: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1476275"/>
            <a:ext cx="9144000" cy="48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Check hardware availability</a:t>
            </a:r>
            <a:endParaRPr lang="en-US" sz="3600">
              <a:solidFill>
                <a:srgbClr val="FF0000"/>
              </a:solidFill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Find devices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Build connection using MAC address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Send/Receive data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27136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3004" y="-67569"/>
            <a:ext cx="8980996" cy="1325563"/>
          </a:xfrm>
        </p:spPr>
        <p:txBody>
          <a:bodyPr>
            <a:normAutofit/>
          </a:bodyPr>
          <a:lstStyle/>
          <a:p>
            <a:r>
              <a:rPr lang="en-US" sz="4800" b="1"/>
              <a:t>Wi-Fi Direct: Connection as Group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E3F4C4-28DE-7543-A855-3C99761ABB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Alternate Process 7"/>
          <p:cNvSpPr/>
          <p:nvPr/>
        </p:nvSpPr>
        <p:spPr>
          <a:xfrm>
            <a:off x="6305731" y="1632323"/>
            <a:ext cx="2209618" cy="1122655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Group</a:t>
            </a:r>
          </a:p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Owner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6457950" y="4656458"/>
            <a:ext cx="2057399" cy="91692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err="1">
                <a:solidFill>
                  <a:sysClr val="windowText" lastClr="000000"/>
                </a:solidFill>
              </a:rPr>
              <a:t>Cilent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7410540" y="2754978"/>
            <a:ext cx="76110" cy="190148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004" y="1029186"/>
            <a:ext cx="50483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One device is randomly/ manually selected as owner</a:t>
            </a:r>
          </a:p>
        </p:txBody>
      </p:sp>
      <p:sp>
        <p:nvSpPr>
          <p:cNvPr id="245" name="Alternate Process 244"/>
          <p:cNvSpPr/>
          <p:nvPr/>
        </p:nvSpPr>
        <p:spPr>
          <a:xfrm>
            <a:off x="1927123" y="3221792"/>
            <a:ext cx="2051118" cy="1170760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External Device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63004" y="4530448"/>
            <a:ext cx="582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External device should find owner to join</a:t>
            </a:r>
          </a:p>
        </p:txBody>
      </p:sp>
      <p:cxnSp>
        <p:nvCxnSpPr>
          <p:cNvPr id="251" name="Straight Arrow Connector 250"/>
          <p:cNvCxnSpPr>
            <a:stCxn id="245" idx="3"/>
            <a:endCxn id="8" idx="1"/>
          </p:cNvCxnSpPr>
          <p:nvPr/>
        </p:nvCxnSpPr>
        <p:spPr>
          <a:xfrm flipV="1">
            <a:off x="3978241" y="2193651"/>
            <a:ext cx="2327490" cy="161352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9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07424"/>
            <a:ext cx="3425593" cy="2833255"/>
          </a:xfrm>
        </p:spPr>
        <p:txBody>
          <a:bodyPr>
            <a:normAutofit/>
          </a:bodyPr>
          <a:lstStyle/>
          <a:p>
            <a:r>
              <a:rPr lang="en-US" sz="4800" b="1"/>
              <a:t>Auto</a:t>
            </a:r>
            <a:br>
              <a:rPr lang="en-US" sz="4800" b="1"/>
            </a:br>
            <a:r>
              <a:rPr lang="en-US" sz="4800" b="1"/>
              <a:t>Generated Confirmation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96" y="0"/>
            <a:ext cx="3858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7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3004" y="330144"/>
            <a:ext cx="8980996" cy="1325563"/>
          </a:xfrm>
        </p:spPr>
        <p:txBody>
          <a:bodyPr>
            <a:normAutofit fontScale="90000"/>
          </a:bodyPr>
          <a:lstStyle/>
          <a:p>
            <a:r>
              <a:rPr lang="en-US" sz="4800" b="1"/>
              <a:t>We can use Socket to send data in Wi-Fi Direct (or on the Internet)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E3F4C4-28DE-7543-A855-3C99761ABB0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8" y="1655707"/>
            <a:ext cx="5522552" cy="43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Demo: Wi-Fi Direct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2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9457" y="539884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3. Socket, HTTP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6442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ernate Process 2"/>
          <p:cNvSpPr/>
          <p:nvPr/>
        </p:nvSpPr>
        <p:spPr>
          <a:xfrm>
            <a:off x="5170497" y="483268"/>
            <a:ext cx="3719062" cy="91692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Application Layer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5903902" y="3066851"/>
            <a:ext cx="2985657" cy="91692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Network Layer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5032475" y="1991044"/>
            <a:ext cx="3857084" cy="91692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Transport Layer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22740" y="4142658"/>
            <a:ext cx="3466819" cy="91692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Data Link Layer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5424439" y="5218465"/>
            <a:ext cx="3466819" cy="91692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Physical Layer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46" y="1267769"/>
            <a:ext cx="26714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Socket</a:t>
            </a:r>
          </a:p>
          <a:p>
            <a:r>
              <a:rPr lang="en-US" sz="4400" b="1">
                <a:solidFill>
                  <a:srgbClr val="FF0000"/>
                </a:solidFill>
              </a:rPr>
              <a:t>(As API)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3790" y="553926"/>
            <a:ext cx="1461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HTTP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365039" y="609600"/>
            <a:ext cx="1667436" cy="65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364002" y="1323366"/>
            <a:ext cx="4897410" cy="65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4800" b="1"/>
              <a:t>Hypertext Transfer Protocol (HTTP)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76275"/>
            <a:ext cx="9144000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Transmitting hypermedia on application layer</a:t>
            </a: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1162" y="3531591"/>
            <a:ext cx="583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e.g., show webpages in browsers</a:t>
            </a:r>
          </a:p>
        </p:txBody>
      </p:sp>
    </p:spTree>
    <p:extLst>
      <p:ext uri="{BB962C8B-B14F-4D97-AF65-F5344CB8AC3E}">
        <p14:creationId xmlns:p14="http://schemas.microsoft.com/office/powerpoint/2010/main" val="3376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4800" b="1"/>
              <a:t>Hypertext Transfer Protocol (HTTP)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76275"/>
            <a:ext cx="9144000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Also used in Web Service, called </a:t>
            </a:r>
            <a:r>
              <a:rPr lang="en-US" sz="4000" b="1" err="1"/>
              <a:t>RESTful</a:t>
            </a:r>
            <a:r>
              <a:rPr lang="en-US" sz="4000" b="1"/>
              <a:t> (Representational State Transfer)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6629" y="4369088"/>
            <a:ext cx="6210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For machine-to-machine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6786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9457" y="539884"/>
            <a:ext cx="8153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1. Bluetooth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524000"/>
            <a:ext cx="3225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4800" b="1"/>
              <a:t>Hypertext Transfer Protocol (HTTP)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82" y="1632323"/>
            <a:ext cx="2191316" cy="257223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81480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5049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2322" y="1453806"/>
            <a:ext cx="2931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1.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22" y="1510111"/>
            <a:ext cx="2061828" cy="278014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578598" y="2223247"/>
            <a:ext cx="35712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78598" y="3675529"/>
            <a:ext cx="3571200" cy="2289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0126" y="3698420"/>
            <a:ext cx="3033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2.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7282" y="4925189"/>
            <a:ext cx="8578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Unlike Socket, server cannot actively send data </a:t>
            </a:r>
          </a:p>
        </p:txBody>
      </p:sp>
    </p:spTree>
    <p:extLst>
      <p:ext uri="{BB962C8B-B14F-4D97-AF65-F5344CB8AC3E}">
        <p14:creationId xmlns:p14="http://schemas.microsoft.com/office/powerpoint/2010/main" val="1537014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Java HTTP Package: Retrofit2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76275"/>
            <a:ext cx="9144000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 err="1"/>
              <a:t>Optimised</a:t>
            </a:r>
            <a:r>
              <a:rPr lang="en-US" sz="4000" b="1"/>
              <a:t> for </a:t>
            </a:r>
            <a:r>
              <a:rPr lang="en-US" sz="4000" b="1" err="1"/>
              <a:t>RESTful</a:t>
            </a:r>
            <a:endParaRPr lang="en-US" sz="4000" b="1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Provides GET/POST/</a:t>
            </a:r>
            <a:r>
              <a:rPr lang="is-IS" sz="4000" b="1"/>
              <a:t>… </a:t>
            </a:r>
            <a:r>
              <a:rPr lang="en-US" sz="4000" b="1"/>
              <a:t>Method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URL: </a:t>
            </a:r>
            <a:r>
              <a:rPr lang="en-US" sz="4000" b="1">
                <a:hlinkClick r:id="rId3"/>
              </a:rPr>
              <a:t>http://square.github.io/retrofit/</a:t>
            </a:r>
            <a:endParaRPr lang="en-US" sz="4000" b="1"/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69353" y="89843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4800" b="1"/>
              <a:t>Demo: Retrofit2 using Translation Web Service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6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More to learn: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76275"/>
            <a:ext cx="9144000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Connect devices in games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Up/Download Multimedia with servers (DIY or use cloud platform)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Handle failed connections</a:t>
            </a:r>
          </a:p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5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What About Next Week?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955800"/>
            <a:ext cx="8369435" cy="4400550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Cloud platform for mobile apps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Firebase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Azure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4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96" y="475137"/>
            <a:ext cx="8001000" cy="2387600"/>
          </a:xfrm>
        </p:spPr>
        <p:txBody>
          <a:bodyPr>
            <a:normAutofit fontScale="90000"/>
          </a:bodyPr>
          <a:lstStyle/>
          <a:p>
            <a:br>
              <a:rPr lang="en-US" sz="5400" b="1"/>
            </a:br>
            <a:r>
              <a:rPr lang="en-US" sz="5400" b="1"/>
              <a:t>See you next week</a:t>
            </a:r>
            <a:br>
              <a:rPr lang="en-US" sz="5400" b="1"/>
            </a:br>
            <a:br>
              <a:rPr lang="en-US" sz="5400" b="1"/>
            </a:br>
            <a:r>
              <a:rPr lang="en-US" sz="5400" b="1"/>
              <a:t> COMP 90018 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18289" y="3123465"/>
            <a:ext cx="8550613" cy="3016078"/>
          </a:xfrm>
        </p:spPr>
        <p:txBody>
          <a:bodyPr>
            <a:noAutofit/>
          </a:bodyPr>
          <a:lstStyle/>
          <a:p>
            <a:r>
              <a:rPr lang="en-US" sz="3600" b="1"/>
              <a:t>Tutorial on Android Development</a:t>
            </a:r>
          </a:p>
          <a:p>
            <a:endParaRPr lang="en-US" sz="3600" b="1"/>
          </a:p>
          <a:p>
            <a:r>
              <a:rPr lang="en-US" sz="3600" b="1"/>
              <a:t>Chu Luo, </a:t>
            </a:r>
            <a:r>
              <a:rPr lang="en-US" sz="3600" b="1" err="1"/>
              <a:t>Ransi</a:t>
            </a:r>
            <a:r>
              <a:rPr lang="en-US" sz="3600" b="1"/>
              <a:t> De Silva</a:t>
            </a:r>
          </a:p>
          <a:p>
            <a:r>
              <a:rPr lang="en-US" sz="3600" b="1" err="1"/>
              <a:t>chu.luo@unimelb.edu.au</a:t>
            </a:r>
            <a:endParaRPr lang="en-US" sz="3600" b="1"/>
          </a:p>
          <a:p>
            <a:r>
              <a:rPr lang="en-US" sz="3600" b="1" err="1"/>
              <a:t>ransidesilva@gmail.com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12251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Android Supports: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7282" y="1476275"/>
            <a:ext cx="8369435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Classic Bluetooth: short-distance radio communication 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Bluetooth Low Energy: low-power sensors</a:t>
            </a:r>
            <a:endParaRPr lang="en-US" sz="2000" b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9811" y="5194667"/>
            <a:ext cx="3978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API 18+ has BLE</a:t>
            </a:r>
          </a:p>
        </p:txBody>
      </p:sp>
    </p:spTree>
    <p:extLst>
      <p:ext uri="{BB962C8B-B14F-4D97-AF65-F5344CB8AC3E}">
        <p14:creationId xmlns:p14="http://schemas.microsoft.com/office/powerpoint/2010/main" val="19430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Classic Bluetooth: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76275"/>
            <a:ext cx="9144000" cy="4880075"/>
          </a:xfrm>
        </p:spPr>
        <p:txBody>
          <a:bodyPr>
            <a:norm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b="1"/>
              <a:t>Available on most personal devices: smartphones, </a:t>
            </a:r>
            <a:r>
              <a:rPr lang="en-US" sz="4000" b="1" err="1"/>
              <a:t>smartwatches</a:t>
            </a:r>
            <a:r>
              <a:rPr lang="en-US" sz="4000" b="1"/>
              <a:t>, tablets, laptops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/>
              <a:t>Bluetooth Main Components: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387282" y="1632323"/>
            <a:ext cx="3977662" cy="156807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err="1">
                <a:solidFill>
                  <a:sysClr val="windowText" lastClr="000000"/>
                </a:solidFill>
              </a:rPr>
              <a:t>BluetoothAdaptor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4571998" y="1632323"/>
            <a:ext cx="3977662" cy="156807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err="1">
                <a:solidFill>
                  <a:sysClr val="windowText" lastClr="000000"/>
                </a:solidFill>
              </a:rPr>
              <a:t>BluetoothDevice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387282" y="3741924"/>
            <a:ext cx="3977662" cy="156807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ysClr val="windowText" lastClr="000000"/>
                </a:solidFill>
              </a:rPr>
              <a:t>Bluetooth</a:t>
            </a:r>
          </a:p>
          <a:p>
            <a:pPr algn="ctr"/>
            <a:r>
              <a:rPr lang="en-US" sz="3600" err="1">
                <a:solidFill>
                  <a:sysClr val="windowText" lastClr="000000"/>
                </a:solidFill>
              </a:rPr>
              <a:t>ServerSocket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4571998" y="3741924"/>
            <a:ext cx="3977662" cy="1568077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err="1">
                <a:solidFill>
                  <a:sysClr val="windowText" lastClr="000000"/>
                </a:solidFill>
              </a:rPr>
              <a:t>BluetoothSocket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8528118" cy="1325563"/>
          </a:xfrm>
        </p:spPr>
        <p:txBody>
          <a:bodyPr>
            <a:normAutofit/>
          </a:bodyPr>
          <a:lstStyle/>
          <a:p>
            <a:r>
              <a:rPr lang="en-US" sz="4800" b="1"/>
              <a:t>Two Devices Build Connection: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82" y="1632323"/>
            <a:ext cx="2191316" cy="2572230"/>
          </a:xfrm>
          <a:prstGeom prst="rect">
            <a:avLst/>
          </a:prstGeom>
          <a:noFill/>
        </p:spPr>
      </p:pic>
      <p:pic>
        <p:nvPicPr>
          <p:cNvPr id="13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1632323"/>
            <a:ext cx="2191316" cy="25722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7282" y="5145395"/>
            <a:ext cx="8756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One must be server; the other client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381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5049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Client</a:t>
            </a:r>
          </a:p>
        </p:txBody>
      </p:sp>
      <p:sp>
        <p:nvSpPr>
          <p:cNvPr id="4" name="Left Arrow 3"/>
          <p:cNvSpPr/>
          <p:nvPr/>
        </p:nvSpPr>
        <p:spPr>
          <a:xfrm>
            <a:off x="3400674" y="2461238"/>
            <a:ext cx="2235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32" y="3373076"/>
            <a:ext cx="2216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7811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8528118" cy="1325563"/>
          </a:xfrm>
        </p:spPr>
        <p:txBody>
          <a:bodyPr>
            <a:normAutofit/>
          </a:bodyPr>
          <a:lstStyle/>
          <a:p>
            <a:r>
              <a:rPr lang="en-US" sz="4800" b="1"/>
              <a:t>Who be server?: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82" y="3418136"/>
            <a:ext cx="1339918" cy="157283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7282" y="5145395"/>
            <a:ext cx="8756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Users can decide which is server</a:t>
            </a:r>
          </a:p>
        </p:txBody>
      </p:sp>
      <p:pic>
        <p:nvPicPr>
          <p:cNvPr id="12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691" y="3418136"/>
            <a:ext cx="1339918" cy="157283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01" y="3418136"/>
            <a:ext cx="1373316" cy="14769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974" y="3466071"/>
            <a:ext cx="1373316" cy="147696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669982" y="1580605"/>
            <a:ext cx="5028599" cy="166470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>
                <a:solidFill>
                  <a:schemeClr val="tx1"/>
                </a:solidFill>
              </a:rPr>
              <a:t>Let me be server</a:t>
            </a:r>
          </a:p>
        </p:txBody>
      </p:sp>
    </p:spTree>
    <p:extLst>
      <p:ext uri="{BB962C8B-B14F-4D97-AF65-F5344CB8AC3E}">
        <p14:creationId xmlns:p14="http://schemas.microsoft.com/office/powerpoint/2010/main" val="154180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282" y="306760"/>
            <a:ext cx="8528118" cy="1325563"/>
          </a:xfrm>
        </p:spPr>
        <p:txBody>
          <a:bodyPr>
            <a:normAutofit/>
          </a:bodyPr>
          <a:lstStyle/>
          <a:p>
            <a:r>
              <a:rPr lang="en-US" sz="4800" b="1"/>
              <a:t>Auto Connection Solution: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FE3F4C4-28DE-7543-A855-3C99761ABB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82" y="1632323"/>
            <a:ext cx="2191316" cy="2572230"/>
          </a:xfrm>
          <a:prstGeom prst="rect">
            <a:avLst/>
          </a:prstGeom>
          <a:noFill/>
        </p:spPr>
      </p:pic>
      <p:pic>
        <p:nvPicPr>
          <p:cNvPr id="13" name="Picture 8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1632323"/>
            <a:ext cx="2191316" cy="25722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304982" y="5116488"/>
            <a:ext cx="469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Both be server first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381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5049" y="4290253"/>
            <a:ext cx="179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95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35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COMP 90018 Mobile Computing Systems Programming</vt:lpstr>
      <vt:lpstr>Welcome!</vt:lpstr>
      <vt:lpstr>PowerPoint Presentation</vt:lpstr>
      <vt:lpstr>Android Supports:</vt:lpstr>
      <vt:lpstr>Classic Bluetooth:</vt:lpstr>
      <vt:lpstr>Bluetooth Main Components:</vt:lpstr>
      <vt:lpstr>Two Devices Build Connection:</vt:lpstr>
      <vt:lpstr>Who be server?:</vt:lpstr>
      <vt:lpstr>Auto Connection Solution:</vt:lpstr>
      <vt:lpstr>Auto Connection Solution:</vt:lpstr>
      <vt:lpstr>Auto Connection Solution:</vt:lpstr>
      <vt:lpstr>Android Bluetooth Setup:</vt:lpstr>
      <vt:lpstr>Then, get BluetoothAdapter:</vt:lpstr>
      <vt:lpstr>The next steps:</vt:lpstr>
      <vt:lpstr>Connection will check if paired:</vt:lpstr>
      <vt:lpstr>Demo: Bluetooth</vt:lpstr>
      <vt:lpstr>PowerPoint Presentation</vt:lpstr>
      <vt:lpstr>Wi-Fi Direct (P2P):</vt:lpstr>
      <vt:lpstr>Android Wi-Fi Direct API:</vt:lpstr>
      <vt:lpstr>Get Permissions:</vt:lpstr>
      <vt:lpstr>The next steps:</vt:lpstr>
      <vt:lpstr>Wi-Fi Direct: Connection as Group </vt:lpstr>
      <vt:lpstr>Auto Generated Confirmation</vt:lpstr>
      <vt:lpstr>We can use Socket to send data in Wi-Fi Direct (or on the Internet)</vt:lpstr>
      <vt:lpstr>Demo: Wi-Fi Direct</vt:lpstr>
      <vt:lpstr>PowerPoint Presentation</vt:lpstr>
      <vt:lpstr>PowerPoint Presentation</vt:lpstr>
      <vt:lpstr>Hypertext Transfer Protocol (HTTP)</vt:lpstr>
      <vt:lpstr>Hypertext Transfer Protocol (HTTP)</vt:lpstr>
      <vt:lpstr>Hypertext Transfer Protocol (HTTP)</vt:lpstr>
      <vt:lpstr>Java HTTP Package: Retrofit2</vt:lpstr>
      <vt:lpstr>Demo: Retrofit2 using Translation Web Service </vt:lpstr>
      <vt:lpstr>More to learn:</vt:lpstr>
      <vt:lpstr>What About Next Week?</vt:lpstr>
      <vt:lpstr> See you next week   COMP 90018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Vasileios Kostakos</dc:creator>
  <cp:revision>1</cp:revision>
  <cp:lastPrinted>2018-08-12T02:00:00Z</cp:lastPrinted>
  <dcterms:created xsi:type="dcterms:W3CDTF">2017-04-24T05:40:26Z</dcterms:created>
  <dcterms:modified xsi:type="dcterms:W3CDTF">2019-07-24T14:55:33Z</dcterms:modified>
</cp:coreProperties>
</file>