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85" autoAdjust="0"/>
    <p:restoredTop sz="95994" autoAdjust="0"/>
  </p:normalViewPr>
  <p:slideViewPr>
    <p:cSldViewPr snapToGrid="0" snapToObjects="1">
      <p:cViewPr varScale="1">
        <p:scale>
          <a:sx n="113" d="100"/>
          <a:sy n="113" d="100"/>
        </p:scale>
        <p:origin x="888" y="184"/>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11/16/20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11/16/20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Practical Projects</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a:xfrm>
            <a:off x="628074" y="5369311"/>
            <a:ext cx="12561452" cy="743793"/>
          </a:xfrm>
        </p:spPr>
        <p:txBody>
          <a:bodyPr/>
          <a:lstStyle/>
          <a:p>
            <a:r>
              <a:rPr lang="en-US" dirty="0"/>
              <a:t>Discussion: When have you had to make a decision based on data? What data points did you use? </a:t>
            </a:r>
            <a:br>
              <a:rPr lang="en-US" dirty="0"/>
            </a:br>
            <a:r>
              <a:rPr lang="en-US" dirty="0"/>
              <a:t>Examples: buying a new phone, voting in the elections, etc. </a:t>
            </a:r>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88BD-3612-5A40-993C-7EECAACE5E84}"/>
              </a:ext>
            </a:extLst>
          </p:cNvPr>
          <p:cNvSpPr>
            <a:spLocks noGrp="1"/>
          </p:cNvSpPr>
          <p:nvPr>
            <p:ph type="title"/>
          </p:nvPr>
        </p:nvSpPr>
        <p:spPr/>
        <p:txBody>
          <a:bodyPr/>
          <a:lstStyle/>
          <a:p>
            <a:r>
              <a:rPr lang="en-US" dirty="0"/>
              <a:t>Help Sessions After Break (in MS Teams)</a:t>
            </a:r>
          </a:p>
        </p:txBody>
      </p:sp>
      <p:sp>
        <p:nvSpPr>
          <p:cNvPr id="3" name="Text Placeholder 2">
            <a:extLst>
              <a:ext uri="{FF2B5EF4-FFF2-40B4-BE49-F238E27FC236}">
                <a16:creationId xmlns:a16="http://schemas.microsoft.com/office/drawing/2014/main" id="{7BCC9586-8923-5B4A-8A55-E7F0CA59D133}"/>
              </a:ext>
            </a:extLst>
          </p:cNvPr>
          <p:cNvSpPr>
            <a:spLocks noGrp="1"/>
          </p:cNvSpPr>
          <p:nvPr>
            <p:ph type="body" sz="quarter" idx="10"/>
          </p:nvPr>
        </p:nvSpPr>
        <p:spPr>
          <a:xfrm>
            <a:off x="628075" y="1776683"/>
            <a:ext cx="12561453" cy="4805611"/>
          </a:xfrm>
        </p:spPr>
        <p:txBody>
          <a:bodyPr/>
          <a:lstStyle/>
          <a:p>
            <a:r>
              <a:rPr lang="en-US" dirty="0"/>
              <a:t>Will focus on practical questions and answers.</a:t>
            </a:r>
          </a:p>
          <a:p>
            <a:pPr lvl="1"/>
            <a:r>
              <a:rPr lang="en-US" dirty="0"/>
              <a:t>Tuesday 10am - Restaurants</a:t>
            </a:r>
          </a:p>
          <a:p>
            <a:pPr lvl="1"/>
            <a:r>
              <a:rPr lang="en-US" dirty="0"/>
              <a:t>Tuesday 1pm - </a:t>
            </a:r>
            <a:r>
              <a:rPr lang="en-US" dirty="0" err="1"/>
              <a:t>FoCo</a:t>
            </a:r>
            <a:r>
              <a:rPr lang="en-US" dirty="0"/>
              <a:t> Temperatures</a:t>
            </a:r>
          </a:p>
          <a:p>
            <a:pPr lvl="1"/>
            <a:r>
              <a:rPr lang="en-US" dirty="0"/>
              <a:t>Tuesday 2pm - Gender Analysis</a:t>
            </a:r>
          </a:p>
          <a:p>
            <a:pPr lvl="1"/>
            <a:r>
              <a:rPr lang="en-US" dirty="0"/>
              <a:t>Wednesday 4pm - QA session</a:t>
            </a:r>
          </a:p>
          <a:p>
            <a:pPr lvl="1"/>
            <a:r>
              <a:rPr lang="en-US" dirty="0"/>
              <a:t>Thursday 10am - Bees</a:t>
            </a:r>
          </a:p>
          <a:p>
            <a:pPr lvl="1"/>
            <a:r>
              <a:rPr lang="en-US" dirty="0"/>
              <a:t>Thursday 1pm - Glaciers </a:t>
            </a:r>
          </a:p>
          <a:p>
            <a:pPr lvl="1"/>
            <a:r>
              <a:rPr lang="en-US" dirty="0"/>
              <a:t>Thursday 2pm - NY critters</a:t>
            </a:r>
          </a:p>
          <a:p>
            <a:pPr lvl="1"/>
            <a:endParaRPr lang="en-US" dirty="0"/>
          </a:p>
          <a:p>
            <a:pPr lvl="1"/>
            <a:r>
              <a:rPr lang="en-US" dirty="0"/>
              <a:t>Start *BEFORE* that time (this week), so you have questions when you come to the live session. </a:t>
            </a:r>
          </a:p>
          <a:p>
            <a:endParaRPr lang="en-US" dirty="0"/>
          </a:p>
          <a:p>
            <a:r>
              <a:rPr lang="en-US" dirty="0"/>
              <a:t>Labs will be additional help desk time. </a:t>
            </a:r>
          </a:p>
        </p:txBody>
      </p:sp>
    </p:spTree>
    <p:extLst>
      <p:ext uri="{BB962C8B-B14F-4D97-AF65-F5344CB8AC3E}">
        <p14:creationId xmlns:p14="http://schemas.microsoft.com/office/powerpoint/2010/main" val="14096201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F8DCEF-C03D-E749-86B4-4EF77B34FBD6}"/>
              </a:ext>
            </a:extLst>
          </p:cNvPr>
          <p:cNvSpPr>
            <a:spLocks noGrp="1"/>
          </p:cNvSpPr>
          <p:nvPr>
            <p:ph type="title"/>
          </p:nvPr>
        </p:nvSpPr>
        <p:spPr/>
        <p:txBody>
          <a:bodyPr/>
          <a:lstStyle/>
          <a:p>
            <a:r>
              <a:rPr lang="en-US" dirty="0"/>
              <a:t>The Practical Project</a:t>
            </a:r>
          </a:p>
        </p:txBody>
      </p:sp>
      <p:sp>
        <p:nvSpPr>
          <p:cNvPr id="5" name="Text Placeholder 4">
            <a:extLst>
              <a:ext uri="{FF2B5EF4-FFF2-40B4-BE49-F238E27FC236}">
                <a16:creationId xmlns:a16="http://schemas.microsoft.com/office/drawing/2014/main" id="{7D141C30-68D0-CD42-B522-25769AD65CD7}"/>
              </a:ext>
            </a:extLst>
          </p:cNvPr>
          <p:cNvSpPr>
            <a:spLocks noGrp="1"/>
          </p:cNvSpPr>
          <p:nvPr>
            <p:ph type="body" sz="quarter" idx="10"/>
          </p:nvPr>
        </p:nvSpPr>
        <p:spPr>
          <a:xfrm>
            <a:off x="628075" y="1776683"/>
            <a:ext cx="12561453" cy="4919488"/>
          </a:xfrm>
        </p:spPr>
        <p:txBody>
          <a:bodyPr/>
          <a:lstStyle/>
          <a:p>
            <a:r>
              <a:rPr lang="en-US" dirty="0"/>
              <a:t>Everything in this class </a:t>
            </a:r>
          </a:p>
          <a:p>
            <a:pPr lvl="1"/>
            <a:r>
              <a:rPr lang="en-US" dirty="0"/>
              <a:t>Built up to the practical project</a:t>
            </a:r>
          </a:p>
          <a:p>
            <a:r>
              <a:rPr lang="en-US" dirty="0"/>
              <a:t>2 Parts</a:t>
            </a:r>
          </a:p>
          <a:p>
            <a:pPr lvl="1"/>
            <a:r>
              <a:rPr lang="en-US" dirty="0"/>
              <a:t>Coding portion</a:t>
            </a:r>
          </a:p>
          <a:p>
            <a:pPr lvl="1"/>
            <a:r>
              <a:rPr lang="en-US" dirty="0"/>
              <a:t>Written Report</a:t>
            </a:r>
          </a:p>
          <a:p>
            <a:r>
              <a:rPr lang="en-US" dirty="0"/>
              <a:t>You pick one out of the possible data sets</a:t>
            </a:r>
          </a:p>
          <a:p>
            <a:pPr lvl="1"/>
            <a:r>
              <a:rPr lang="en-US" dirty="0"/>
              <a:t>note: “mastery” paths in canvas is a hack we are using, so you can turn the code in on canvas. </a:t>
            </a:r>
          </a:p>
          <a:p>
            <a:pPr lvl="1"/>
            <a:r>
              <a:rPr lang="en-US" dirty="0"/>
              <a:t>The points don’t matter on the “practical quiz” – just our way to get the options open for you. </a:t>
            </a:r>
          </a:p>
          <a:p>
            <a:pPr lvl="1"/>
            <a:r>
              <a:rPr lang="en-US" dirty="0"/>
              <a:t>select the project you want (true with all others false), and it will appear as an option to work on</a:t>
            </a:r>
          </a:p>
          <a:p>
            <a:pPr lvl="2"/>
            <a:r>
              <a:rPr lang="en-US" dirty="0"/>
              <a:t>you only need to work on one of the three options that appear! </a:t>
            </a:r>
          </a:p>
          <a:p>
            <a:pPr lvl="2"/>
            <a:endParaRPr lang="en-US" dirty="0"/>
          </a:p>
          <a:p>
            <a:endParaRPr lang="en-US" dirty="0"/>
          </a:p>
        </p:txBody>
      </p:sp>
    </p:spTree>
    <p:extLst>
      <p:ext uri="{BB962C8B-B14F-4D97-AF65-F5344CB8AC3E}">
        <p14:creationId xmlns:p14="http://schemas.microsoft.com/office/powerpoint/2010/main" val="1722673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F27F-1423-B445-9710-5AD9D90EC883}"/>
              </a:ext>
            </a:extLst>
          </p:cNvPr>
          <p:cNvSpPr>
            <a:spLocks noGrp="1"/>
          </p:cNvSpPr>
          <p:nvPr>
            <p:ph type="title"/>
          </p:nvPr>
        </p:nvSpPr>
        <p:spPr/>
        <p:txBody>
          <a:bodyPr/>
          <a:lstStyle/>
          <a:p>
            <a:r>
              <a:rPr lang="en-US" dirty="0"/>
              <a:t>Why the practical?</a:t>
            </a:r>
          </a:p>
        </p:txBody>
      </p:sp>
      <p:sp>
        <p:nvSpPr>
          <p:cNvPr id="3" name="Text Placeholder 2">
            <a:extLst>
              <a:ext uri="{FF2B5EF4-FFF2-40B4-BE49-F238E27FC236}">
                <a16:creationId xmlns:a16="http://schemas.microsoft.com/office/drawing/2014/main" id="{952B6C9F-6A84-2748-ACBB-DCFD009E7F71}"/>
              </a:ext>
            </a:extLst>
          </p:cNvPr>
          <p:cNvSpPr>
            <a:spLocks noGrp="1"/>
          </p:cNvSpPr>
          <p:nvPr>
            <p:ph type="body" sz="quarter" idx="10"/>
          </p:nvPr>
        </p:nvSpPr>
        <p:spPr>
          <a:xfrm>
            <a:off x="628075" y="1463722"/>
            <a:ext cx="12561453" cy="5668218"/>
          </a:xfrm>
        </p:spPr>
        <p:txBody>
          <a:bodyPr/>
          <a:lstStyle/>
          <a:p>
            <a:r>
              <a:rPr lang="en-US" dirty="0"/>
              <a:t>No matter your job</a:t>
            </a:r>
          </a:p>
          <a:p>
            <a:pPr lvl="1"/>
            <a:r>
              <a:rPr lang="en-US" dirty="0"/>
              <a:t>You are going to have to make a choice</a:t>
            </a:r>
          </a:p>
          <a:p>
            <a:pPr lvl="1"/>
            <a:r>
              <a:rPr lang="en-US" dirty="0"/>
              <a:t>Based on the data provided!</a:t>
            </a:r>
          </a:p>
          <a:p>
            <a:r>
              <a:rPr lang="en-US" dirty="0"/>
              <a:t>Programming is one way to analyze that data!</a:t>
            </a:r>
          </a:p>
          <a:p>
            <a:pPr lvl="1"/>
            <a:r>
              <a:rPr lang="en-US" dirty="0"/>
              <a:t>You will be the one on the team with the skills to say “I can do that.”</a:t>
            </a:r>
          </a:p>
          <a:p>
            <a:r>
              <a:rPr lang="en-US" dirty="0"/>
              <a:t>However, programming alone is not enough</a:t>
            </a:r>
          </a:p>
          <a:p>
            <a:pPr lvl="1"/>
            <a:r>
              <a:rPr lang="en-US" dirty="0"/>
              <a:t>You have to provide a report of what you learned</a:t>
            </a:r>
          </a:p>
          <a:p>
            <a:pPr lvl="1"/>
            <a:r>
              <a:rPr lang="en-US" dirty="0"/>
              <a:t>Often called an “executive” summary</a:t>
            </a:r>
          </a:p>
          <a:p>
            <a:r>
              <a:rPr lang="en-US" dirty="0"/>
              <a:t>Your Report</a:t>
            </a:r>
          </a:p>
          <a:p>
            <a:pPr lvl="1"/>
            <a:r>
              <a:rPr lang="en-US" dirty="0"/>
              <a:t>Highlights what you learned</a:t>
            </a:r>
          </a:p>
          <a:p>
            <a:pPr lvl="1"/>
            <a:r>
              <a:rPr lang="en-US" dirty="0"/>
              <a:t>Seeks to validate the information (if you can)</a:t>
            </a:r>
          </a:p>
          <a:p>
            <a:pPr lvl="1"/>
            <a:r>
              <a:rPr lang="en-US" dirty="0"/>
              <a:t>Provide recommendations</a:t>
            </a:r>
          </a:p>
          <a:p>
            <a:pPr lvl="1"/>
            <a:r>
              <a:rPr lang="en-US" dirty="0"/>
              <a:t>It is </a:t>
            </a:r>
            <a:r>
              <a:rPr lang="en-US" b="1" dirty="0"/>
              <a:t>not</a:t>
            </a:r>
            <a:r>
              <a:rPr lang="en-US" dirty="0"/>
              <a:t> a review of your code!</a:t>
            </a:r>
          </a:p>
          <a:p>
            <a:pPr lvl="2"/>
            <a:r>
              <a:rPr lang="en-US" dirty="0"/>
              <a:t>really, we have at least 1 person do that each semester, and they earn a 0 on the assignment! </a:t>
            </a:r>
          </a:p>
        </p:txBody>
      </p:sp>
    </p:spTree>
    <p:extLst>
      <p:ext uri="{BB962C8B-B14F-4D97-AF65-F5344CB8AC3E}">
        <p14:creationId xmlns:p14="http://schemas.microsoft.com/office/powerpoint/2010/main" val="3739365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8DF1-C22E-1D49-AD77-27C5B3C0F33D}"/>
              </a:ext>
            </a:extLst>
          </p:cNvPr>
          <p:cNvSpPr>
            <a:spLocks noGrp="1"/>
          </p:cNvSpPr>
          <p:nvPr>
            <p:ph type="title"/>
          </p:nvPr>
        </p:nvSpPr>
        <p:spPr/>
        <p:txBody>
          <a:bodyPr/>
          <a:lstStyle/>
          <a:p>
            <a:r>
              <a:rPr lang="en-US" dirty="0"/>
              <a:t>Grading Rubric</a:t>
            </a:r>
          </a:p>
        </p:txBody>
      </p:sp>
      <p:sp>
        <p:nvSpPr>
          <p:cNvPr id="3" name="Text Placeholder 2">
            <a:extLst>
              <a:ext uri="{FF2B5EF4-FFF2-40B4-BE49-F238E27FC236}">
                <a16:creationId xmlns:a16="http://schemas.microsoft.com/office/drawing/2014/main" id="{7B544026-27F4-F944-8389-5E8380E788D8}"/>
              </a:ext>
            </a:extLst>
          </p:cNvPr>
          <p:cNvSpPr>
            <a:spLocks noGrp="1"/>
          </p:cNvSpPr>
          <p:nvPr>
            <p:ph type="body" sz="quarter" idx="10"/>
          </p:nvPr>
        </p:nvSpPr>
        <p:spPr>
          <a:xfrm>
            <a:off x="628075" y="1776683"/>
            <a:ext cx="12561453" cy="5174943"/>
          </a:xfrm>
        </p:spPr>
        <p:txBody>
          <a:bodyPr/>
          <a:lstStyle/>
          <a:p>
            <a:r>
              <a:rPr lang="en-US" dirty="0"/>
              <a:t>Follow the rubric</a:t>
            </a:r>
          </a:p>
          <a:p>
            <a:pPr lvl="1"/>
            <a:r>
              <a:rPr lang="en-US" dirty="0"/>
              <a:t>Yes, the categories are odd, it has to do with the class being an AUCC. </a:t>
            </a:r>
          </a:p>
          <a:p>
            <a:pPr lvl="1"/>
            <a:r>
              <a:rPr lang="en-US" dirty="0"/>
              <a:t>Let’s translate those categories! </a:t>
            </a:r>
          </a:p>
          <a:p>
            <a:r>
              <a:rPr lang="en-US" dirty="0"/>
              <a:t>Explain an Issue</a:t>
            </a:r>
          </a:p>
          <a:p>
            <a:pPr lvl="1"/>
            <a:r>
              <a:rPr lang="en-US" dirty="0"/>
              <a:t>What is the issue behind the data? Is it the affect insecticides have on bees, or the gender divide in STEM? This is about how well you explain the data you are seeing, and any related topics to that explanation. </a:t>
            </a:r>
          </a:p>
          <a:p>
            <a:r>
              <a:rPr lang="en-US" dirty="0"/>
              <a:t>Understand Implications and Make Conclusions</a:t>
            </a:r>
          </a:p>
          <a:p>
            <a:pPr lvl="1"/>
            <a:r>
              <a:rPr lang="en-US" dirty="0"/>
              <a:t>What is the action to take based on the data? What can you learn from the data?</a:t>
            </a:r>
          </a:p>
          <a:p>
            <a:r>
              <a:rPr lang="en-US" dirty="0"/>
              <a:t>Utilize Context</a:t>
            </a:r>
          </a:p>
          <a:p>
            <a:pPr lvl="1"/>
            <a:r>
              <a:rPr lang="en-US" dirty="0"/>
              <a:t>What is the context behind the data? The story isn’t just the data, but there are social and economic influences in that area. For example, there is a lot more about the decline of bees than the data talks about! This is a great opportunity to reference outside sources and talk about them. </a:t>
            </a:r>
          </a:p>
          <a:p>
            <a:endParaRPr lang="en-US" dirty="0"/>
          </a:p>
        </p:txBody>
      </p:sp>
    </p:spTree>
    <p:extLst>
      <p:ext uri="{BB962C8B-B14F-4D97-AF65-F5344CB8AC3E}">
        <p14:creationId xmlns:p14="http://schemas.microsoft.com/office/powerpoint/2010/main" val="42130494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5635-F656-DC4E-AB2C-EBB5CD1FA6B1}"/>
              </a:ext>
            </a:extLst>
          </p:cNvPr>
          <p:cNvSpPr>
            <a:spLocks noGrp="1"/>
          </p:cNvSpPr>
          <p:nvPr>
            <p:ph type="title"/>
          </p:nvPr>
        </p:nvSpPr>
        <p:spPr/>
        <p:txBody>
          <a:bodyPr/>
          <a:lstStyle/>
          <a:p>
            <a:r>
              <a:rPr lang="en-US" dirty="0"/>
              <a:t>Rubric Continued</a:t>
            </a:r>
          </a:p>
        </p:txBody>
      </p:sp>
      <p:sp>
        <p:nvSpPr>
          <p:cNvPr id="3" name="Text Placeholder 2">
            <a:extLst>
              <a:ext uri="{FF2B5EF4-FFF2-40B4-BE49-F238E27FC236}">
                <a16:creationId xmlns:a16="http://schemas.microsoft.com/office/drawing/2014/main" id="{F1894E32-E12D-DC4C-9BD3-1E0C9C09050F}"/>
              </a:ext>
            </a:extLst>
          </p:cNvPr>
          <p:cNvSpPr>
            <a:spLocks noGrp="1"/>
          </p:cNvSpPr>
          <p:nvPr>
            <p:ph type="body" sz="quarter" idx="10"/>
          </p:nvPr>
        </p:nvSpPr>
        <p:spPr>
          <a:xfrm>
            <a:off x="628075" y="1776683"/>
            <a:ext cx="12561453" cy="4578689"/>
          </a:xfrm>
        </p:spPr>
        <p:txBody>
          <a:bodyPr/>
          <a:lstStyle/>
          <a:p>
            <a:r>
              <a:rPr lang="en-US" dirty="0"/>
              <a:t>Build Self-Awareness </a:t>
            </a:r>
          </a:p>
          <a:p>
            <a:pPr lvl="1"/>
            <a:r>
              <a:rPr lang="en-US" dirty="0"/>
              <a:t>What have you learned about the data, and how does that affect your point of view? It is alright to use the dreaded “I” but another way to do it, is ask pressing questions or pointing out changes from the “common perception”. </a:t>
            </a:r>
          </a:p>
          <a:p>
            <a:pPr lvl="2"/>
            <a:r>
              <a:rPr lang="en-US" dirty="0"/>
              <a:t>For example, “before looking at this data, it is easy to assume all engineers are male, but with the data presented, it is possible to see the divide is more nuanced between the types of fields being studied.”</a:t>
            </a:r>
          </a:p>
          <a:p>
            <a:r>
              <a:rPr lang="en-US" dirty="0"/>
              <a:t>Examine Perspectives</a:t>
            </a:r>
          </a:p>
          <a:p>
            <a:pPr lvl="1"/>
            <a:r>
              <a:rPr lang="en-US" dirty="0"/>
              <a:t>What are other perspectives about the data? This is also a great point to pull in outside references. You may believe one thing, and the data may say one thing – but maybe what are other ways to look at the data.  </a:t>
            </a:r>
          </a:p>
          <a:p>
            <a:r>
              <a:rPr lang="en-US" dirty="0"/>
              <a:t>Develop Content and Message</a:t>
            </a:r>
          </a:p>
          <a:p>
            <a:pPr lvl="1"/>
            <a:r>
              <a:rPr lang="en-US" dirty="0"/>
              <a:t>This is how well you write! Make sure your paragraphs flow together, and you aren’t jumping around. </a:t>
            </a:r>
          </a:p>
          <a:p>
            <a:pPr lvl="1"/>
            <a:r>
              <a:rPr lang="en-US" dirty="0"/>
              <a:t>Use the </a:t>
            </a:r>
            <a:r>
              <a:rPr lang="en-US" u="sng" dirty="0"/>
              <a:t>writing center as a major resource here</a:t>
            </a:r>
            <a:r>
              <a:rPr lang="en-US" dirty="0"/>
              <a:t>! </a:t>
            </a:r>
          </a:p>
          <a:p>
            <a:pPr lvl="1"/>
            <a:endParaRPr lang="en-US" dirty="0"/>
          </a:p>
        </p:txBody>
      </p:sp>
    </p:spTree>
    <p:extLst>
      <p:ext uri="{BB962C8B-B14F-4D97-AF65-F5344CB8AC3E}">
        <p14:creationId xmlns:p14="http://schemas.microsoft.com/office/powerpoint/2010/main" val="4303874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A732-4EDA-D743-8A06-BEB1D5AB8FBE}"/>
              </a:ext>
            </a:extLst>
          </p:cNvPr>
          <p:cNvSpPr>
            <a:spLocks noGrp="1"/>
          </p:cNvSpPr>
          <p:nvPr>
            <p:ph type="title"/>
          </p:nvPr>
        </p:nvSpPr>
        <p:spPr/>
        <p:txBody>
          <a:bodyPr/>
          <a:lstStyle/>
          <a:p>
            <a:r>
              <a:rPr lang="en-US" dirty="0"/>
              <a:t>Rubric Continued Part 3</a:t>
            </a:r>
          </a:p>
        </p:txBody>
      </p:sp>
      <p:sp>
        <p:nvSpPr>
          <p:cNvPr id="3" name="Text Placeholder 2">
            <a:extLst>
              <a:ext uri="{FF2B5EF4-FFF2-40B4-BE49-F238E27FC236}">
                <a16:creationId xmlns:a16="http://schemas.microsoft.com/office/drawing/2014/main" id="{A8660F3A-0F61-FB4A-B687-A001F133DF7E}"/>
              </a:ext>
            </a:extLst>
          </p:cNvPr>
          <p:cNvSpPr>
            <a:spLocks noGrp="1"/>
          </p:cNvSpPr>
          <p:nvPr>
            <p:ph type="body" sz="quarter" idx="10"/>
          </p:nvPr>
        </p:nvSpPr>
        <p:spPr>
          <a:xfrm>
            <a:off x="628075" y="1776683"/>
            <a:ext cx="12561453" cy="4809522"/>
          </a:xfrm>
        </p:spPr>
        <p:txBody>
          <a:bodyPr/>
          <a:lstStyle/>
          <a:p>
            <a:r>
              <a:rPr lang="en-US" dirty="0"/>
              <a:t>Use language appropriate to the audience</a:t>
            </a:r>
          </a:p>
          <a:p>
            <a:pPr lvl="1"/>
            <a:r>
              <a:rPr lang="en-US" dirty="0"/>
              <a:t>Usually an easy five points as long as you </a:t>
            </a:r>
            <a:r>
              <a:rPr lang="en-US" i="1" dirty="0" err="1"/>
              <a:t>ain’t</a:t>
            </a:r>
            <a:r>
              <a:rPr lang="en-US" i="1" dirty="0"/>
              <a:t> </a:t>
            </a:r>
            <a:r>
              <a:rPr lang="en-US" i="1" dirty="0" err="1"/>
              <a:t>usin</a:t>
            </a:r>
            <a:r>
              <a:rPr lang="en-US" i="1" dirty="0"/>
              <a:t>’ slang</a:t>
            </a:r>
            <a:endParaRPr lang="en-US" dirty="0"/>
          </a:p>
          <a:p>
            <a:r>
              <a:rPr lang="en-US" dirty="0"/>
              <a:t>Use Sources and Evidence</a:t>
            </a:r>
          </a:p>
          <a:p>
            <a:pPr lvl="1"/>
            <a:r>
              <a:rPr lang="en-US" dirty="0"/>
              <a:t>Your dataset all has a citation on the write (at the bottom) use that citation </a:t>
            </a:r>
          </a:p>
          <a:p>
            <a:pPr lvl="1"/>
            <a:r>
              <a:rPr lang="en-US" dirty="0"/>
              <a:t>All citations must follow a format</a:t>
            </a:r>
          </a:p>
          <a:p>
            <a:pPr lvl="2"/>
            <a:r>
              <a:rPr lang="en-US" dirty="0"/>
              <a:t>but we don’t care if it is MLA, APA, </a:t>
            </a:r>
            <a:r>
              <a:rPr lang="en-US" dirty="0" err="1"/>
              <a:t>etc</a:t>
            </a:r>
            <a:endParaRPr lang="en-US" dirty="0"/>
          </a:p>
          <a:p>
            <a:pPr lvl="2"/>
            <a:r>
              <a:rPr lang="en-US" dirty="0"/>
              <a:t>we do care that you have a works cited </a:t>
            </a:r>
            <a:r>
              <a:rPr lang="en-US" b="1" i="1" dirty="0"/>
              <a:t>and</a:t>
            </a:r>
            <a:r>
              <a:rPr lang="en-US" b="1" dirty="0"/>
              <a:t> </a:t>
            </a:r>
            <a:r>
              <a:rPr lang="en-US" dirty="0"/>
              <a:t>you properly cite statements in your writing</a:t>
            </a:r>
          </a:p>
          <a:p>
            <a:pPr lvl="1"/>
            <a:r>
              <a:rPr lang="en-US" dirty="0"/>
              <a:t>Do not overkill on quotes. Paraphrase, don’t quote – unless the quote is very intentional! </a:t>
            </a:r>
          </a:p>
          <a:p>
            <a:pPr lvl="2"/>
            <a:r>
              <a:rPr lang="en-US" dirty="0"/>
              <a:t>usually only one or two lines, no longer – and only once or twice in any paper.</a:t>
            </a:r>
          </a:p>
          <a:p>
            <a:r>
              <a:rPr lang="en-US" dirty="0"/>
              <a:t>Impression Points	</a:t>
            </a:r>
          </a:p>
          <a:p>
            <a:pPr lvl="1"/>
            <a:r>
              <a:rPr lang="en-US" dirty="0"/>
              <a:t>Usually pretty easy to get but gives us flexibility. </a:t>
            </a:r>
          </a:p>
          <a:p>
            <a:pPr lvl="1"/>
            <a:r>
              <a:rPr lang="en-US" dirty="0"/>
              <a:t>Charts are a great way to impress us!</a:t>
            </a:r>
          </a:p>
        </p:txBody>
      </p:sp>
    </p:spTree>
    <p:extLst>
      <p:ext uri="{BB962C8B-B14F-4D97-AF65-F5344CB8AC3E}">
        <p14:creationId xmlns:p14="http://schemas.microsoft.com/office/powerpoint/2010/main" val="13280992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6FF2-CDA3-3144-8912-C56366603699}"/>
              </a:ext>
            </a:extLst>
          </p:cNvPr>
          <p:cNvSpPr>
            <a:spLocks noGrp="1"/>
          </p:cNvSpPr>
          <p:nvPr>
            <p:ph type="title"/>
          </p:nvPr>
        </p:nvSpPr>
        <p:spPr/>
        <p:txBody>
          <a:bodyPr/>
          <a:lstStyle/>
          <a:p>
            <a:r>
              <a:rPr lang="en-US" dirty="0"/>
              <a:t>Speaking About Charts</a:t>
            </a:r>
          </a:p>
        </p:txBody>
      </p:sp>
      <p:sp>
        <p:nvSpPr>
          <p:cNvPr id="3" name="Text Placeholder 2">
            <a:extLst>
              <a:ext uri="{FF2B5EF4-FFF2-40B4-BE49-F238E27FC236}">
                <a16:creationId xmlns:a16="http://schemas.microsoft.com/office/drawing/2014/main" id="{FF0BE6FF-94CB-AC40-80F1-167057F496F1}"/>
              </a:ext>
            </a:extLst>
          </p:cNvPr>
          <p:cNvSpPr>
            <a:spLocks noGrp="1"/>
          </p:cNvSpPr>
          <p:nvPr>
            <p:ph type="body" sz="quarter" idx="10"/>
          </p:nvPr>
        </p:nvSpPr>
        <p:spPr>
          <a:xfrm>
            <a:off x="628075" y="1776683"/>
            <a:ext cx="12561453" cy="3574505"/>
          </a:xfrm>
        </p:spPr>
        <p:txBody>
          <a:bodyPr/>
          <a:lstStyle/>
          <a:p>
            <a:r>
              <a:rPr lang="en-US" dirty="0"/>
              <a:t>Do you only have to use data from your code?</a:t>
            </a:r>
          </a:p>
          <a:p>
            <a:pPr lvl="1"/>
            <a:r>
              <a:rPr lang="en-US" dirty="0"/>
              <a:t>No!!</a:t>
            </a:r>
          </a:p>
          <a:p>
            <a:pPr lvl="1"/>
            <a:r>
              <a:rPr lang="en-US" dirty="0"/>
              <a:t>You can</a:t>
            </a:r>
          </a:p>
          <a:p>
            <a:pPr lvl="2"/>
            <a:r>
              <a:rPr lang="en-US" dirty="0"/>
              <a:t>Use excel or google sheets to build charts</a:t>
            </a:r>
          </a:p>
          <a:p>
            <a:pPr lvl="2"/>
            <a:r>
              <a:rPr lang="en-US" dirty="0"/>
              <a:t>You can modify your code (after you submit for grading) to provide more stats </a:t>
            </a:r>
          </a:p>
          <a:p>
            <a:pPr lvl="1"/>
            <a:r>
              <a:rPr lang="en-US" dirty="0"/>
              <a:t>Your code is just there to get you started, and thinking about the data</a:t>
            </a:r>
          </a:p>
          <a:p>
            <a:pPr lvl="2"/>
            <a:r>
              <a:rPr lang="en-US" dirty="0"/>
              <a:t>It should not be the end of looking at the data</a:t>
            </a:r>
          </a:p>
          <a:p>
            <a:pPr lvl="2"/>
            <a:endParaRPr lang="en-US" dirty="0"/>
          </a:p>
          <a:p>
            <a:endParaRPr lang="en-US" dirty="0"/>
          </a:p>
        </p:txBody>
      </p:sp>
    </p:spTree>
    <p:extLst>
      <p:ext uri="{BB962C8B-B14F-4D97-AF65-F5344CB8AC3E}">
        <p14:creationId xmlns:p14="http://schemas.microsoft.com/office/powerpoint/2010/main" val="3397242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6954-7763-1344-94A7-95B3CA45F558}"/>
              </a:ext>
            </a:extLst>
          </p:cNvPr>
          <p:cNvSpPr>
            <a:spLocks noGrp="1"/>
          </p:cNvSpPr>
          <p:nvPr>
            <p:ph type="title"/>
          </p:nvPr>
        </p:nvSpPr>
        <p:spPr/>
        <p:txBody>
          <a:bodyPr/>
          <a:lstStyle/>
          <a:p>
            <a:r>
              <a:rPr lang="en-US" dirty="0"/>
              <a:t>FAQ</a:t>
            </a:r>
          </a:p>
        </p:txBody>
      </p:sp>
      <p:sp>
        <p:nvSpPr>
          <p:cNvPr id="3" name="Text Placeholder 2">
            <a:extLst>
              <a:ext uri="{FF2B5EF4-FFF2-40B4-BE49-F238E27FC236}">
                <a16:creationId xmlns:a16="http://schemas.microsoft.com/office/drawing/2014/main" id="{23FE0082-B8E6-204F-83AC-0C15ED48778C}"/>
              </a:ext>
            </a:extLst>
          </p:cNvPr>
          <p:cNvSpPr>
            <a:spLocks noGrp="1"/>
          </p:cNvSpPr>
          <p:nvPr>
            <p:ph type="body" sz="quarter" idx="10"/>
          </p:nvPr>
        </p:nvSpPr>
        <p:spPr>
          <a:xfrm>
            <a:off x="628075" y="1776683"/>
            <a:ext cx="12561453" cy="4919488"/>
          </a:xfrm>
        </p:spPr>
        <p:txBody>
          <a:bodyPr/>
          <a:lstStyle/>
          <a:p>
            <a:r>
              <a:rPr lang="en-US" dirty="0"/>
              <a:t>Does your program have to be working, to write up your assignment?</a:t>
            </a:r>
          </a:p>
          <a:p>
            <a:pPr lvl="1"/>
            <a:r>
              <a:rPr lang="en-US" dirty="0"/>
              <a:t>Technically no. They are related, but different assignments. </a:t>
            </a:r>
          </a:p>
          <a:p>
            <a:pPr lvl="1"/>
            <a:r>
              <a:rPr lang="en-US" dirty="0"/>
              <a:t>We have had people who got stuck on the code write beautiful reports using excel and/or sheets</a:t>
            </a:r>
          </a:p>
          <a:p>
            <a:pPr lvl="1"/>
            <a:r>
              <a:rPr lang="en-US" dirty="0"/>
              <a:t>However, the code is still an important (and large) part of the grade!</a:t>
            </a:r>
          </a:p>
          <a:p>
            <a:pPr lvl="1"/>
            <a:r>
              <a:rPr lang="en-US" dirty="0"/>
              <a:t>Just means if you get stuck, take a break and work on the report</a:t>
            </a:r>
          </a:p>
          <a:p>
            <a:r>
              <a:rPr lang="en-US" dirty="0"/>
              <a:t>Minimum Number of Pages?</a:t>
            </a:r>
          </a:p>
          <a:p>
            <a:pPr lvl="1"/>
            <a:r>
              <a:rPr lang="en-US" dirty="0"/>
              <a:t>Nope</a:t>
            </a:r>
          </a:p>
          <a:p>
            <a:r>
              <a:rPr lang="en-US" dirty="0"/>
              <a:t>Maximum Number of Pages</a:t>
            </a:r>
          </a:p>
          <a:p>
            <a:pPr lvl="1"/>
            <a:r>
              <a:rPr lang="en-US" dirty="0"/>
              <a:t>Yes – excluding references and cover (if used, not really required)</a:t>
            </a:r>
          </a:p>
          <a:p>
            <a:pPr lvl="1"/>
            <a:r>
              <a:rPr lang="en-US" dirty="0"/>
              <a:t>6 pages is the max, we stop reading after that. </a:t>
            </a:r>
          </a:p>
          <a:p>
            <a:pPr lvl="1"/>
            <a:r>
              <a:rPr lang="en-US" dirty="0"/>
              <a:t>Most students are don’t even need 6 pages (charts and tables extend it a lot), 2-4 is more common, 1 is rare. </a:t>
            </a:r>
          </a:p>
          <a:p>
            <a:endParaRPr lang="en-US" dirty="0"/>
          </a:p>
        </p:txBody>
      </p:sp>
    </p:spTree>
    <p:extLst>
      <p:ext uri="{BB962C8B-B14F-4D97-AF65-F5344CB8AC3E}">
        <p14:creationId xmlns:p14="http://schemas.microsoft.com/office/powerpoint/2010/main" val="22881877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8818-94E4-EA4F-99CE-5FF1165CFABE}"/>
              </a:ext>
            </a:extLst>
          </p:cNvPr>
          <p:cNvSpPr>
            <a:spLocks noGrp="1"/>
          </p:cNvSpPr>
          <p:nvPr>
            <p:ph type="title"/>
          </p:nvPr>
        </p:nvSpPr>
        <p:spPr/>
        <p:txBody>
          <a:bodyPr/>
          <a:lstStyle/>
          <a:p>
            <a:r>
              <a:rPr lang="en-US" dirty="0"/>
              <a:t>Discussion Item</a:t>
            </a:r>
          </a:p>
        </p:txBody>
      </p:sp>
      <p:sp>
        <p:nvSpPr>
          <p:cNvPr id="3" name="Text Placeholder 2">
            <a:extLst>
              <a:ext uri="{FF2B5EF4-FFF2-40B4-BE49-F238E27FC236}">
                <a16:creationId xmlns:a16="http://schemas.microsoft.com/office/drawing/2014/main" id="{22C04BD5-563A-B14B-AD3E-468A2170C016}"/>
              </a:ext>
            </a:extLst>
          </p:cNvPr>
          <p:cNvSpPr>
            <a:spLocks noGrp="1"/>
          </p:cNvSpPr>
          <p:nvPr>
            <p:ph type="body" sz="quarter" idx="10"/>
          </p:nvPr>
        </p:nvSpPr>
        <p:spPr>
          <a:xfrm>
            <a:off x="628075" y="1776683"/>
            <a:ext cx="12561453" cy="4323235"/>
          </a:xfrm>
        </p:spPr>
        <p:txBody>
          <a:bodyPr/>
          <a:lstStyle/>
          <a:p>
            <a:r>
              <a:rPr lang="en-US" dirty="0"/>
              <a:t>Look at the datasets</a:t>
            </a:r>
          </a:p>
          <a:p>
            <a:pPr lvl="1"/>
            <a:r>
              <a:rPr lang="en-US" dirty="0"/>
              <a:t>What are some that interest you?</a:t>
            </a:r>
          </a:p>
          <a:p>
            <a:pPr lvl="1"/>
            <a:r>
              <a:rPr lang="en-US" dirty="0"/>
              <a:t>With a partner</a:t>
            </a:r>
          </a:p>
          <a:p>
            <a:pPr lvl="2"/>
            <a:r>
              <a:rPr lang="en-US" dirty="0"/>
              <a:t>List the questions that come to mind!</a:t>
            </a:r>
          </a:p>
          <a:p>
            <a:pPr lvl="2"/>
            <a:r>
              <a:rPr lang="en-US" dirty="0"/>
              <a:t>Share those questions with others in a group</a:t>
            </a:r>
          </a:p>
          <a:p>
            <a:pPr lvl="2"/>
            <a:r>
              <a:rPr lang="en-US" b="1" dirty="0"/>
              <a:t>These questions can be the foundation for your paper. </a:t>
            </a:r>
          </a:p>
          <a:p>
            <a:pPr lvl="2"/>
            <a:endParaRPr lang="en-US" dirty="0"/>
          </a:p>
          <a:p>
            <a:r>
              <a:rPr lang="en-US" dirty="0"/>
              <a:t>Discussion Item 2:</a:t>
            </a:r>
          </a:p>
          <a:p>
            <a:pPr lvl="1"/>
            <a:r>
              <a:rPr lang="en-US" dirty="0"/>
              <a:t>Look at the rubric</a:t>
            </a:r>
          </a:p>
          <a:p>
            <a:pPr lvl="1"/>
            <a:r>
              <a:rPr lang="en-US" dirty="0"/>
              <a:t>what are ways you can come up with to meet each requirement? (talk in general)</a:t>
            </a:r>
          </a:p>
          <a:p>
            <a:pPr lvl="1"/>
            <a:r>
              <a:rPr lang="en-US" dirty="0"/>
              <a:t>What are on campus resources to help you out?</a:t>
            </a:r>
          </a:p>
        </p:txBody>
      </p:sp>
    </p:spTree>
    <p:extLst>
      <p:ext uri="{BB962C8B-B14F-4D97-AF65-F5344CB8AC3E}">
        <p14:creationId xmlns:p14="http://schemas.microsoft.com/office/powerpoint/2010/main" val="20674348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91</TotalTime>
  <Words>1115</Words>
  <Application>Microsoft Macintosh PowerPoint</Application>
  <PresentationFormat>Custom</PresentationFormat>
  <Paragraphs>105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Proxima Nova</vt:lpstr>
      <vt:lpstr>Vitesse Light</vt:lpstr>
      <vt:lpstr>Office Theme</vt:lpstr>
      <vt:lpstr>PowerPoint Presentation</vt:lpstr>
      <vt:lpstr>The Practical Project</vt:lpstr>
      <vt:lpstr>Why the practical?</vt:lpstr>
      <vt:lpstr>Grading Rubric</vt:lpstr>
      <vt:lpstr>Rubric Continued</vt:lpstr>
      <vt:lpstr>Rubric Continued Part 3</vt:lpstr>
      <vt:lpstr>Speaking About Charts</vt:lpstr>
      <vt:lpstr>FAQ</vt:lpstr>
      <vt:lpstr>Discussion Item</vt:lpstr>
      <vt:lpstr>Help Sessions After Break (in MS Teams)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7</cp:revision>
  <dcterms:created xsi:type="dcterms:W3CDTF">2020-11-16T22:05:41Z</dcterms:created>
  <dcterms:modified xsi:type="dcterms:W3CDTF">2020-11-16T23:36:45Z</dcterms:modified>
</cp:coreProperties>
</file>