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3537" autoAdjust="0"/>
  </p:normalViewPr>
  <p:slideViewPr>
    <p:cSldViewPr snapToGrid="0" snapToObjects="1">
      <p:cViewPr varScale="1">
        <p:scale>
          <a:sx n="93" d="100"/>
          <a:sy n="93" d="100"/>
        </p:scale>
        <p:origin x="600" y="21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before ‘Responses’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Hangman and Crossword puzzles are a great example of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D0MD4sRHj1M?feature=oembed" TargetMode="Externa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Methods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039323"/>
          </a:xfrm>
        </p:spPr>
        <p:txBody>
          <a:bodyPr/>
          <a:lstStyle/>
          <a:p>
            <a:r>
              <a:rPr lang="en-US" dirty="0"/>
              <a:t>Warm up question </a:t>
            </a:r>
            <a:r>
              <a:rPr lang="en-US" b="1" dirty="0"/>
              <a:t>– what is your favorite board game?  </a:t>
            </a:r>
            <a:br>
              <a:rPr lang="en-US" dirty="0"/>
            </a:br>
            <a:r>
              <a:rPr lang="en-US" dirty="0"/>
              <a:t>Start talking as soon as you sit down</a:t>
            </a:r>
            <a:br>
              <a:rPr lang="en-US" dirty="0"/>
            </a:br>
            <a:r>
              <a:rPr lang="en-US" dirty="0"/>
              <a:t>By ten end, can you name the board games of the others around you?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7A94-67FA-5B4E-A7C1-0DD147B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Machines Think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D80E-F604-D74D-B5E9-8CAA64A1C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88842"/>
          </a:xfrm>
        </p:spPr>
        <p:txBody>
          <a:bodyPr/>
          <a:lstStyle/>
          <a:p>
            <a:r>
              <a:rPr lang="en-US" dirty="0"/>
              <a:t>What defines thinking?</a:t>
            </a:r>
          </a:p>
          <a:p>
            <a:pPr lvl="1"/>
            <a:r>
              <a:rPr lang="en-US" dirty="0"/>
              <a:t>How did Alan Turing address this question?</a:t>
            </a:r>
          </a:p>
          <a:p>
            <a:r>
              <a:rPr lang="en-US" dirty="0"/>
              <a:t>John Searle’s Chinese Room</a:t>
            </a:r>
          </a:p>
          <a:p>
            <a:pPr lvl="1"/>
            <a:r>
              <a:rPr lang="en-US" dirty="0"/>
              <a:t>Counter to Alan Turing</a:t>
            </a:r>
          </a:p>
          <a:p>
            <a:pPr lvl="1"/>
            <a:r>
              <a:rPr lang="en-US" dirty="0"/>
              <a:t>Let’s watch a video on it!</a:t>
            </a:r>
          </a:p>
        </p:txBody>
      </p:sp>
    </p:spTree>
    <p:extLst>
      <p:ext uri="{BB962C8B-B14F-4D97-AF65-F5344CB8AC3E}">
        <p14:creationId xmlns:p14="http://schemas.microsoft.com/office/powerpoint/2010/main" val="22336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The Chinese Room Experiment - The Hunt for AI - BBC">
            <a:hlinkClick r:id="" action="ppaction://media"/>
            <a:extLst>
              <a:ext uri="{FF2B5EF4-FFF2-40B4-BE49-F238E27FC236}">
                <a16:creationId xmlns:a16="http://schemas.microsoft.com/office/drawing/2014/main" id="{4175A9F4-47BA-154B-A9A6-0E34804C7C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52F2572-2181-4BAC-BFF3-8C797334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Chinese Room – Discussion – Can machines think</a:t>
            </a:r>
          </a:p>
        </p:txBody>
      </p:sp>
    </p:spTree>
    <p:extLst>
      <p:ext uri="{BB962C8B-B14F-4D97-AF65-F5344CB8AC3E}">
        <p14:creationId xmlns:p14="http://schemas.microsoft.com/office/powerpoint/2010/main" val="16072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34A6-3EB7-B945-BE9E-D2E6911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Question - Why Board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ED3F-48C0-3E41-AA99-D3D917F12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68531"/>
            <a:ext cx="9624289" cy="6403869"/>
          </a:xfrm>
        </p:spPr>
        <p:txBody>
          <a:bodyPr/>
          <a:lstStyle/>
          <a:p>
            <a:r>
              <a:rPr lang="en-US" dirty="0"/>
              <a:t>Games are </a:t>
            </a:r>
          </a:p>
          <a:p>
            <a:pPr lvl="1"/>
            <a:r>
              <a:rPr lang="en-US" dirty="0"/>
              <a:t>A series of rules</a:t>
            </a:r>
          </a:p>
          <a:p>
            <a:pPr lvl="1"/>
            <a:r>
              <a:rPr lang="en-US" dirty="0"/>
              <a:t>These rules must be done in a specific pattern</a:t>
            </a:r>
          </a:p>
          <a:p>
            <a:pPr lvl="1"/>
            <a:r>
              <a:rPr lang="en-US" dirty="0"/>
              <a:t>Code is like board games</a:t>
            </a:r>
          </a:p>
          <a:p>
            <a:pPr lvl="2"/>
            <a:r>
              <a:rPr lang="en-US" dirty="0"/>
              <a:t>specific rules and patterns </a:t>
            </a:r>
          </a:p>
          <a:p>
            <a:pPr lvl="1"/>
            <a:r>
              <a:rPr lang="en-US" dirty="0"/>
              <a:t>Games were often the first tests of intelligence</a:t>
            </a:r>
          </a:p>
          <a:p>
            <a:pPr lvl="2"/>
            <a:r>
              <a:rPr lang="en-US" dirty="0"/>
              <a:t>Still very hard to solve for some games!</a:t>
            </a:r>
          </a:p>
          <a:p>
            <a:r>
              <a:rPr lang="en-US" dirty="0"/>
              <a:t>Not a board game – but Crossword Puzzles &amp; Hangman</a:t>
            </a:r>
          </a:p>
          <a:p>
            <a:pPr lvl="1"/>
            <a:r>
              <a:rPr lang="en-US" b="1" dirty="0"/>
              <a:t>String is a collection of ordered characters</a:t>
            </a:r>
          </a:p>
          <a:p>
            <a:pPr lvl="1"/>
            <a:r>
              <a:rPr lang="en-US" dirty="0"/>
              <a:t>Your job - build a crossword puzzle – using terms in this class</a:t>
            </a:r>
          </a:p>
          <a:p>
            <a:pPr lvl="2"/>
            <a:r>
              <a:rPr lang="en-US" dirty="0"/>
              <a:t>or</a:t>
            </a:r>
          </a:p>
          <a:p>
            <a:pPr lvl="1"/>
            <a:r>
              <a:rPr lang="en-US" dirty="0"/>
              <a:t>Play hangman with terms in the class (using java syntax)</a:t>
            </a:r>
          </a:p>
          <a:p>
            <a:pPr lvl="2"/>
            <a:r>
              <a:rPr lang="en-US" dirty="0"/>
              <a:t>number the dashes for hangman – but start at 0</a:t>
            </a:r>
            <a:br>
              <a:rPr lang="en-US" dirty="0"/>
            </a:br>
            <a:r>
              <a:rPr lang="en-US" dirty="0"/>
              <a:t>-  -  - - - -</a:t>
            </a:r>
            <a:br>
              <a:rPr lang="en-US" dirty="0"/>
            </a:br>
            <a:r>
              <a:rPr lang="en-US" dirty="0"/>
              <a:t>0 1 2 3 4 5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A0BF-314F-CD46-8204-011D26E53E3A}"/>
              </a:ext>
            </a:extLst>
          </p:cNvPr>
          <p:cNvSpPr/>
          <p:nvPr/>
        </p:nvSpPr>
        <p:spPr>
          <a:xfrm>
            <a:off x="10782293" y="21269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E2581-22BD-4847-BE8E-CC4A5C6D8B86}"/>
              </a:ext>
            </a:extLst>
          </p:cNvPr>
          <p:cNvSpPr/>
          <p:nvPr/>
        </p:nvSpPr>
        <p:spPr>
          <a:xfrm>
            <a:off x="10782293" y="2621027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12BF2-D507-454A-89D9-FC362EB1EE3A}"/>
              </a:ext>
            </a:extLst>
          </p:cNvPr>
          <p:cNvSpPr/>
          <p:nvPr/>
        </p:nvSpPr>
        <p:spPr>
          <a:xfrm>
            <a:off x="1078229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FE69-117F-C441-98B1-B77260CEF71D}"/>
              </a:ext>
            </a:extLst>
          </p:cNvPr>
          <p:cNvSpPr/>
          <p:nvPr/>
        </p:nvSpPr>
        <p:spPr>
          <a:xfrm>
            <a:off x="9841923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6B9-FFC1-5248-9B0D-3CE49A874EB4}"/>
              </a:ext>
            </a:extLst>
          </p:cNvPr>
          <p:cNvSpPr/>
          <p:nvPr/>
        </p:nvSpPr>
        <p:spPr>
          <a:xfrm>
            <a:off x="9332765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DF4DF-611D-9340-B4FA-8A9A244639E7}"/>
              </a:ext>
            </a:extLst>
          </p:cNvPr>
          <p:cNvSpPr/>
          <p:nvPr/>
        </p:nvSpPr>
        <p:spPr>
          <a:xfrm>
            <a:off x="11270666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2848DC-B7A2-B84B-BE7F-AE63112D6813}"/>
              </a:ext>
            </a:extLst>
          </p:cNvPr>
          <p:cNvSpPr/>
          <p:nvPr/>
        </p:nvSpPr>
        <p:spPr>
          <a:xfrm>
            <a:off x="11755574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55B7-297D-B74A-897D-1DEEB98B3E63}"/>
              </a:ext>
            </a:extLst>
          </p:cNvPr>
          <p:cNvSpPr/>
          <p:nvPr/>
        </p:nvSpPr>
        <p:spPr>
          <a:xfrm>
            <a:off x="10311242" y="3115264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EE233-A0CA-7741-BF7F-83154CEC1C5D}"/>
              </a:ext>
            </a:extLst>
          </p:cNvPr>
          <p:cNvSpPr/>
          <p:nvPr/>
        </p:nvSpPr>
        <p:spPr>
          <a:xfrm>
            <a:off x="9332765" y="45699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99922-5779-F841-B5DF-ED0E2DC5BA07}"/>
              </a:ext>
            </a:extLst>
          </p:cNvPr>
          <p:cNvSpPr/>
          <p:nvPr/>
        </p:nvSpPr>
        <p:spPr>
          <a:xfrm>
            <a:off x="9332765" y="3600173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54A98-B81B-D442-9CAD-F01F3BD3EE33}"/>
              </a:ext>
            </a:extLst>
          </p:cNvPr>
          <p:cNvSpPr/>
          <p:nvPr/>
        </p:nvSpPr>
        <p:spPr>
          <a:xfrm>
            <a:off x="9332765" y="50528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434F8-DCDB-6748-854A-C60624D897D9}"/>
              </a:ext>
            </a:extLst>
          </p:cNvPr>
          <p:cNvSpPr/>
          <p:nvPr/>
        </p:nvSpPr>
        <p:spPr>
          <a:xfrm>
            <a:off x="9332765" y="5535791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07E1A-8E75-3448-961C-E4A4204E9D8B}"/>
              </a:ext>
            </a:extLst>
          </p:cNvPr>
          <p:cNvSpPr/>
          <p:nvPr/>
        </p:nvSpPr>
        <p:spPr>
          <a:xfrm>
            <a:off x="9332765" y="4085082"/>
            <a:ext cx="484909" cy="4849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99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6172-ECFD-1646-A49B-65043E1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02AAF-B1D0-B84F-BB70-AC753C337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6021"/>
            <a:ext cx="5606470" cy="5892126"/>
          </a:xfrm>
        </p:spPr>
        <p:txBody>
          <a:bodyPr/>
          <a:lstStyle/>
          <a:p>
            <a:r>
              <a:rPr lang="en-US" dirty="0"/>
              <a:t>Compile Errors</a:t>
            </a:r>
          </a:p>
          <a:p>
            <a:pPr lvl="1"/>
            <a:r>
              <a:rPr lang="en-US" dirty="0"/>
              <a:t>bad syntax</a:t>
            </a:r>
          </a:p>
          <a:p>
            <a:pPr lvl="1"/>
            <a:r>
              <a:rPr lang="en-US" dirty="0"/>
              <a:t>missing semicolon (bane of all coders)</a:t>
            </a:r>
          </a:p>
          <a:p>
            <a:pPr lvl="1"/>
            <a:r>
              <a:rPr lang="en-US" dirty="0"/>
              <a:t>missing curly brackets</a:t>
            </a:r>
          </a:p>
          <a:p>
            <a:r>
              <a:rPr lang="en-US" dirty="0"/>
              <a:t>Runtime Errors</a:t>
            </a:r>
          </a:p>
          <a:p>
            <a:pPr lvl="1"/>
            <a:r>
              <a:rPr lang="en-US" dirty="0"/>
              <a:t>Crashes while running (you will get this!)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Poor logic</a:t>
            </a:r>
          </a:p>
          <a:p>
            <a:pPr lvl="1"/>
            <a:r>
              <a:rPr lang="en-US" dirty="0"/>
              <a:t>Works, but not as intended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code only a </a:t>
            </a:r>
            <a:r>
              <a:rPr lang="en-US" b="1" dirty="0"/>
              <a:t>few lines</a:t>
            </a:r>
            <a:r>
              <a:rPr lang="en-US" dirty="0"/>
              <a:t> at a time</a:t>
            </a:r>
          </a:p>
          <a:p>
            <a:pPr lvl="1"/>
            <a:r>
              <a:rPr lang="en-US" dirty="0"/>
              <a:t>run after a few lines </a:t>
            </a:r>
          </a:p>
          <a:p>
            <a:pPr lvl="2"/>
            <a:r>
              <a:rPr lang="en-US" dirty="0"/>
              <a:t>even if running doesn’t do much! </a:t>
            </a:r>
          </a:p>
          <a:p>
            <a:r>
              <a:rPr lang="en-US" dirty="0"/>
              <a:t>Let’s look at some examples</a:t>
            </a:r>
          </a:p>
        </p:txBody>
      </p:sp>
      <p:pic>
        <p:nvPicPr>
          <p:cNvPr id="1026" name="Picture 2" descr="r/ProgrammerHumor - World's best hide and seek champion">
            <a:extLst>
              <a:ext uri="{FF2B5EF4-FFF2-40B4-BE49-F238E27FC236}">
                <a16:creationId xmlns:a16="http://schemas.microsoft.com/office/drawing/2014/main" id="{0DCACE69-80AD-8240-94B4-B1D8C7BB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52" y="1776683"/>
            <a:ext cx="6300091" cy="45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Custom</PresentationFormat>
  <Paragraphs>55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Can Machines Think</vt:lpstr>
      <vt:lpstr>Chinese Room – Discussion – Can machines think</vt:lpstr>
      <vt:lpstr>An Easier Question - Why Board Games?</vt:lpstr>
      <vt:lpstr>Debugging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2020-08-31T20:08:10Z</dcterms:created>
  <dcterms:modified xsi:type="dcterms:W3CDTF">2020-08-31T20:08:12Z</dcterms:modified>
</cp:coreProperties>
</file>