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5" autoAdjust="0"/>
    <p:restoredTop sz="95994" autoAdjust="0"/>
  </p:normalViewPr>
  <p:slideViewPr>
    <p:cSldViewPr snapToGrid="0" snapToObjects="1">
      <p:cViewPr varScale="1">
        <p:scale>
          <a:sx n="95" d="100"/>
          <a:sy n="95" d="100"/>
        </p:scale>
        <p:origin x="192" y="3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oSmCTqX9fRA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CS 150 - Week 5 Help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858"/>
          </a:xfrm>
        </p:spPr>
        <p:txBody>
          <a:bodyPr/>
          <a:lstStyle/>
          <a:p>
            <a:r>
              <a:rPr lang="en-US" dirty="0"/>
              <a:t>Warm Up Question: Think about someone learning to ride a bike or play an instrument. Describe the process with a partner, how detailed can you be?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DB95C-9667-0C46-B0D5-B9776CD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Mindset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7D3BF-9812-6F4E-87A8-5D29B4445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319883"/>
          </a:xfrm>
        </p:spPr>
        <p:txBody>
          <a:bodyPr/>
          <a:lstStyle/>
          <a:p>
            <a:r>
              <a:rPr lang="en-US" dirty="0"/>
              <a:t>By now, hopefully all of you watched the growth mindset video</a:t>
            </a:r>
          </a:p>
          <a:p>
            <a:r>
              <a:rPr lang="en-US" dirty="0"/>
              <a:t>Discuss:</a:t>
            </a:r>
          </a:p>
          <a:p>
            <a:pPr lvl="1"/>
            <a:r>
              <a:rPr lang="en-US" dirty="0"/>
              <a:t>How does having a growth mindset help with learning CS?</a:t>
            </a:r>
          </a:p>
          <a:p>
            <a:pPr lvl="1"/>
            <a:r>
              <a:rPr lang="en-US" dirty="0"/>
              <a:t>How often do you hear, “I just don’t understand computers” or “I just can’t learn online”</a:t>
            </a:r>
          </a:p>
          <a:p>
            <a:pPr lvl="2"/>
            <a:r>
              <a:rPr lang="en-US" dirty="0"/>
              <a:t>That is a fixed mindset</a:t>
            </a:r>
          </a:p>
          <a:p>
            <a:r>
              <a:rPr lang="en-US" dirty="0"/>
              <a:t>Yes, the test was hard</a:t>
            </a:r>
          </a:p>
          <a:p>
            <a:pPr lvl="1"/>
            <a:r>
              <a:rPr lang="en-US" dirty="0"/>
              <a:t>But with a growth mindset, </a:t>
            </a:r>
            <a:r>
              <a:rPr lang="en-US" b="1" dirty="0"/>
              <a:t>you can succeed</a:t>
            </a:r>
          </a:p>
          <a:p>
            <a:pPr lvl="1"/>
            <a:r>
              <a:rPr lang="en-US" dirty="0"/>
              <a:t>The next couple weeks, we are coming back to topics.</a:t>
            </a:r>
          </a:p>
        </p:txBody>
      </p:sp>
    </p:spTree>
    <p:extLst>
      <p:ext uri="{BB962C8B-B14F-4D97-AF65-F5344CB8AC3E}">
        <p14:creationId xmlns:p14="http://schemas.microsoft.com/office/powerpoint/2010/main" val="19335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Building Inclusion into Your Product Sprint">
            <a:hlinkClick r:id="" action="ppaction://media"/>
            <a:extLst>
              <a:ext uri="{FF2B5EF4-FFF2-40B4-BE49-F238E27FC236}">
                <a16:creationId xmlns:a16="http://schemas.microsoft.com/office/drawing/2014/main" id="{CCDB1391-ABDB-CC47-82B5-CBFEDD8B26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0E450CB5-712D-4A1F-87CF-3AAF4520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Inclusive Design</a:t>
            </a:r>
          </a:p>
        </p:txBody>
      </p:sp>
    </p:spTree>
    <p:extLst>
      <p:ext uri="{BB962C8B-B14F-4D97-AF65-F5344CB8AC3E}">
        <p14:creationId xmlns:p14="http://schemas.microsoft.com/office/powerpoint/2010/main" val="36641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9E9226-F655-4044-B637-5D0F9A0C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E8BF-99D4-DE4C-8C04-69E97C886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63722"/>
            <a:ext cx="12561453" cy="5624297"/>
          </a:xfrm>
        </p:spPr>
        <p:txBody>
          <a:bodyPr/>
          <a:lstStyle/>
          <a:p>
            <a:r>
              <a:rPr lang="en-US" dirty="0"/>
              <a:t>Discussion Item – take a moment to talk about various applications you use</a:t>
            </a:r>
          </a:p>
          <a:p>
            <a:pPr lvl="1"/>
            <a:r>
              <a:rPr lang="en-US" dirty="0"/>
              <a:t>On the phone</a:t>
            </a:r>
          </a:p>
          <a:p>
            <a:pPr lvl="1"/>
            <a:r>
              <a:rPr lang="en-US" dirty="0"/>
              <a:t>On the computer</a:t>
            </a:r>
          </a:p>
          <a:p>
            <a:pPr lvl="1"/>
            <a:r>
              <a:rPr lang="en-US" dirty="0"/>
              <a:t>Your gaming devices </a:t>
            </a:r>
          </a:p>
          <a:p>
            <a:r>
              <a:rPr lang="en-US" dirty="0"/>
              <a:t>Think about the most common</a:t>
            </a:r>
          </a:p>
          <a:p>
            <a:pPr lvl="1"/>
            <a:r>
              <a:rPr lang="en-US" dirty="0"/>
              <a:t>Do they take into account ability differences?</a:t>
            </a:r>
          </a:p>
          <a:p>
            <a:pPr lvl="2"/>
            <a:r>
              <a:rPr lang="en-US" dirty="0"/>
              <a:t>Example – does snapchat cater to all audiences? </a:t>
            </a:r>
          </a:p>
          <a:p>
            <a:pPr lvl="1"/>
            <a:r>
              <a:rPr lang="en-US" dirty="0"/>
              <a:t>Beyond ability differences – Does your app make assumptions? </a:t>
            </a:r>
          </a:p>
          <a:p>
            <a:pPr lvl="2"/>
            <a:r>
              <a:rPr lang="en-US" dirty="0"/>
              <a:t>Gender, culture, stereotypes?</a:t>
            </a:r>
          </a:p>
          <a:p>
            <a:r>
              <a:rPr lang="en-US" dirty="0"/>
              <a:t>Most importantly</a:t>
            </a:r>
          </a:p>
          <a:p>
            <a:pPr lvl="1"/>
            <a:r>
              <a:rPr lang="en-US" dirty="0"/>
              <a:t>Beyond social duty arguments, why should this matter to developers and companies?</a:t>
            </a:r>
          </a:p>
          <a:p>
            <a:pPr lvl="1"/>
            <a:r>
              <a:rPr lang="en-US" dirty="0"/>
              <a:t>For example: if an app excluded most women, what does that do to your audience?</a:t>
            </a:r>
          </a:p>
          <a:p>
            <a:r>
              <a:rPr lang="en-US" dirty="0"/>
              <a:t>Having started to write code - how hard would it be to change the </a:t>
            </a:r>
            <a:r>
              <a:rPr lang="en-US" i="1" dirty="0"/>
              <a:t>overall design</a:t>
            </a:r>
            <a:r>
              <a:rPr lang="en-US" dirty="0"/>
              <a:t> of an application, once you  got started? what about after release? </a:t>
            </a:r>
          </a:p>
        </p:txBody>
      </p:sp>
    </p:spTree>
    <p:extLst>
      <p:ext uri="{BB962C8B-B14F-4D97-AF65-F5344CB8AC3E}">
        <p14:creationId xmlns:p14="http://schemas.microsoft.com/office/powerpoint/2010/main" val="201930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B75-081F-2640-B984-1716E7F8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onto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83B3-B14A-AC44-8DE6-47E6E4239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5328" y="4381997"/>
            <a:ext cx="9744199" cy="481350"/>
          </a:xfrm>
        </p:spPr>
        <p:txBody>
          <a:bodyPr/>
          <a:lstStyle/>
          <a:p>
            <a:r>
              <a:rPr lang="en-US" dirty="0"/>
              <a:t>Conditional Statements </a:t>
            </a:r>
          </a:p>
        </p:txBody>
      </p:sp>
    </p:spTree>
    <p:extLst>
      <p:ext uri="{BB962C8B-B14F-4D97-AF65-F5344CB8AC3E}">
        <p14:creationId xmlns:p14="http://schemas.microsoft.com/office/powerpoint/2010/main" val="13422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B9705B-CE3F-3B49-87A9-2553E7D3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harder question from the exam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ADCF0-659F-D54F-BCD3-E79FB80A9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531754" cy="4316310"/>
          </a:xfrm>
        </p:spPr>
        <p:txBody>
          <a:bodyPr/>
          <a:lstStyle/>
          <a:p>
            <a:r>
              <a:rPr lang="en-US" dirty="0"/>
              <a:t>Draw it out - using the tree!</a:t>
            </a:r>
          </a:p>
          <a:p>
            <a:pPr lvl="1"/>
            <a:r>
              <a:rPr lang="en-US" dirty="0"/>
              <a:t>Share the drawing with another group</a:t>
            </a:r>
          </a:p>
          <a:p>
            <a:r>
              <a:rPr lang="en-US" dirty="0"/>
              <a:t>Work through the following in pairs – </a:t>
            </a:r>
            <a:r>
              <a:rPr lang="en-US" u="sng" dirty="0"/>
              <a:t>using the drawing only</a:t>
            </a:r>
          </a:p>
          <a:p>
            <a:pPr lvl="1"/>
            <a:r>
              <a:rPr lang="en-US" dirty="0"/>
              <a:t>10, 20, 30</a:t>
            </a:r>
          </a:p>
          <a:p>
            <a:pPr lvl="1"/>
            <a:r>
              <a:rPr lang="en-US" dirty="0"/>
              <a:t>-1, -1, -1</a:t>
            </a:r>
          </a:p>
          <a:p>
            <a:pPr lvl="1"/>
            <a:r>
              <a:rPr lang="en-US" dirty="0"/>
              <a:t>3, 0, 2</a:t>
            </a:r>
          </a:p>
          <a:p>
            <a:pPr lvl="1"/>
            <a:r>
              <a:rPr lang="en-US" dirty="0"/>
              <a:t>-1, 0, 1</a:t>
            </a:r>
          </a:p>
          <a:p>
            <a:pPr lvl="1"/>
            <a:r>
              <a:rPr lang="en-US" dirty="0"/>
              <a:t>20, 19, 18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53C57-ECB5-1B44-B0C3-EFD58F1502AE}"/>
              </a:ext>
            </a:extLst>
          </p:cNvPr>
          <p:cNvSpPr/>
          <p:nvPr/>
        </p:nvSpPr>
        <p:spPr>
          <a:xfrm>
            <a:off x="6457800" y="1763755"/>
            <a:ext cx="67317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</a:rPr>
              <a:t>public </a:t>
            </a:r>
            <a:r>
              <a:rPr lang="en-US" sz="1600" dirty="0"/>
              <a:t>String </a:t>
            </a:r>
            <a:r>
              <a:rPr lang="en-US" sz="1600" dirty="0" err="1">
                <a:solidFill>
                  <a:srgbClr val="FFC66D"/>
                </a:solidFill>
              </a:rPr>
              <a:t>branchingCheck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C7832"/>
                </a:solidFill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dirty="0">
                <a:solidFill>
                  <a:srgbClr val="CC7832"/>
                </a:solidFill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dirty="0">
                <a:solidFill>
                  <a:srgbClr val="CC7832"/>
                </a:solidFill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CC7832"/>
                </a:solidFill>
              </a:rPr>
              <a:t>double </a:t>
            </a:r>
            <a:r>
              <a:rPr lang="en-US" sz="1600" i="1" dirty="0">
                <a:solidFill>
                  <a:srgbClr val="9876AA"/>
                </a:solidFill>
              </a:rPr>
              <a:t>pi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897BB"/>
                </a:solidFill>
              </a:rPr>
              <a:t>3.14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hasPie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"I like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morePie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"I need more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actualPie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</a:t>
            </a:r>
            <a:r>
              <a:rPr lang="el-GR" sz="1600" dirty="0">
                <a:solidFill>
                  <a:srgbClr val="6A8759"/>
                </a:solidFill>
              </a:rPr>
              <a:t>π"</a:t>
            </a:r>
            <a:r>
              <a:rPr lang="el-GR" sz="1600" dirty="0">
                <a:solidFill>
                  <a:srgbClr val="CC7832"/>
                </a:solidFill>
              </a:rPr>
              <a:t>;</a:t>
            </a:r>
            <a:br>
              <a:rPr lang="el-GR" sz="1600" dirty="0">
                <a:solidFill>
                  <a:srgbClr val="CC7832"/>
                </a:solidFill>
              </a:rPr>
            </a:br>
            <a:r>
              <a:rPr lang="el-GR" sz="1600" dirty="0">
                <a:solidFill>
                  <a:srgbClr val="CC7832"/>
                </a:solidFill>
              </a:rPr>
              <a:t>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 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 </a:t>
            </a:r>
            <a:r>
              <a:rPr lang="en-US" sz="1600" i="1" dirty="0">
                <a:solidFill>
                  <a:srgbClr val="9876AA"/>
                </a:solidFill>
              </a:rPr>
              <a:t>pi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hasPie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} </a:t>
            </a:r>
            <a:r>
              <a:rPr lang="en-US" sz="1600" dirty="0">
                <a:solidFill>
                  <a:srgbClr val="CC7832"/>
                </a:solidFill>
              </a:rPr>
              <a:t>else 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&gt;= 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morePie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} </a:t>
            </a:r>
            <a:r>
              <a:rPr lang="en-US" sz="1600" dirty="0">
                <a:solidFill>
                  <a:srgbClr val="CC7832"/>
                </a:solidFill>
              </a:rPr>
              <a:t>else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&lt; </a:t>
            </a:r>
            <a:r>
              <a:rPr lang="en-US" sz="1600" dirty="0">
                <a:solidFill>
                  <a:srgbClr val="6897BB"/>
                </a:solidFill>
              </a:rPr>
              <a:t>3.14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actualPie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dirty="0">
                <a:solidFill>
                  <a:srgbClr val="6A8759"/>
                </a:solidFill>
              </a:rPr>
              <a:t>"The value of pi is: " </a:t>
            </a:r>
            <a:r>
              <a:rPr lang="en-US" sz="1600" dirty="0"/>
              <a:t>+ </a:t>
            </a:r>
            <a:r>
              <a:rPr lang="en-US" sz="1600" i="1" dirty="0">
                <a:solidFill>
                  <a:srgbClr val="9876AA"/>
                </a:solidFill>
              </a:rPr>
              <a:t>pi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dirty="0">
                <a:solidFill>
                  <a:srgbClr val="6A8759"/>
                </a:solidFill>
              </a:rPr>
              <a:t>"no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3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43A2-2CB3-6346-9F39-3E4DCF31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C23A-A459-B142-9BBC-8EDF5F28A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2044855"/>
          </a:xfrm>
        </p:spPr>
        <p:txBody>
          <a:bodyPr/>
          <a:lstStyle/>
          <a:p>
            <a:r>
              <a:rPr lang="en-US" dirty="0"/>
              <a:t>Looking at this code</a:t>
            </a:r>
          </a:p>
          <a:p>
            <a:pPr lvl="1"/>
            <a:r>
              <a:rPr lang="en-US" dirty="0"/>
              <a:t>Can we use complex boolean statements to simplify it?</a:t>
            </a:r>
          </a:p>
          <a:p>
            <a:pPr lvl="1"/>
            <a:r>
              <a:rPr lang="en-US" dirty="0"/>
              <a:t>hint: look at the nested if</a:t>
            </a:r>
          </a:p>
          <a:p>
            <a:r>
              <a:rPr lang="en-US" dirty="0"/>
              <a:t>Let’s look at more examples of if statements, that can be simplified using complex &amp;&amp;  or ||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DD9E4-80E0-D54A-8B1B-6D6CB1DBF22F}"/>
              </a:ext>
            </a:extLst>
          </p:cNvPr>
          <p:cNvSpPr/>
          <p:nvPr/>
        </p:nvSpPr>
        <p:spPr>
          <a:xfrm>
            <a:off x="556555" y="1776682"/>
            <a:ext cx="67317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</a:rPr>
              <a:t>public </a:t>
            </a:r>
            <a:r>
              <a:rPr lang="en-US" sz="1600" dirty="0"/>
              <a:t>String </a:t>
            </a:r>
            <a:r>
              <a:rPr lang="en-US" sz="1600" dirty="0" err="1">
                <a:solidFill>
                  <a:srgbClr val="FFC66D"/>
                </a:solidFill>
              </a:rPr>
              <a:t>branchingCheck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C7832"/>
                </a:solidFill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dirty="0">
                <a:solidFill>
                  <a:srgbClr val="CC7832"/>
                </a:solidFill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dirty="0">
                <a:solidFill>
                  <a:srgbClr val="CC7832"/>
                </a:solidFill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CC7832"/>
                </a:solidFill>
              </a:rPr>
              <a:t>double </a:t>
            </a:r>
            <a:r>
              <a:rPr lang="en-US" sz="1600" i="1" dirty="0">
                <a:solidFill>
                  <a:srgbClr val="9876AA"/>
                </a:solidFill>
              </a:rPr>
              <a:t>pi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897BB"/>
                </a:solidFill>
              </a:rPr>
              <a:t>3.14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hasPie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"I like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morePie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"I need more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actualPie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</a:t>
            </a:r>
            <a:r>
              <a:rPr lang="el-GR" sz="1600" dirty="0">
                <a:solidFill>
                  <a:srgbClr val="6A8759"/>
                </a:solidFill>
              </a:rPr>
              <a:t>π"</a:t>
            </a:r>
            <a:r>
              <a:rPr lang="el-GR" sz="1600" dirty="0">
                <a:solidFill>
                  <a:srgbClr val="CC7832"/>
                </a:solidFill>
              </a:rPr>
              <a:t>;</a:t>
            </a:r>
            <a:br>
              <a:rPr lang="el-GR" sz="1600" dirty="0">
                <a:solidFill>
                  <a:srgbClr val="CC7832"/>
                </a:solidFill>
              </a:rPr>
            </a:br>
            <a:r>
              <a:rPr lang="el-GR" sz="1600" dirty="0">
                <a:solidFill>
                  <a:srgbClr val="CC7832"/>
                </a:solidFill>
              </a:rPr>
              <a:t>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 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 </a:t>
            </a:r>
            <a:r>
              <a:rPr lang="en-US" sz="1600" i="1" dirty="0">
                <a:solidFill>
                  <a:srgbClr val="9876AA"/>
                </a:solidFill>
              </a:rPr>
              <a:t>pi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hasPie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} </a:t>
            </a:r>
            <a:r>
              <a:rPr lang="en-US" sz="1600" dirty="0">
                <a:solidFill>
                  <a:srgbClr val="CC7832"/>
                </a:solidFill>
              </a:rPr>
              <a:t>else 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&gt;= 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morePie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} </a:t>
            </a:r>
            <a:r>
              <a:rPr lang="en-US" sz="1600" dirty="0">
                <a:solidFill>
                  <a:srgbClr val="CC7832"/>
                </a:solidFill>
              </a:rPr>
              <a:t>else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&lt; </a:t>
            </a:r>
            <a:r>
              <a:rPr lang="en-US" sz="1600" dirty="0">
                <a:solidFill>
                  <a:srgbClr val="6897BB"/>
                </a:solidFill>
              </a:rPr>
              <a:t>3.14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actualPie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dirty="0">
                <a:solidFill>
                  <a:srgbClr val="6A8759"/>
                </a:solidFill>
              </a:rPr>
              <a:t>"The value of pi is: " </a:t>
            </a:r>
            <a:r>
              <a:rPr lang="en-US" sz="1600" dirty="0"/>
              <a:t>+ </a:t>
            </a:r>
            <a:r>
              <a:rPr lang="en-US" sz="1600" i="1" dirty="0">
                <a:solidFill>
                  <a:srgbClr val="9876AA"/>
                </a:solidFill>
              </a:rPr>
              <a:t>pi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dirty="0">
                <a:solidFill>
                  <a:srgbClr val="6A8759"/>
                </a:solidFill>
              </a:rPr>
              <a:t>"no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8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629</Words>
  <Application>Microsoft Macintosh PowerPoint</Application>
  <PresentationFormat>Custom</PresentationFormat>
  <Paragraphs>43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Growth Mindset</vt:lpstr>
      <vt:lpstr>Inclusive Design</vt:lpstr>
      <vt:lpstr>Application Design</vt:lpstr>
      <vt:lpstr>Moving onto Code</vt:lpstr>
      <vt:lpstr>A harder question from the exam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2020-09-21T02:17:03Z</dcterms:created>
  <dcterms:modified xsi:type="dcterms:W3CDTF">2020-09-21T18:59:01Z</dcterms:modified>
</cp:coreProperties>
</file>