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9" r:id="rId4"/>
    <p:sldId id="261" r:id="rId5"/>
    <p:sldId id="263" r:id="rId6"/>
    <p:sldId id="258" r:id="rId7"/>
    <p:sldId id="257" r:id="rId8"/>
    <p:sldId id="262" r:id="rId9"/>
    <p:sldId id="260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0" autoAdjust="0"/>
    <p:restoredTop sz="76901" autoAdjust="0"/>
  </p:normalViewPr>
  <p:slideViewPr>
    <p:cSldViewPr snapToGrid="0" snapToObjects="1">
      <p:cViewPr varScale="1">
        <p:scale>
          <a:sx n="82" d="100"/>
          <a:sy n="82" d="100"/>
        </p:scale>
        <p:origin x="472" y="17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33.3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21,'57'0,"-2"0,-12 0,1 0,0 0,-1 0,-7 0,6 0,-15 0,15 0,-15 0,26 0,-29 0,27 0,-30 0,21 0,-15 6,6 1,1 0,-7-1,7-6,-1 0,-6 0,7 0,-15 0,4 0,-11 0,5 0,-1 0,-5 4,9 2,-8 0,2 3,1-4,0 5,0-1,0-3,0-2,1-4,7-5,1-2,1-6,0 1,0 5,0-5,1 11,-8-9,6 9,-12-9,8 9,42-4,15 5,-16 4,3 2,-8 2,-2 3,42 17,-18 7,-11-9,-19-4,27 4,-24-9,28 9,-23-17,-1-1,-12-8,-7 0,-3-6,1-8,-7-6,7-2,-9-2,0 5,0-1,0 2,-6 11,4-4,-4 10,0-5,4 6,-4 0,6 0,-6-5,4 4,-4-3,0 4,4-6,-4 5,6-5,0 6,0 0,9 0,-7 0,7 0,-9 0,8 0,-6 0,7 0,-16 0,6 0,-5 0,-1-5,0-7,-7 0,5-5,-4 11,3 1,5 5,-7 0,7 0,-5 0,-4 0,9 0,-5 0,0 0,2 0,-3 0,5 0,-3 0,3 0,-7 0,8 0,-4 0,0 0,2 0,-3 0,-1 0,4 0,-3 0,3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6:22.31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0,'66'0,"-13"0,-12 0,-13 0,5 0,1 0,-14 0,6 0,-16 0,5 0,1 0,0 0,4 0,-8 0,9 4,-9 2,3-1,2 0,-5-5,10 5,-11 1,4 4,-4 1,4-1,-3 1,3-1,-4 1,4-5,1-2,1-4,2 0,-7 0,8 5,-4-4,1 8,-2-7,0 2,1 1,0-4,-1 8,0-8,1 3,0-4,2 0,-3 0,0 0,3 0,-4 0,1 0,3 0,-3 0,0 0,3 0,-4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6:24.75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1,'68'0,"-14"0,-12 0,-15 0,14 0,-13 0,5 0,10 0,-13 0,22 0,-25 0,15 0,-6 0,7 0,-14 0,11 0,-19 0,13 0,-16 0,6 0,-12 0,5 0,-2 5,4 1,-3 5,1 0,-6 0,6 0,-5 0,5 1,-6-2,4-4,1-1,0-5,3 4,-8-3,7 3,-3-4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6:27.89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1,'45'0,"0"0,-26 0,14 0,-12 0,19 0,-11 0,0 0,3 0,-5 0,1 0,5 0,-8 0,0 0,1 0,-1 0,-7 0,6 0,-6 0,1 0,5 0,-12 5,11 1,-4 6,0-5,-2 3,0-9,-5 9,10-4,-11-1,4 4,4-3,-7 0,7 3,-4-8,-3 8,8-3,-2 0,-1 4,0-9,0 3,-5-4,16 0,-15 0,15 6,-16-5,5 10,-1-5,-5 4,9-4,-8 3,6-8,-3 9,-1-9,0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7:15.72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1,'52'0,"-12"0,-23 0,8 0,-10 0,10 0,-8 0,9 0,-5 0,11 5,-14 2,1 0,5-1,-6 0,7 1,-6 4,5 2,-6-2,1 1,4 0,-11-6,5 5,0-10,-4 3,8-4,-9 0,7 0,-3 0,-1 0,3 0,-3 0,0 0,3 0,-4 0,1 0,2 0,-1 0,-1 0,3 0,-1 0,-2 0,5 0,-8 0,7-4,-3-2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7:18.66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1,'45'0,"-1"0,-32 0,12 0,-13 0,5 0,2 0,-6 0,18 0,-17 0,16 0,-17 0,11 0,-4 0,-1 0,-1 5,-2 0,-3 6,7-5,-7-2,3 1,0-4,8 10,-5-10,11 10,-17-5,11 1,-11 2,6-7,-3 7,-4-8,9 4,-3-1,-1-2,4 2,-9-4,8 0,-4 0,0 0,4 0,-8 0,8 0,-4 0,0 0,-2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7:20.94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1,'62'0,"-3"0,-5 0,-7 6,7-4,-10 17,-8-15,5 9,-5-13,-1 0,-1 0,-9 0,-6 0,-2 0,-2 0,1 0,-1 0,3 0,-4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7:24.44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1,'85'0,"-8"0,-33 0,-1 0,11 0,-8 0,4 0,-15 0,-5 0,-12 0,-1 0,-3 0,2 0,2 0,-3 0,2 0,-2 0,0 0,4 0,-8 0,9 0,-3 4,-1-2,4 2,-9-4,8 0,-4 0,1 0,2 5,-3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39.5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0 130,'46'0,"27"0,-10 0,30 0,-21 0,16 0,-2 0,11 0,-1 0,-7 0,-20 0,9 0,0 0,-18 0,6 0,-13 0,-7 0,18 0,-18-6,8-9,-18 6,16-12,-14 19,8-16,-5 15,-13-14,-1 6,-10 3,-11-6,18 13,-14-4,15 5,-10 5,-3 1,7-1,-3 0,1-5,2 4,-8-3,9 4,-5-5,1 0,3 5,-7-4,3 8,1-3,2 0,-2 3,1-7,-2 2,2 1,-1-4,3 4,-7-5,6 0,-3 0,0 0,3 8,-7-6,8 6,-1-8,6 0,9 0,-6 0,25 0,-14 0,27 0,-19 0,18 0,-8 0,0 0,8 0,-26 6,14-5,-25 4,6-5,-14 0,1 0,29 0,24 0,12 0,8 0,-37 0,-2 0,-19 6,17 3,-13 5,15 1,-19-1,-8-1,-10-2,-6-5,4 3,-3-3,3 5,-1-5,-3 3,8-8,-4 4,3-5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42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63,'99'0,"-44"0,1 0,-2 0,4 0,28 0,4 0,-14 0,2 0,-8 0,4 0,-4 0,13 0,-1 0,15 0,0 0,-15 0,0 0,6 0,0 0,3 0,-5 0,-24 0,-1 0,16 0,-3 0,25 0,-37 0,0 0,-6 0,-1 0,-1 0,-3 0,31 0,-4 0,-11 0,-11 0,-2 0,-10-6,0 4,-8-10,-3 5,-8 0,0-4,-6 5,5-1,-12 2,11 5,-11 0,5 0,1 0,-6 0,11 0,-4 0,6 0,0 0,9 0,1 0,19 0,-7 0,17 0,-8 0,0 0,-3 0,-9 7,0 1,0 0,-9 4,-1-10,-9 3,-6-5,-2 0,-2 0,-3 5,-2 13,-36-9,7 8,-26-17,20 0,-8 0,5-6,-5-1,0 0,12 1,-11 1,13 3,1-3,1 0,2 4,-1-4,-3 5,5 0,-9 0,11 0,-8 0,10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46.2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28,'77'0,"9"0,-31 0,2 0,6 0,4 0,20 1,4-2,-25-3,1 0,1 0,5 2,2 2,1-1,4-3,0-1,2 2,6 6,0 2,1 0,1-4,0 0,0 0,-5 3,-1 1,-4-1,13-3,-5-2,-2 1,-5 0,-29 0,-1 0,6 0,0 0,36 0,-51 0,6 0,-10 0,5 0,21 0,-18 0,8 0,-18 0,16 0,-22 0,22 7,-25 0,0 1,-10-3,-6-5,7 4,-5-3,5 3,-3-4,1 0,-1 0,4 0,-4 0,1 0,1 0,-2 0,0 0,5 0,-9 0,9 0,-6 0,2 0,1 4,-7 6,4 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49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71,'89'0,"-36"0,-4 0,0 0,40 0,-18 0,23 0,-12 0,9 0,-21 0,8 0,1 0,1 0,2 0,7 0,-7 0,-1 0,10 0,-32 0,17 0,-19 0,-1 0,-2-6,-10 4,0-5,0 7,0-6,0 4,0-4,10 6,-8 0,8 0,-10-7,10 6,-7-6,17 0,-17 5,7-6,0 8,2 0,1 0,7 0,-7 0,0 0,-3 0,-11 0,1 0,0 0,-9 0,-2 0,-8 0,-6 0,5 0,-12 0,5 5,-2-4,-3 4,7-5,-4 0,0 0,2 0,-1 0,-1 0,5-4,-9 3,9-8,-9 8,9-4,-4 5,-1 0,4 0,-8 0,8 0,-3 0,-1 0,3 0,-4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53.2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25,'45'0,"4"0,-3 0,0 0,18 0,-7 0,10 0,0 0,-15 0,2 0,22 0,-22 0,-2 0,15 0,12 0,-10 0,22 0,8 0,-23 0,-23 0,-1 0,16 0,32 0,-31 0,-5 0,-22 0,-7 0,1 0,6 0,-15 0,7 0,-9 0,-7 0,6 0,-12 0,5 0,-2 0,2 0,-1 0,4 0,-8 0,8 0,2 0,3 0,-2 0,1 0,-12 0,11 0,-10 0,10 0,-11 0,5 0,-1 0,0 0,0 0,4 0,-9 0,9 0,-2 0,5 0,3 0,7 0,-6 0,15 0,-6 0,-1 0,7 0,-6 0,8 0,-9 0,7 0,-6-6,-1 4,7-4,-15 6,7 0,-9 0,0 0,0 0,0 0,-6-5,4 4,-10-4,4 5,-2 0,1 0,1 0,3 0,-9 0,9 0,-3 0,-1 0,4 0,-8 0,8 0,-5 0,1 5,3 4,-13 2,7 3,1-8,-2-2,15 1,-14-4,6 8,-3-8,-5 4,11 1,-10-5,5 4,-3-1,2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55.9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0,'81'0,"10"0,-9 0,-22 0,3 0,-6 0,1 0,11 0,3 0,0 0,-4 0,25 0,-27 0,0 0,23 0,-35 0,2 0,0 0,-4 0,19 0,5 0,-44 0,19 0,-12 0,30 0,0 0,10 0,-12 0,-11 0,21 0,-6 9,11 0,-3 2,-12-4,-11-7,-2 0,-10 0,0 0,0 0,-8 0,-9 0,-4 6,-4-5,6 10,0-10,-6 10,5-4,-6-1,8-1,-1-5,8 7,-5-6,5 6,-8-7,0 0,-6 5,5-4,-6 9,1-9,5 11,-6-11,7 5,9-6,-7 0,15 0,-15 0,7 0,-9 5,-7-3,-1 3,-1-5,0 0,0 0,3 0,-4 0,-1 0,4 0,-3 0,0 0,3 0,-4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6:13.7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0,'63'0,"-13"0,-23 0,-4 0,-11 0,12 0,-12 0,10 0,-11 0,15 0,-6 0,10 0,13 0,-5 0,17 0,11 0,-7 0,10 0,-5 0,-17 0,6 7,-17 0,-3 6,-8 0,-7-2,-1 1,-6-6,4 3,-3-3,7 4,-8-4,4 3,-5 1,-5 6,4 0,-8-1,9 0,-4-4,4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6:19.68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81,'46'0,"7"0,-32 0,12 0,-8 0,0 0,8 0,-6 0,0 0,5 0,-11-6,12 5,-8-16,-6 14,4-8,-10 6,4 4,-3-8,-2 8,7-9,-7 9,8-8,-8 8,7-4,-4 5,0 0,4 0,-7 0,10 0,-10 0,5 0,-2 0,1 0,1 5,-2 0,-4 6,4 4,-4-3,5 3,-6-4,1-1,4 1,-4-1,5-4,-2 3,-2-7,7 2,-2-4,-1 0,3 0,-5 0,1 0,4-4,-5 3,2-3,2 4,-4 0,1 0,-2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key on this is pointing out we have to be very literal on every step. Else, the chicken is never removed from the boat.  - Also while writing it out, you can easily count every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always develop needs for computer science faster than we can graduate people from universities or even coding boot camps. Even a *MINOR* in CS goes a long way towards job prospects.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how the main method is calling the range method every time, and the range returns the value!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6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2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NULL"/><Relationship Id="rId7" Type="http://schemas.openxmlformats.org/officeDocument/2006/relationships/customXml" Target="../ink/ink3.xml"/><Relationship Id="rId12" Type="http://schemas.openxmlformats.org/officeDocument/2006/relationships/image" Target="NULL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customXml" Target="../ink/ink5.xml"/><Relationship Id="rId24" Type="http://schemas.openxmlformats.org/officeDocument/2006/relationships/image" Target="NULL"/><Relationship Id="rId32" Type="http://schemas.openxmlformats.org/officeDocument/2006/relationships/image" Target="NUL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NULL"/><Relationship Id="rId9" Type="http://schemas.openxmlformats.org/officeDocument/2006/relationships/customXml" Target="../ink/ink4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13.xml"/><Relationship Id="rId30" Type="http://schemas.openxmlformats.org/officeDocument/2006/relationships/image" Target="NULL"/><Relationship Id="rId8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_jAdD8qhmJY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Week 3: What’s the Method With You?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796389"/>
          </a:xfrm>
        </p:spPr>
        <p:txBody>
          <a:bodyPr/>
          <a:lstStyle/>
          <a:p>
            <a:r>
              <a:rPr lang="en-US" dirty="0"/>
              <a:t>Warm up question: What are some of your study techniques? </a:t>
            </a:r>
          </a:p>
          <a:p>
            <a:r>
              <a:rPr lang="en-US" dirty="0"/>
              <a:t>What are some you want to try?</a:t>
            </a:r>
          </a:p>
          <a:p>
            <a:endParaRPr lang="en-US" dirty="0"/>
          </a:p>
          <a:p>
            <a:r>
              <a:rPr lang="en-US" dirty="0"/>
              <a:t>Note: next week, a lot of classes have exams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68D3D-A98F-4D4A-9A74-661B82EE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E6A17-A3E2-7F44-BE70-EE8499C8F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267030"/>
            <a:ext cx="12561453" cy="5646674"/>
          </a:xfrm>
        </p:spPr>
        <p:txBody>
          <a:bodyPr/>
          <a:lstStyle/>
          <a:p>
            <a:r>
              <a:rPr lang="en-US" dirty="0"/>
              <a:t>Your First Paper “Why Computer Science” is Due *THURSDAY* </a:t>
            </a:r>
          </a:p>
          <a:p>
            <a:pPr lvl="1"/>
            <a:r>
              <a:rPr lang="en-US" dirty="0"/>
              <a:t>Three parts: </a:t>
            </a:r>
          </a:p>
          <a:p>
            <a:pPr lvl="2"/>
            <a:r>
              <a:rPr lang="en-US" dirty="0"/>
              <a:t>Your Interview</a:t>
            </a:r>
          </a:p>
          <a:p>
            <a:pPr lvl="2"/>
            <a:r>
              <a:rPr lang="en-US" dirty="0"/>
              <a:t>Why you are interested in CS</a:t>
            </a:r>
          </a:p>
          <a:p>
            <a:pPr lvl="2"/>
            <a:r>
              <a:rPr lang="en-US" dirty="0"/>
              <a:t>One area of CS that interests you</a:t>
            </a:r>
          </a:p>
          <a:p>
            <a:pPr lvl="3"/>
            <a:r>
              <a:rPr lang="en-US" dirty="0"/>
              <a:t>with at least one citation to a source (yes, training you for citing sources)</a:t>
            </a:r>
          </a:p>
          <a:p>
            <a:pPr lvl="1"/>
            <a:r>
              <a:rPr lang="en-US" dirty="0"/>
              <a:t>Follow the rubric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NEXT WEEK: </a:t>
            </a:r>
            <a:r>
              <a:rPr lang="en-US" b="1" dirty="0"/>
              <a:t>No</a:t>
            </a:r>
            <a:r>
              <a:rPr lang="en-US" dirty="0"/>
              <a:t> on-campus help session (this time)</a:t>
            </a:r>
          </a:p>
          <a:p>
            <a:pPr lvl="1"/>
            <a:r>
              <a:rPr lang="en-US" dirty="0"/>
              <a:t>Yes, labs will still happen on campus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10CC3-4050-1F4C-BCC9-9FB0F2B3E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78" y="3886200"/>
            <a:ext cx="4917160" cy="20579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2558D6-4574-2D4F-8545-28C0222B515D}"/>
              </a:ext>
            </a:extLst>
          </p:cNvPr>
          <p:cNvSpPr txBox="1"/>
          <p:nvPr/>
        </p:nvSpPr>
        <p:spPr>
          <a:xfrm>
            <a:off x="9004515" y="4561229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part of the rubric, </a:t>
            </a:r>
            <a:br>
              <a:rPr lang="en-US" dirty="0"/>
            </a:br>
            <a:r>
              <a:rPr lang="en-US" dirty="0"/>
              <a:t>go to the assignment to see it</a:t>
            </a:r>
          </a:p>
        </p:txBody>
      </p:sp>
    </p:spTree>
    <p:extLst>
      <p:ext uri="{BB962C8B-B14F-4D97-AF65-F5344CB8AC3E}">
        <p14:creationId xmlns:p14="http://schemas.microsoft.com/office/powerpoint/2010/main" val="367138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AB100F-EEA5-B940-91CC-5DD4C4CC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Problem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51550-E66C-7A4A-8DD9-0E29595B8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261184"/>
          </a:xfrm>
        </p:spPr>
        <p:txBody>
          <a:bodyPr/>
          <a:lstStyle/>
          <a:p>
            <a:r>
              <a:rPr lang="en-US" dirty="0"/>
              <a:t>A farmer with a pet fox goes to the market and buys, a bag of grain and a chicken. </a:t>
            </a:r>
          </a:p>
          <a:p>
            <a:r>
              <a:rPr lang="en-US" dirty="0"/>
              <a:t>On the way, home she comes to a river, and a boat where she can only put one in at a time. </a:t>
            </a:r>
          </a:p>
          <a:p>
            <a:pPr lvl="1"/>
            <a:r>
              <a:rPr lang="en-US" dirty="0"/>
              <a:t>HOWEVER:</a:t>
            </a:r>
          </a:p>
          <a:p>
            <a:pPr lvl="1"/>
            <a:r>
              <a:rPr lang="en-US" dirty="0"/>
              <a:t>If left alone, the chicken will eat the bag of grain</a:t>
            </a:r>
          </a:p>
          <a:p>
            <a:pPr lvl="1"/>
            <a:r>
              <a:rPr lang="en-US" dirty="0"/>
              <a:t>If left alone, the fox will eat the chicken.</a:t>
            </a:r>
          </a:p>
          <a:p>
            <a:r>
              <a:rPr lang="en-US" dirty="0"/>
              <a:t>Think-pair-share</a:t>
            </a:r>
          </a:p>
          <a:p>
            <a:pPr lvl="1"/>
            <a:r>
              <a:rPr lang="en-US" dirty="0"/>
              <a:t>How can she get all three items over the river, without loosing any</a:t>
            </a:r>
          </a:p>
          <a:p>
            <a:pPr lvl="1"/>
            <a:r>
              <a:rPr lang="en-US" dirty="0"/>
              <a:t>She has to use the boat, and she has to row it – so what she doesn’t take is alone on the rivers edge. </a:t>
            </a:r>
          </a:p>
          <a:p>
            <a:r>
              <a:rPr lang="en-US" dirty="0"/>
              <a:t>Part 1: Think About it</a:t>
            </a:r>
          </a:p>
          <a:p>
            <a:r>
              <a:rPr lang="en-US" dirty="0"/>
              <a:t>Part 2: with a partner(s) attempt to solve it</a:t>
            </a:r>
          </a:p>
          <a:p>
            <a:r>
              <a:rPr lang="en-US" dirty="0"/>
              <a:t>Part 3: write it down – in a step, by step series of instructions others can follow! </a:t>
            </a:r>
          </a:p>
          <a:p>
            <a:r>
              <a:rPr lang="en-US" dirty="0"/>
              <a:t>Part 4: share with the class different ideas</a:t>
            </a:r>
          </a:p>
        </p:txBody>
      </p:sp>
    </p:spTree>
    <p:extLst>
      <p:ext uri="{BB962C8B-B14F-4D97-AF65-F5344CB8AC3E}">
        <p14:creationId xmlns:p14="http://schemas.microsoft.com/office/powerpoint/2010/main" val="286246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1DA-8B60-B247-AF8C-19D97D2B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2575E-0AD9-DD4A-8339-9833275FA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4"/>
            <a:ext cx="12561453" cy="4970591"/>
          </a:xfrm>
        </p:spPr>
        <p:txBody>
          <a:bodyPr numCol="2"/>
          <a:lstStyle/>
          <a:p>
            <a:pPr>
              <a:buFont typeface="+mj-lt"/>
              <a:buAutoNum type="arabicPeriod"/>
            </a:pPr>
            <a:r>
              <a:rPr lang="en-US" dirty="0"/>
              <a:t>Row the boat with chicken across the river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chicken out of boat and set on bank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back</a:t>
            </a:r>
          </a:p>
          <a:p>
            <a:pPr>
              <a:buFont typeface="+mj-lt"/>
              <a:buAutoNum type="arabicPeriod"/>
            </a:pPr>
            <a:r>
              <a:rPr lang="en-US" dirty="0"/>
              <a:t>Put the fox in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with fox across the river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the fox out of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Put the chicken in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back with chicken across the river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chicken out of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Put the grain in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with grain across the river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the grain out of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back</a:t>
            </a:r>
          </a:p>
          <a:p>
            <a:pPr>
              <a:buFont typeface="+mj-lt"/>
              <a:buAutoNum type="arabicPeriod"/>
            </a:pPr>
            <a:r>
              <a:rPr lang="en-US" dirty="0"/>
              <a:t>Put chicken in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with chicken across river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chicken out of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 home with grain, chicken, fox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25E1B-5C12-5A45-A5D2-4F57BAE2FB32}"/>
              </a:ext>
            </a:extLst>
          </p:cNvPr>
          <p:cNvSpPr txBox="1"/>
          <p:nvPr/>
        </p:nvSpPr>
        <p:spPr>
          <a:xfrm>
            <a:off x="7578437" y="6206837"/>
            <a:ext cx="4479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17-21 steps! (maybe some for farmer)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E9821E-F44C-D341-AA90-00DF9580D2C6}"/>
                  </a:ext>
                </a:extLst>
              </p14:cNvPr>
              <p14:cNvContentPartPr/>
              <p14:nvPr/>
            </p14:nvContentPartPr>
            <p14:xfrm>
              <a:off x="1236469" y="2010731"/>
              <a:ext cx="1351440" cy="89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E9821E-F44C-D341-AA90-00DF9580D2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2469" y="1902731"/>
                <a:ext cx="14590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5E916D-2C30-B644-AF14-83D261AFAF14}"/>
                  </a:ext>
                </a:extLst>
              </p14:cNvPr>
              <p14:cNvContentPartPr/>
              <p14:nvPr/>
            </p14:nvContentPartPr>
            <p14:xfrm>
              <a:off x="1230709" y="2947811"/>
              <a:ext cx="1348920" cy="89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5E916D-2C30-B644-AF14-83D261AFAF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6709" y="2839811"/>
                <a:ext cx="14565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C5E8DC5-968E-D84B-BB85-40C0989AC037}"/>
                  </a:ext>
                </a:extLst>
              </p14:cNvPr>
              <p14:cNvContentPartPr/>
              <p14:nvPr/>
            </p14:nvContentPartPr>
            <p14:xfrm>
              <a:off x="1281469" y="3971291"/>
              <a:ext cx="1413720" cy="32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C5E8DC5-968E-D84B-BB85-40C0989AC0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7469" y="3863291"/>
                <a:ext cx="15213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7D38E9-159D-DE46-A873-F829F27B0C71}"/>
                  </a:ext>
                </a:extLst>
              </p14:cNvPr>
              <p14:cNvContentPartPr/>
              <p14:nvPr/>
            </p14:nvContentPartPr>
            <p14:xfrm>
              <a:off x="1289389" y="5345051"/>
              <a:ext cx="129348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7D38E9-159D-DE46-A873-F829F27B0C7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35389" y="5237411"/>
                <a:ext cx="14011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ACEE91-0CBC-FC40-92BF-200F3883E6C0}"/>
                  </a:ext>
                </a:extLst>
              </p14:cNvPr>
              <p14:cNvContentPartPr/>
              <p14:nvPr/>
            </p14:nvContentPartPr>
            <p14:xfrm>
              <a:off x="7472029" y="2034851"/>
              <a:ext cx="1250640" cy="2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ACEE91-0CBC-FC40-92BF-200F3883E6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8389" y="1927211"/>
                <a:ext cx="1358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8614D5-C1F6-A04C-9B77-7BDACE2EFE71}"/>
                  </a:ext>
                </a:extLst>
              </p14:cNvPr>
              <p14:cNvContentPartPr/>
              <p14:nvPr/>
            </p14:nvContentPartPr>
            <p14:xfrm>
              <a:off x="7493989" y="2934851"/>
              <a:ext cx="1279080" cy="33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8614D5-C1F6-A04C-9B77-7BDACE2EFE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40349" y="2826851"/>
                <a:ext cx="13867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CA8228-AD1D-C843-B1B7-8D57940F9D5A}"/>
                  </a:ext>
                </a:extLst>
              </p14:cNvPr>
              <p14:cNvContentPartPr/>
              <p14:nvPr/>
            </p14:nvContentPartPr>
            <p14:xfrm>
              <a:off x="7488589" y="3953651"/>
              <a:ext cx="1256760" cy="53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CA8228-AD1D-C843-B1B7-8D57940F9D5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34949" y="3845651"/>
                <a:ext cx="13644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78C3E9-6CCA-804E-B213-241D6262FA2C}"/>
                  </a:ext>
                </a:extLst>
              </p14:cNvPr>
              <p14:cNvContentPartPr/>
              <p14:nvPr/>
            </p14:nvContentPartPr>
            <p14:xfrm>
              <a:off x="1305589" y="2528411"/>
              <a:ext cx="388080" cy="74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78C3E9-6CCA-804E-B213-241D6262FA2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51949" y="2420411"/>
                <a:ext cx="495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2ADFEEF-129B-1E45-9642-C4B8A8859728}"/>
                  </a:ext>
                </a:extLst>
              </p14:cNvPr>
              <p14:cNvContentPartPr/>
              <p14:nvPr/>
            </p14:nvContentPartPr>
            <p14:xfrm>
              <a:off x="1301629" y="4420211"/>
              <a:ext cx="398880" cy="45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2ADFEEF-129B-1E45-9642-C4B8A88597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47629" y="4312571"/>
                <a:ext cx="5065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1CE7A8-F2F5-C942-9ED4-626A101A29A0}"/>
                  </a:ext>
                </a:extLst>
              </p14:cNvPr>
              <p14:cNvContentPartPr/>
              <p14:nvPr/>
            </p14:nvContentPartPr>
            <p14:xfrm>
              <a:off x="1316749" y="5875691"/>
              <a:ext cx="363960" cy="52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1CE7A8-F2F5-C942-9ED4-626A101A29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62749" y="5767691"/>
                <a:ext cx="4716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3F3F115-68FB-AE4B-9786-3BDA56B767D4}"/>
                  </a:ext>
                </a:extLst>
              </p14:cNvPr>
              <p14:cNvContentPartPr/>
              <p14:nvPr/>
            </p14:nvContentPartPr>
            <p14:xfrm>
              <a:off x="7511269" y="2524811"/>
              <a:ext cx="362520" cy="3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3F3F115-68FB-AE4B-9786-3BDA56B767D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57269" y="2417171"/>
                <a:ext cx="4701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D801CE6-F1A8-3149-BA28-C0E1FDD7DE6B}"/>
                  </a:ext>
                </a:extLst>
              </p14:cNvPr>
              <p14:cNvContentPartPr/>
              <p14:nvPr/>
            </p14:nvContentPartPr>
            <p14:xfrm>
              <a:off x="7502989" y="4399331"/>
              <a:ext cx="413640" cy="70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D801CE6-F1A8-3149-BA28-C0E1FDD7DE6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49349" y="4291691"/>
                <a:ext cx="521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18A404-73BA-8D4D-8A26-E74699ACF89D}"/>
                  </a:ext>
                </a:extLst>
              </p14:cNvPr>
              <p14:cNvContentPartPr/>
              <p14:nvPr/>
            </p14:nvContentPartPr>
            <p14:xfrm>
              <a:off x="1278949" y="3440651"/>
              <a:ext cx="316800" cy="43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18A404-73BA-8D4D-8A26-E74699ACF89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25309" y="3333011"/>
                <a:ext cx="4244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FE1F69B-9A7A-C148-99A4-310A21E2B110}"/>
                  </a:ext>
                </a:extLst>
              </p14:cNvPr>
              <p14:cNvContentPartPr/>
              <p14:nvPr/>
            </p14:nvContentPartPr>
            <p14:xfrm>
              <a:off x="1299829" y="4941851"/>
              <a:ext cx="294480" cy="39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FE1F69B-9A7A-C148-99A4-310A21E2B11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45829" y="4834211"/>
                <a:ext cx="4021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CF90805-1277-954E-AF14-B5C2A030DDFB}"/>
                  </a:ext>
                </a:extLst>
              </p14:cNvPr>
              <p14:cNvContentPartPr/>
              <p14:nvPr/>
            </p14:nvContentPartPr>
            <p14:xfrm>
              <a:off x="1302709" y="6382931"/>
              <a:ext cx="231120" cy="1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CF90805-1277-954E-AF14-B5C2A030DDF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49069" y="6275291"/>
                <a:ext cx="3387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36D01C0-0C75-FF4F-8BAF-EAD22C25D964}"/>
                  </a:ext>
                </a:extLst>
              </p14:cNvPr>
              <p14:cNvContentPartPr/>
              <p14:nvPr/>
            </p14:nvContentPartPr>
            <p14:xfrm>
              <a:off x="7487149" y="3483851"/>
              <a:ext cx="290520" cy="7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6D01C0-0C75-FF4F-8BAF-EAD22C25D96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33149" y="3376211"/>
                <a:ext cx="398160" cy="2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8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ED28-87E6-634B-BFE8-DF275995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Check: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13374-AC6A-5644-9045-EE7FB5A3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05" y="2172776"/>
            <a:ext cx="11783828" cy="3426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144EB2-284D-9E47-9C14-E539D56ADDA6}"/>
              </a:ext>
            </a:extLst>
          </p:cNvPr>
          <p:cNvSpPr txBox="1"/>
          <p:nvPr/>
        </p:nvSpPr>
        <p:spPr>
          <a:xfrm>
            <a:off x="4686076" y="6308677"/>
            <a:ext cx="444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 – Why would this be true?</a:t>
            </a:r>
          </a:p>
        </p:txBody>
      </p:sp>
    </p:spTree>
    <p:extLst>
      <p:ext uri="{BB962C8B-B14F-4D97-AF65-F5344CB8AC3E}">
        <p14:creationId xmlns:p14="http://schemas.microsoft.com/office/powerpoint/2010/main" val="382102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5 Things I Wish I Knew Before Studying Computer Science">
            <a:hlinkClick r:id="" action="ppaction://media"/>
            <a:extLst>
              <a:ext uri="{FF2B5EF4-FFF2-40B4-BE49-F238E27FC236}">
                <a16:creationId xmlns:a16="http://schemas.microsoft.com/office/drawing/2014/main" id="{39F1CA83-0A45-7A4F-BC3D-552443EEF7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68FB8900-790D-4283-BAC6-8EC6D746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Words From a CS Major - Sosa</a:t>
            </a:r>
          </a:p>
        </p:txBody>
      </p:sp>
    </p:spTree>
    <p:extLst>
      <p:ext uri="{BB962C8B-B14F-4D97-AF65-F5344CB8AC3E}">
        <p14:creationId xmlns:p14="http://schemas.microsoft.com/office/powerpoint/2010/main" val="424221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C53F47-6308-3F4D-B53A-EF989446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2A9EB-F39C-9D49-AABD-8470463F5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86061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Imposter Syndrome</a:t>
            </a:r>
          </a:p>
          <a:p>
            <a:pPr lvl="1"/>
            <a:r>
              <a:rPr lang="en-US" dirty="0"/>
              <a:t>Very real, we </a:t>
            </a:r>
            <a:r>
              <a:rPr lang="en-US" b="1" dirty="0"/>
              <a:t>all</a:t>
            </a:r>
            <a:r>
              <a:rPr lang="en-US" dirty="0"/>
              <a:t> deal with it. </a:t>
            </a:r>
          </a:p>
          <a:p>
            <a:pPr>
              <a:buFont typeface="+mj-lt"/>
              <a:buAutoNum type="arabicPeriod"/>
            </a:pPr>
            <a:r>
              <a:rPr lang="en-US" dirty="0"/>
              <a:t>It is OK to ask for help!</a:t>
            </a:r>
          </a:p>
          <a:p>
            <a:pPr lvl="1"/>
            <a:r>
              <a:rPr lang="en-US" dirty="0"/>
              <a:t>Help Sessions (Plan ahead, reach out ahead)</a:t>
            </a:r>
          </a:p>
          <a:p>
            <a:pPr lvl="1"/>
            <a:r>
              <a:rPr lang="en-US" dirty="0"/>
              <a:t>Help Desk (3-8 PM, M-Th)</a:t>
            </a:r>
          </a:p>
          <a:p>
            <a:pPr>
              <a:buFont typeface="+mj-lt"/>
              <a:buAutoNum type="arabicPeriod"/>
            </a:pPr>
            <a:r>
              <a:rPr lang="en-US" dirty="0"/>
              <a:t>It is OK to be frustrated! </a:t>
            </a:r>
          </a:p>
          <a:p>
            <a:pPr lvl="1"/>
            <a:r>
              <a:rPr lang="en-US" dirty="0"/>
              <a:t>Walk away, and then come back</a:t>
            </a:r>
          </a:p>
          <a:p>
            <a:pPr lvl="1"/>
            <a:r>
              <a:rPr lang="en-US" dirty="0"/>
              <a:t>But if you get joy when you are done, you are in the right place! </a:t>
            </a:r>
          </a:p>
          <a:p>
            <a:pPr>
              <a:buFont typeface="+mj-lt"/>
              <a:buAutoNum type="arabicPeriod"/>
            </a:pPr>
            <a:r>
              <a:rPr lang="en-US" dirty="0"/>
              <a:t>Reinforce</a:t>
            </a:r>
            <a:r>
              <a:rPr lang="en-US" b="1" dirty="0"/>
              <a:t> </a:t>
            </a:r>
            <a:r>
              <a:rPr lang="en-US" dirty="0"/>
              <a:t>Outside The Classroom! </a:t>
            </a:r>
          </a:p>
          <a:p>
            <a:pPr lvl="1"/>
            <a:r>
              <a:rPr lang="en-US" dirty="0"/>
              <a:t>Build something for fun, for yourself</a:t>
            </a:r>
          </a:p>
          <a:p>
            <a:pPr lvl="1"/>
            <a:r>
              <a:rPr lang="en-US" dirty="0"/>
              <a:t>Join clubs (ACM, ACM-W, AR/VR, Hash Dump)</a:t>
            </a:r>
          </a:p>
          <a:p>
            <a:pPr>
              <a:buFont typeface="+mj-lt"/>
              <a:buAutoNum type="arabicPeriod"/>
            </a:pPr>
            <a:r>
              <a:rPr lang="en-US" dirty="0"/>
              <a:t>Prepare for Internships or Job Searches</a:t>
            </a:r>
          </a:p>
          <a:p>
            <a:pPr lvl="1"/>
            <a:r>
              <a:rPr lang="en-US" dirty="0"/>
              <a:t>Career Center Helps</a:t>
            </a:r>
          </a:p>
          <a:p>
            <a:pPr lvl="1"/>
            <a:r>
              <a:rPr lang="en-US" dirty="0"/>
              <a:t>Clubs Help!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2065-1B28-A843-AEF6-D901C4C8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Check: Discuss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25B21-CC66-E14A-AA16-B1D77D513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16" y="1287131"/>
            <a:ext cx="9350967" cy="60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4387-24D3-054F-A209-D0DF427B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To Our Madness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F7B4-48A2-9E4F-A1F4-586A1C1E1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24500"/>
            <a:ext cx="12561453" cy="5892062"/>
          </a:xfrm>
        </p:spPr>
        <p:txBody>
          <a:bodyPr/>
          <a:lstStyle/>
          <a:p>
            <a:r>
              <a:rPr lang="en-US" b="1" dirty="0"/>
              <a:t>Divide-Conquer-Glue</a:t>
            </a:r>
            <a:endParaRPr lang="en-US" dirty="0"/>
          </a:p>
          <a:p>
            <a:pPr lvl="1"/>
            <a:r>
              <a:rPr lang="en-US" dirty="0"/>
              <a:t>Solving problems, takes looking at them different</a:t>
            </a:r>
          </a:p>
          <a:p>
            <a:pPr lvl="1"/>
            <a:r>
              <a:rPr lang="en-US" dirty="0"/>
              <a:t>Take a problem, break it into smaller parts. 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Methods are meant to focus on</a:t>
            </a:r>
          </a:p>
          <a:p>
            <a:pPr lvl="2"/>
            <a:r>
              <a:rPr lang="en-US" b="1" dirty="0"/>
              <a:t>ONE</a:t>
            </a:r>
            <a:r>
              <a:rPr lang="en-US" dirty="0"/>
              <a:t> idea, one task, one thing! </a:t>
            </a:r>
          </a:p>
          <a:p>
            <a:r>
              <a:rPr lang="en-US" dirty="0"/>
              <a:t>Designing Methods</a:t>
            </a:r>
          </a:p>
          <a:p>
            <a:pPr lvl="1"/>
            <a:r>
              <a:rPr lang="en-US" dirty="0"/>
              <a:t>Pre-condition – what can you assume going into the method</a:t>
            </a:r>
          </a:p>
          <a:p>
            <a:pPr lvl="1"/>
            <a:r>
              <a:rPr lang="en-US" dirty="0"/>
              <a:t>Post-condition – what will the method produce</a:t>
            </a:r>
          </a:p>
          <a:p>
            <a:r>
              <a:rPr lang="en-US" dirty="0"/>
              <a:t>When Coding Methods</a:t>
            </a:r>
          </a:p>
          <a:p>
            <a:pPr lvl="1"/>
            <a:r>
              <a:rPr lang="en-US" dirty="0"/>
              <a:t>Focus on the one task (biggest mistake is looking at the entire program)</a:t>
            </a:r>
          </a:p>
          <a:p>
            <a:pPr lvl="1"/>
            <a:r>
              <a:rPr lang="en-US" u="sng" dirty="0"/>
              <a:t>TEST every method, </a:t>
            </a:r>
            <a:r>
              <a:rPr lang="en-US" b="1" u="sng" dirty="0"/>
              <a:t>before</a:t>
            </a:r>
            <a:r>
              <a:rPr lang="en-US" u="sng" dirty="0"/>
              <a:t> coding other methods!</a:t>
            </a:r>
          </a:p>
          <a:p>
            <a:r>
              <a:rPr lang="en-US" dirty="0"/>
              <a:t>Let’s look at code</a:t>
            </a:r>
          </a:p>
          <a:p>
            <a:pPr lvl="1"/>
            <a:r>
              <a:rPr lang="en-US" dirty="0"/>
              <a:t>Tests done in this class are available in </a:t>
            </a:r>
            <a:r>
              <a:rPr lang="en-US" dirty="0" err="1"/>
              <a:t>zybooks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309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752</Words>
  <Application>Microsoft Macintosh PowerPoint</Application>
  <PresentationFormat>Custom</PresentationFormat>
  <Paragraphs>91</Paragraphs>
  <Slides>9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Reminders</vt:lpstr>
      <vt:lpstr>Warm Up Problem </vt:lpstr>
      <vt:lpstr>Farmer Solution</vt:lpstr>
      <vt:lpstr>Knowledge Check: Discussion</vt:lpstr>
      <vt:lpstr>Words From a CS Major - Sosa</vt:lpstr>
      <vt:lpstr>Review</vt:lpstr>
      <vt:lpstr>Knowledge Check: Discuss</vt:lpstr>
      <vt:lpstr>The Method To Our Madness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2020-09-06T22:12:42Z</dcterms:created>
  <dcterms:modified xsi:type="dcterms:W3CDTF">2021-02-01T18:06:26Z</dcterms:modified>
</cp:coreProperties>
</file>