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2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1" autoAdjust="0"/>
    <p:restoredTop sz="95994" autoAdjust="0"/>
  </p:normalViewPr>
  <p:slideViewPr>
    <p:cSldViewPr snapToGrid="0" snapToObjects="1">
      <p:cViewPr varScale="1">
        <p:scale>
          <a:sx n="72" d="100"/>
          <a:sy n="72" d="100"/>
        </p:scale>
        <p:origin x="232" y="9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Dealing</a:t>
          </a:r>
          <a:r>
            <a:rPr lang="en-US" baseline="0" dirty="0"/>
            <a:t> with files, is the heart of most programs.</a:t>
          </a:r>
          <a:endParaRPr lang="en-US" dirty="0"/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can follow along yourself!</a:t>
          </a:r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48C57EF0-39EF-8048-B972-126B61A21A65}" type="pres">
      <dgm:prSet presAssocID="{EA14FE31-7E38-43E2-93EF-9454F7A081DF}" presName="compNode" presStyleCnt="0"/>
      <dgm:spPr/>
    </dgm:pt>
    <dgm:pt modelId="{815A3D14-EAE4-3040-80FE-66B8BAFAE940}" type="pres">
      <dgm:prSet presAssocID="{EA14FE31-7E38-43E2-93EF-9454F7A081DF}" presName="bgRect" presStyleLbl="bgShp" presStyleIdx="0" presStyleCnt="2" custLinFactNeighborX="987" custLinFactNeighborY="-1621"/>
      <dgm:spPr/>
    </dgm:pt>
    <dgm:pt modelId="{BE49EED1-75C8-B049-AEE5-1266A49B6D70}" type="pres">
      <dgm:prSet presAssocID="{EA14FE31-7E38-43E2-93EF-9454F7A081D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8B278C-D712-BB41-B663-B46AD0B5BE52}" type="pres">
      <dgm:prSet presAssocID="{EA14FE31-7E38-43E2-93EF-9454F7A081DF}" presName="spaceRect" presStyleCnt="0"/>
      <dgm:spPr/>
    </dgm:pt>
    <dgm:pt modelId="{D809E60A-2F91-DD4A-A306-274EDBD1B106}" type="pres">
      <dgm:prSet presAssocID="{EA14FE31-7E38-43E2-93EF-9454F7A081DF}" presName="parTx" presStyleLbl="revTx" presStyleIdx="0" presStyleCnt="3">
        <dgm:presLayoutVars>
          <dgm:chMax val="0"/>
          <dgm:chPref val="0"/>
        </dgm:presLayoutVars>
      </dgm:prSet>
      <dgm:spPr/>
    </dgm:pt>
    <dgm:pt modelId="{3C4F2C95-6C72-6347-88EA-08306F5A736C}" type="pres">
      <dgm:prSet presAssocID="{EA14FE31-7E38-43E2-93EF-9454F7A081DF}" presName="desTx" presStyleLbl="revTx" presStyleIdx="1" presStyleCnt="3">
        <dgm:presLayoutVars/>
      </dgm:prSet>
      <dgm:spPr/>
    </dgm:pt>
    <dgm:pt modelId="{05DA5D97-AEFA-9B4C-90E0-237E43B51234}" type="pres">
      <dgm:prSet presAssocID="{E820292E-9CC5-4B3B-9112-B8144A6CBD85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61C42E72-47C0-2747-968E-D11308B99D38}" type="presOf" srcId="{EA14FE31-7E38-43E2-93EF-9454F7A081DF}" destId="{D809E60A-2F91-DD4A-A306-274EDBD1B106}" srcOrd="0" destOrd="0" presId="urn:microsoft.com/office/officeart/2018/2/layout/IconVerticalSolidList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F3637BCD-91DC-48AA-8592-EE6B32EE0BB5}" destId="{EA14FE31-7E38-43E2-93EF-9454F7A081DF}" srcOrd="0" destOrd="0" parTransId="{73845234-B0E1-4038-B1BE-6DC6B9AA0610}" sibTransId="{E820292E-9CC5-4B3B-9112-B8144A6CBD85}"/>
    <dgm:cxn modelId="{1F056CC4-9F8D-4BCF-B14E-6CCC866B3AC3}" srcId="{EA14FE31-7E38-43E2-93EF-9454F7A081DF}" destId="{A18D7306-BFD3-4F91-ABE7-C795841B37DA}" srcOrd="0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D91005FA-AA09-ED46-812F-4532167A8AAE}" type="presOf" srcId="{A18D7306-BFD3-4F91-ABE7-C795841B37DA}" destId="{3C4F2C95-6C72-6347-88EA-08306F5A736C}" srcOrd="0" destOrd="0" presId="urn:microsoft.com/office/officeart/2018/2/layout/IconVerticalSolidList"/>
    <dgm:cxn modelId="{A907ADFB-D79D-1C49-BD7E-5BB7A4DBC477}" type="presParOf" srcId="{96AA70F4-EC90-46CA-95AC-7A1F47958863}" destId="{48C57EF0-39EF-8048-B972-126B61A21A65}" srcOrd="0" destOrd="0" presId="urn:microsoft.com/office/officeart/2018/2/layout/IconVerticalSolidList"/>
    <dgm:cxn modelId="{E5B65298-9227-A948-ABF0-BCA4C92AA135}" type="presParOf" srcId="{48C57EF0-39EF-8048-B972-126B61A21A65}" destId="{815A3D14-EAE4-3040-80FE-66B8BAFAE940}" srcOrd="0" destOrd="0" presId="urn:microsoft.com/office/officeart/2018/2/layout/IconVerticalSolidList"/>
    <dgm:cxn modelId="{99CDD5FA-6B17-2A41-B4FB-9A58AF25EC91}" type="presParOf" srcId="{48C57EF0-39EF-8048-B972-126B61A21A65}" destId="{BE49EED1-75C8-B049-AEE5-1266A49B6D70}" srcOrd="1" destOrd="0" presId="urn:microsoft.com/office/officeart/2018/2/layout/IconVerticalSolidList"/>
    <dgm:cxn modelId="{C4C86BF0-48DB-314E-9931-28D78363B19A}" type="presParOf" srcId="{48C57EF0-39EF-8048-B972-126B61A21A65}" destId="{318B278C-D712-BB41-B663-B46AD0B5BE52}" srcOrd="2" destOrd="0" presId="urn:microsoft.com/office/officeart/2018/2/layout/IconVerticalSolidList"/>
    <dgm:cxn modelId="{93D7061D-8135-B949-8DE3-693CFFDE12DE}" type="presParOf" srcId="{48C57EF0-39EF-8048-B972-126B61A21A65}" destId="{D809E60A-2F91-DD4A-A306-274EDBD1B106}" srcOrd="3" destOrd="0" presId="urn:microsoft.com/office/officeart/2018/2/layout/IconVerticalSolidList"/>
    <dgm:cxn modelId="{1086AC18-3E23-2541-9A19-9CCE3A6D3AB6}" type="presParOf" srcId="{48C57EF0-39EF-8048-B972-126B61A21A65}" destId="{3C4F2C95-6C72-6347-88EA-08306F5A736C}" srcOrd="4" destOrd="0" presId="urn:microsoft.com/office/officeart/2018/2/layout/IconVerticalSolidList"/>
    <dgm:cxn modelId="{988AC825-A0F1-2047-9946-B2D2EABB6F3A}" type="presParOf" srcId="{96AA70F4-EC90-46CA-95AC-7A1F47958863}" destId="{05DA5D97-AEFA-9B4C-90E0-237E43B51234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A3D14-EAE4-3040-80FE-66B8BAFAE940}">
      <dsp:nvSpPr>
        <dsp:cNvPr id="0" name=""/>
        <dsp:cNvSpPr/>
      </dsp:nvSpPr>
      <dsp:spPr>
        <a:xfrm>
          <a:off x="0" y="787595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9EED1-75C8-B049-AEE5-1266A49B6D70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E60A-2F91-DD4A-A306-274EDBD1B106}">
      <dsp:nvSpPr>
        <dsp:cNvPr id="0" name=""/>
        <dsp:cNvSpPr/>
      </dsp:nvSpPr>
      <dsp:spPr>
        <a:xfrm>
          <a:off x="1731205" y="811892"/>
          <a:ext cx="3088351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Dealing</a:t>
          </a:r>
          <a:r>
            <a:rPr lang="en-US" sz="2500" kern="1200" baseline="0" dirty="0"/>
            <a:t> with files, is the heart of most programs.</a:t>
          </a:r>
          <a:endParaRPr lang="en-US" sz="2500" kern="1200" dirty="0"/>
        </a:p>
      </dsp:txBody>
      <dsp:txXfrm>
        <a:off x="1731205" y="811892"/>
        <a:ext cx="3088351" cy="1498878"/>
      </dsp:txXfrm>
    </dsp:sp>
    <dsp:sp modelId="{3C4F2C95-6C72-6347-88EA-08306F5A736C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can follow along yourself!</a:t>
          </a:r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HFyaW50GFOs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You are being tracked!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28"/>
          </a:xfrm>
        </p:spPr>
        <p:txBody>
          <a:bodyPr/>
          <a:lstStyle/>
          <a:p>
            <a:r>
              <a:rPr lang="en-US" dirty="0"/>
              <a:t>Discussion: What are some of your favorite memes? Why? How many are ones you forward on </a:t>
            </a:r>
            <a:r>
              <a:rPr lang="en-US" dirty="0" err="1"/>
              <a:t>facebook</a:t>
            </a:r>
            <a:r>
              <a:rPr lang="en-US" dirty="0"/>
              <a:t> or </a:t>
            </a:r>
            <a:r>
              <a:rPr lang="en-US" dirty="0" err="1"/>
              <a:t>instagram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84935-DD61-F445-979C-D029FEFC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ads follow you around the internet</a:t>
            </a:r>
          </a:p>
        </p:txBody>
      </p:sp>
      <p:pic>
        <p:nvPicPr>
          <p:cNvPr id="6" name="Online Media 5" descr="How ads follow you around the internet">
            <a:hlinkClick r:id="" action="ppaction://media"/>
            <a:extLst>
              <a:ext uri="{FF2B5EF4-FFF2-40B4-BE49-F238E27FC236}">
                <a16:creationId xmlns:a16="http://schemas.microsoft.com/office/drawing/2014/main" id="{CA6607B1-CB64-A64F-A9F6-F97D8392AB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38305" y="0"/>
            <a:ext cx="11940988" cy="67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1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29D101-92A6-6546-B54B-F61ACAC7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A954F-66BB-4343-8E57-2791E930FB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668218"/>
          </a:xfrm>
        </p:spPr>
        <p:txBody>
          <a:bodyPr/>
          <a:lstStyle/>
          <a:p>
            <a:r>
              <a:rPr lang="en-US" dirty="0"/>
              <a:t>Cookies are files stored on your computer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provide “State” to your websites</a:t>
            </a:r>
          </a:p>
          <a:p>
            <a:pPr lvl="1"/>
            <a:r>
              <a:rPr lang="en-US" dirty="0"/>
              <a:t>Remembering that you are there, information about you,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Are being used to track you for advertising</a:t>
            </a:r>
          </a:p>
          <a:p>
            <a:pPr lvl="1"/>
            <a:r>
              <a:rPr lang="en-US" dirty="0"/>
              <a:t>Can also be used to track you for other purposes</a:t>
            </a:r>
          </a:p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What are some ways to prevent ads from tracking you?</a:t>
            </a:r>
          </a:p>
          <a:p>
            <a:pPr lvl="2"/>
            <a:r>
              <a:rPr lang="en-US" dirty="0"/>
              <a:t>Look some up, discuss together</a:t>
            </a:r>
          </a:p>
          <a:p>
            <a:pPr lvl="3"/>
            <a:r>
              <a:rPr lang="en-US" dirty="0"/>
              <a:t>Pros and Cons!</a:t>
            </a:r>
          </a:p>
          <a:p>
            <a:pPr lvl="2"/>
            <a:r>
              <a:rPr lang="en-US" dirty="0"/>
              <a:t>Really, no exact answer yet!</a:t>
            </a:r>
          </a:p>
          <a:p>
            <a:pPr lvl="2"/>
            <a:r>
              <a:rPr lang="en-US" dirty="0"/>
              <a:t>Why for every benefit, there is a con. Ad blockers may also block site content for example. </a:t>
            </a:r>
          </a:p>
          <a:p>
            <a:pPr lvl="1"/>
            <a:r>
              <a:rPr lang="en-US" dirty="0"/>
              <a:t>Open your discussion to another group / report what you put together</a:t>
            </a:r>
          </a:p>
        </p:txBody>
      </p:sp>
    </p:spTree>
    <p:extLst>
      <p:ext uri="{BB962C8B-B14F-4D97-AF65-F5344CB8AC3E}">
        <p14:creationId xmlns:p14="http://schemas.microsoft.com/office/powerpoint/2010/main" val="36601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9C0D-7A70-3F4A-B680-FB2F1F8C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B0D52-4B4E-C74E-9C1C-047D3E355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74669"/>
          </a:xfrm>
        </p:spPr>
        <p:txBody>
          <a:bodyPr/>
          <a:lstStyle/>
          <a:p>
            <a:r>
              <a:rPr lang="en-US" dirty="0"/>
              <a:t>The TA will SSH into a CS machine</a:t>
            </a:r>
          </a:p>
          <a:p>
            <a:pPr lvl="1"/>
            <a:r>
              <a:rPr lang="en-US" dirty="0"/>
              <a:t>You can attempt to follow on your own computer</a:t>
            </a:r>
          </a:p>
          <a:p>
            <a:pPr lvl="1"/>
            <a:r>
              <a:rPr lang="en-US" dirty="0"/>
              <a:t>Or even SSH into a CS machine if you have it setup</a:t>
            </a:r>
          </a:p>
          <a:p>
            <a:r>
              <a:rPr lang="en-US" dirty="0"/>
              <a:t>Work in pairs! </a:t>
            </a:r>
          </a:p>
          <a:p>
            <a:r>
              <a:rPr lang="en-US" dirty="0"/>
              <a:t>Common Linux Commands</a:t>
            </a:r>
          </a:p>
          <a:p>
            <a:pPr lvl="1"/>
            <a:r>
              <a:rPr lang="en-US" dirty="0"/>
              <a:t>ls</a:t>
            </a:r>
          </a:p>
          <a:p>
            <a:pPr lvl="1"/>
            <a:r>
              <a:rPr lang="en-US" dirty="0"/>
              <a:t>cd</a:t>
            </a:r>
          </a:p>
          <a:p>
            <a:pPr lvl="1"/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nano/</a:t>
            </a:r>
            <a:r>
              <a:rPr lang="en-US" dirty="0" err="1"/>
              <a:t>pico</a:t>
            </a:r>
            <a:r>
              <a:rPr lang="en-US" dirty="0"/>
              <a:t> – two command line editors for </a:t>
            </a:r>
            <a:r>
              <a:rPr lang="en-US" dirty="0" err="1"/>
              <a:t>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2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0C0B-886E-FB4D-A796-572DA324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DBD56-58B0-0744-AD92-C717CFCE1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61120"/>
          </a:xfrm>
        </p:spPr>
        <p:txBody>
          <a:bodyPr/>
          <a:lstStyle/>
          <a:p>
            <a:r>
              <a:rPr lang="en-US" dirty="0"/>
              <a:t>nano/</a:t>
            </a:r>
            <a:r>
              <a:rPr lang="en-US" dirty="0" err="1"/>
              <a:t>pico</a:t>
            </a:r>
            <a:r>
              <a:rPr lang="en-US" dirty="0"/>
              <a:t> – </a:t>
            </a:r>
            <a:r>
              <a:rPr lang="en-US" dirty="0" err="1"/>
              <a:t>Names.txt</a:t>
            </a:r>
            <a:endParaRPr lang="en-US" dirty="0"/>
          </a:p>
          <a:p>
            <a:pPr lvl="1"/>
            <a:r>
              <a:rPr lang="en-US" dirty="0"/>
              <a:t>create a list of names (give the TA a theme). </a:t>
            </a:r>
            <a:r>
              <a:rPr lang="en-US" dirty="0" err="1"/>
              <a:t>Names.txt</a:t>
            </a:r>
            <a:endParaRPr lang="en-US" dirty="0"/>
          </a:p>
          <a:p>
            <a:r>
              <a:rPr lang="en-US" dirty="0"/>
              <a:t>nano/</a:t>
            </a:r>
            <a:r>
              <a:rPr lang="en-US" dirty="0" err="1"/>
              <a:t>pico</a:t>
            </a:r>
            <a:r>
              <a:rPr lang="en-US" dirty="0"/>
              <a:t> – Session10.java</a:t>
            </a:r>
          </a:p>
          <a:p>
            <a:pPr lvl="1"/>
            <a:r>
              <a:rPr lang="en-US" dirty="0"/>
              <a:t>create Session10.java</a:t>
            </a:r>
          </a:p>
          <a:p>
            <a:pPr lvl="1"/>
            <a:r>
              <a:rPr lang="en-US" dirty="0"/>
              <a:t>use this class, to read through the list of names! (calling </a:t>
            </a:r>
            <a:r>
              <a:rPr lang="en-US" dirty="0" err="1"/>
              <a:t>nextLine</a:t>
            </a:r>
            <a:r>
              <a:rPr lang="en-US" dirty="0"/>
              <a:t>()), and prints them out as is to the screen.</a:t>
            </a:r>
          </a:p>
          <a:p>
            <a:r>
              <a:rPr lang="en-US" dirty="0"/>
              <a:t>to run the program</a:t>
            </a:r>
          </a:p>
          <a:p>
            <a:pPr lvl="1"/>
            <a:r>
              <a:rPr lang="en-US" dirty="0" err="1"/>
              <a:t>javac</a:t>
            </a:r>
            <a:r>
              <a:rPr lang="en-US" dirty="0"/>
              <a:t> Session10.java – compiles the java file</a:t>
            </a:r>
          </a:p>
          <a:p>
            <a:pPr lvl="1"/>
            <a:r>
              <a:rPr lang="en-US" dirty="0"/>
              <a:t>java Session – runs the program</a:t>
            </a:r>
          </a:p>
          <a:p>
            <a:r>
              <a:rPr lang="en-US" dirty="0"/>
              <a:t>You essentially wrote “cat”</a:t>
            </a:r>
          </a:p>
          <a:p>
            <a:pPr lvl="1"/>
            <a:r>
              <a:rPr lang="en-US" dirty="0"/>
              <a:t>another </a:t>
            </a:r>
            <a:r>
              <a:rPr lang="en-US" dirty="0" err="1"/>
              <a:t>linux</a:t>
            </a:r>
            <a:r>
              <a:rPr lang="en-US" dirty="0"/>
              <a:t> command!</a:t>
            </a:r>
          </a:p>
          <a:p>
            <a:r>
              <a:rPr lang="en-US" dirty="0"/>
              <a:t>Yes, Java is just a series of files!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29" y="2317590"/>
            <a:ext cx="4227303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Knowledge Checks?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1416285"/>
          </a:xfrm>
        </p:spPr>
        <p:txBody>
          <a:bodyPr/>
          <a:lstStyle/>
          <a:p>
            <a:r>
              <a:rPr lang="en-US" dirty="0"/>
              <a:t>After we work on the webpage, make sure to ask the TAs to walk you through any knowledge checks or lab methods!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606497"/>
              </p:ext>
            </p:extLst>
          </p:nvPr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8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342</Words>
  <Application>Microsoft Macintosh PowerPoint</Application>
  <PresentationFormat>Custom</PresentationFormat>
  <Paragraphs>45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How ads follow you around the internet</vt:lpstr>
      <vt:lpstr>Take Away</vt:lpstr>
      <vt:lpstr>File Handling In Java</vt:lpstr>
      <vt:lpstr>Java Program</vt:lpstr>
      <vt:lpstr>Knowledge Checks?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2020-10-25T20:13:19Z</dcterms:created>
  <dcterms:modified xsi:type="dcterms:W3CDTF">2020-10-25T20:29:36Z</dcterms:modified>
</cp:coreProperties>
</file>