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2" r:id="rId9"/>
    <p:sldId id="259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5994" autoAdjust="0"/>
  </p:normalViewPr>
  <p:slideViewPr>
    <p:cSldViewPr snapToGrid="0" snapToObjects="1">
      <p:cViewPr varScale="1">
        <p:scale>
          <a:sx n="84" d="100"/>
          <a:sy n="84" d="100"/>
        </p:scale>
        <p:origin x="1280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Welcome to CS 150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DDD-0893-B742-80D1-29F04B2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E6A-9D11-844A-9854-9B1F8AC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Introduce yourself</a:t>
            </a:r>
          </a:p>
          <a:p>
            <a:pPr lvl="1"/>
            <a:r>
              <a:rPr lang="en-US" dirty="0"/>
              <a:t>Popcorn style</a:t>
            </a:r>
          </a:p>
          <a:p>
            <a:pPr lvl="1"/>
            <a:r>
              <a:rPr lang="en-US" dirty="0"/>
              <a:t>Please have cameras on</a:t>
            </a:r>
          </a:p>
          <a:p>
            <a:r>
              <a:rPr lang="en-US" dirty="0"/>
              <a:t>Name and Favorite Fruit or Vegetable</a:t>
            </a:r>
          </a:p>
          <a:p>
            <a:pPr lvl="1"/>
            <a:r>
              <a:rPr lang="en-US" dirty="0"/>
              <a:t>Online students – type this in the chat</a:t>
            </a:r>
          </a:p>
          <a:p>
            <a:r>
              <a:rPr lang="en-US" dirty="0"/>
              <a:t>Why the full introduction?</a:t>
            </a:r>
          </a:p>
          <a:p>
            <a:pPr lvl="1"/>
            <a:r>
              <a:rPr lang="en-US" dirty="0"/>
              <a:t>This group (called help session) is your cohort</a:t>
            </a:r>
          </a:p>
          <a:p>
            <a:pPr lvl="1"/>
            <a:r>
              <a:rPr lang="en-US" dirty="0"/>
              <a:t>You are in this class together</a:t>
            </a:r>
          </a:p>
          <a:p>
            <a:pPr lvl="2"/>
            <a:r>
              <a:rPr lang="en-US" dirty="0"/>
              <a:t>These are the people that will help you through! </a:t>
            </a:r>
          </a:p>
          <a:p>
            <a:pPr marL="13992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6E-0983-E142-8C6A-624E603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48DB-A0D0-4141-9391-36E77412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23299"/>
          </a:xfrm>
        </p:spPr>
        <p:txBody>
          <a:bodyPr/>
          <a:lstStyle/>
          <a:p>
            <a:r>
              <a:rPr lang="en-US" dirty="0"/>
              <a:t>Modules </a:t>
            </a:r>
          </a:p>
          <a:p>
            <a:pPr lvl="1"/>
            <a:r>
              <a:rPr lang="en-US" dirty="0"/>
              <a:t>Follow them </a:t>
            </a:r>
            <a:r>
              <a:rPr lang="en-US" b="1" dirty="0"/>
              <a:t>in order</a:t>
            </a:r>
            <a:endParaRPr lang="en-US" dirty="0"/>
          </a:p>
          <a:p>
            <a:r>
              <a:rPr lang="en-US" dirty="0"/>
              <a:t>General Order</a:t>
            </a:r>
          </a:p>
          <a:p>
            <a:pPr lvl="1"/>
            <a:r>
              <a:rPr lang="en-US" dirty="0"/>
              <a:t>Reading 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Lectures  + Knowledge Checks</a:t>
            </a:r>
          </a:p>
          <a:p>
            <a:pPr lvl="2"/>
            <a:r>
              <a:rPr lang="en-US" dirty="0"/>
              <a:t>Due Tuesday and Thursday nights</a:t>
            </a:r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Written assignments / discussion posts</a:t>
            </a:r>
          </a:p>
          <a:p>
            <a:pPr lvl="2"/>
            <a:r>
              <a:rPr lang="en-US" dirty="0"/>
              <a:t>One per unit, Friday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AF0C-0DE9-CC46-8AED-2E3B4084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12" y="1776683"/>
            <a:ext cx="5649213" cy="3349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405D6-53CA-5540-8C11-54E6537C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92" y="1891358"/>
            <a:ext cx="6543852" cy="28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569906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pPr lvl="1"/>
            <a:r>
              <a:rPr lang="en-US" dirty="0"/>
              <a:t>Knowledge Checks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Readings</a:t>
            </a:r>
          </a:p>
          <a:p>
            <a:pPr lvl="2"/>
            <a:r>
              <a:rPr lang="en-US" dirty="0"/>
              <a:t>Resubmit until the Unit Exam / End of the Unit</a:t>
            </a:r>
          </a:p>
          <a:p>
            <a:pPr lvl="1"/>
            <a:r>
              <a:rPr lang="en-US" dirty="0"/>
              <a:t>Labs</a:t>
            </a:r>
          </a:p>
          <a:p>
            <a:pPr lvl="2"/>
            <a:r>
              <a:rPr lang="en-US" dirty="0"/>
              <a:t>Resubmit up to a certain number of times until Unit Exam / End of The Unit</a:t>
            </a:r>
          </a:p>
          <a:p>
            <a:pPr lvl="1"/>
            <a:r>
              <a:rPr lang="en-US" dirty="0"/>
              <a:t>Written Assignments</a:t>
            </a:r>
          </a:p>
          <a:p>
            <a:pPr lvl="2"/>
            <a:r>
              <a:rPr lang="en-US" dirty="0"/>
              <a:t>Single submission, due Thursday  nights with Sunday accommodation window</a:t>
            </a:r>
          </a:p>
          <a:p>
            <a:pPr lvl="1"/>
            <a:r>
              <a:rPr lang="en-US" dirty="0"/>
              <a:t>Take Home Exams</a:t>
            </a:r>
          </a:p>
          <a:p>
            <a:pPr lvl="2"/>
            <a:r>
              <a:rPr lang="en-US" dirty="0"/>
              <a:t>Single submission, due Thursday  nights with Sunday accommodation window </a:t>
            </a:r>
          </a:p>
          <a:p>
            <a:pPr lvl="1"/>
            <a:r>
              <a:rPr lang="en-US" dirty="0"/>
              <a:t>Note: This is enough flexibility to get you in trouble! – Don’t be that person.</a:t>
            </a:r>
          </a:p>
          <a:p>
            <a:pPr lvl="1"/>
            <a:r>
              <a:rPr lang="en-US" u="sng" dirty="0"/>
              <a:t>Make sure by the end of each week, you have completed the module except for the last lab (that is due the next Monday)</a:t>
            </a:r>
          </a:p>
          <a:p>
            <a:pPr lvl="2"/>
            <a:r>
              <a:rPr lang="en-US" b="1" dirty="0"/>
              <a:t>Unit 1, Module 1 – Complete through everything but Lab 1 by Friday</a:t>
            </a:r>
          </a:p>
          <a:p>
            <a:pPr lvl="2"/>
            <a:r>
              <a:rPr lang="en-US" dirty="0"/>
              <a:t>Lab 1 + Unit 1, Module 2 – Complete through Lab 3 by Friday of Week 2. etc.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0373-A981-444B-9BA2-6EA123D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C15-AF24-4A41-9BE6-C6FD12AA3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5030"/>
          </a:xfrm>
        </p:spPr>
        <p:txBody>
          <a:bodyPr/>
          <a:lstStyle/>
          <a:p>
            <a:r>
              <a:rPr lang="en-US" dirty="0"/>
              <a:t>All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To be successful </a:t>
            </a:r>
          </a:p>
          <a:p>
            <a:pPr lvl="1"/>
            <a:r>
              <a:rPr lang="en-US" b="1" dirty="0"/>
              <a:t>Do reading before lab! </a:t>
            </a:r>
          </a:p>
          <a:p>
            <a:r>
              <a:rPr lang="en-US" i="1" dirty="0"/>
              <a:t>First reading is the longest by far! </a:t>
            </a:r>
          </a:p>
          <a:p>
            <a:pPr lvl="1"/>
            <a:r>
              <a:rPr lang="en-US" dirty="0"/>
              <a:t>Don’t Panic!</a:t>
            </a:r>
          </a:p>
          <a:p>
            <a:r>
              <a:rPr lang="en-US" dirty="0"/>
              <a:t>They focus on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80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Checks &amp; 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3F47-0A68-3247-99B9-EA4C006F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381014" cy="5405775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/>
              <a:t>Reading Code</a:t>
            </a:r>
          </a:p>
          <a:p>
            <a:r>
              <a:rPr lang="en-US" dirty="0"/>
              <a:t>Also help with recall</a:t>
            </a:r>
          </a:p>
          <a:p>
            <a:pPr lvl="1"/>
            <a:r>
              <a:rPr lang="en-US" dirty="0"/>
              <a:t>Best thing to do – go back to them</a:t>
            </a:r>
          </a:p>
          <a:p>
            <a:pPr lvl="1"/>
            <a:r>
              <a:rPr lang="en-US" dirty="0"/>
              <a:t>Interleave – pick different orders to redo them from time to time</a:t>
            </a:r>
          </a:p>
          <a:p>
            <a:pPr lvl="1"/>
            <a:r>
              <a:rPr lang="en-US" dirty="0"/>
              <a:t>Spacing – do some every night!</a:t>
            </a:r>
          </a:p>
          <a:p>
            <a:pPr lvl="1"/>
            <a:r>
              <a:rPr lang="en-US" dirty="0"/>
              <a:t>Psychology of learning – this helps! </a:t>
            </a:r>
          </a:p>
          <a:p>
            <a:r>
              <a:rPr lang="en-US" dirty="0"/>
              <a:t>Best way to study?</a:t>
            </a:r>
          </a:p>
          <a:p>
            <a:pPr lvl="1"/>
            <a:r>
              <a:rPr lang="en-US" dirty="0"/>
              <a:t>Every night – knowledge checks</a:t>
            </a:r>
          </a:p>
          <a:p>
            <a:pPr lvl="2"/>
            <a:r>
              <a:rPr lang="en-US" dirty="0"/>
              <a:t>Retesting + spacing</a:t>
            </a:r>
          </a:p>
          <a:p>
            <a:pPr lvl="1"/>
            <a:r>
              <a:rPr lang="en-US" dirty="0"/>
              <a:t>You can do them 100 times, get different results every time! </a:t>
            </a:r>
          </a:p>
          <a:p>
            <a:pPr lvl="2"/>
            <a:r>
              <a:rPr lang="en-US" dirty="0"/>
              <a:t>Highest result is the one kept</a:t>
            </a:r>
          </a:p>
          <a:p>
            <a:r>
              <a:rPr lang="en-US" dirty="0"/>
              <a:t>Exams</a:t>
            </a:r>
          </a:p>
          <a:p>
            <a:pPr lvl="1"/>
            <a:r>
              <a:rPr lang="en-US" dirty="0"/>
              <a:t>Take Home! – One submission knowledge check essentially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874D0-16A8-6C45-BD60-6CC694F1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4308"/>
              </p:ext>
            </p:extLst>
          </p:nvPr>
        </p:nvGraphicFramePr>
        <p:xfrm>
          <a:off x="7899817" y="4616970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4F53F-D675-644F-829F-9A8E5587B624}"/>
              </a:ext>
            </a:extLst>
          </p:cNvPr>
          <p:cNvSpPr txBox="1"/>
          <p:nvPr/>
        </p:nvSpPr>
        <p:spPr>
          <a:xfrm>
            <a:off x="9957203" y="527970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02610-3627-7649-94B6-504E7DDAAE13}"/>
              </a:ext>
            </a:extLst>
          </p:cNvPr>
          <p:cNvSpPr txBox="1"/>
          <p:nvPr/>
        </p:nvSpPr>
        <p:spPr>
          <a:xfrm>
            <a:off x="12068034" y="6009289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51E-E21F-C445-9FD8-526765D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E490-E726-0B4D-B51A-A9176AC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151154"/>
          </a:xfrm>
        </p:spPr>
        <p:txBody>
          <a:bodyPr/>
          <a:lstStyle/>
          <a:p>
            <a:r>
              <a:rPr lang="en-US" dirty="0"/>
              <a:t>AUCC – Requires 25% of the grade to be written</a:t>
            </a:r>
          </a:p>
          <a:p>
            <a:r>
              <a:rPr lang="en-US" dirty="0"/>
              <a:t>Unit  1 and 3 shorter written assignments</a:t>
            </a:r>
          </a:p>
          <a:p>
            <a:pPr lvl="1"/>
            <a:r>
              <a:rPr lang="en-US" dirty="0"/>
              <a:t>50 points each </a:t>
            </a:r>
          </a:p>
          <a:p>
            <a:pPr lvl="1"/>
            <a:r>
              <a:rPr lang="en-US" dirty="0"/>
              <a:t>Graded by TAs </a:t>
            </a:r>
          </a:p>
          <a:p>
            <a:pPr lvl="1"/>
            <a:r>
              <a:rPr lang="en-US" dirty="0"/>
              <a:t>Due Thursday of week 3 of the unit. </a:t>
            </a:r>
          </a:p>
          <a:p>
            <a:r>
              <a:rPr lang="en-US" dirty="0"/>
              <a:t>Unit 4 </a:t>
            </a:r>
          </a:p>
          <a:p>
            <a:pPr lvl="1"/>
            <a:r>
              <a:rPr lang="en-US" dirty="0"/>
              <a:t>Course reflection – easy 50 points, as long as you do it! </a:t>
            </a:r>
          </a:p>
          <a:p>
            <a:r>
              <a:rPr lang="en-US" dirty="0"/>
              <a:t>Midterm Essay (Unit 2)</a:t>
            </a:r>
          </a:p>
          <a:p>
            <a:pPr lvl="1"/>
            <a:r>
              <a:rPr lang="en-US" dirty="0"/>
              <a:t>100 points! </a:t>
            </a:r>
          </a:p>
          <a:p>
            <a:pPr lvl="1"/>
            <a:r>
              <a:rPr lang="en-US" dirty="0"/>
              <a:t>*major* component of your grade</a:t>
            </a:r>
          </a:p>
          <a:p>
            <a:r>
              <a:rPr lang="en-US" dirty="0"/>
              <a:t>Practical Project - 8% of your grade (Unit 4 major project)</a:t>
            </a:r>
          </a:p>
          <a:p>
            <a:pPr lvl="1"/>
            <a:r>
              <a:rPr lang="en-US" dirty="0"/>
              <a:t>End of term project – 100 points graded paper, 50 points code.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C113C-D92D-2240-9D0F-DCDB8640F223}"/>
              </a:ext>
            </a:extLst>
          </p:cNvPr>
          <p:cNvSpPr txBox="1"/>
          <p:nvPr/>
        </p:nvSpPr>
        <p:spPr>
          <a:xfrm>
            <a:off x="2336748" y="6614876"/>
            <a:ext cx="791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Note: Week 4,8,12  – No Lecture/Help Sessions – Limited Help Desk</a:t>
            </a:r>
          </a:p>
          <a:p>
            <a:pPr algn="ctr"/>
            <a:r>
              <a:rPr lang="en-US" dirty="0"/>
              <a:t>Gives time for TAs to grade!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290BE-E35A-344E-9229-DDAE460F1CEF}"/>
              </a:ext>
            </a:extLst>
          </p:cNvPr>
          <p:cNvSpPr txBox="1"/>
          <p:nvPr/>
        </p:nvSpPr>
        <p:spPr>
          <a:xfrm rot="694762">
            <a:off x="9418320" y="1152960"/>
            <a:ext cx="402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Never miss a written assignment! </a:t>
            </a:r>
            <a:br>
              <a:rPr lang="en-US" dirty="0"/>
            </a:br>
            <a:r>
              <a:rPr lang="en-US" dirty="0"/>
              <a:t>They affect your grade the most</a:t>
            </a:r>
          </a:p>
        </p:txBody>
      </p:sp>
    </p:spTree>
    <p:extLst>
      <p:ext uri="{BB962C8B-B14F-4D97-AF65-F5344CB8AC3E}">
        <p14:creationId xmlns:p14="http://schemas.microsoft.com/office/powerpoint/2010/main" val="218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D3C-418F-CC4A-8A3F-C11E2C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Sessions / On-Campus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48-AC40-E94E-A296-11373666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9775099" cy="5668283"/>
          </a:xfrm>
        </p:spPr>
        <p:txBody>
          <a:bodyPr/>
          <a:lstStyle/>
          <a:p>
            <a:r>
              <a:rPr lang="en-US" dirty="0"/>
              <a:t>On-Campus Days</a:t>
            </a:r>
          </a:p>
          <a:p>
            <a:pPr lvl="1"/>
            <a:r>
              <a:rPr lang="en-US" dirty="0"/>
              <a:t>MW, your assigned lab</a:t>
            </a:r>
          </a:p>
          <a:p>
            <a:pPr lvl="1"/>
            <a:r>
              <a:rPr lang="en-US" dirty="0"/>
              <a:t>Tuesday or Thursday – 1 help session a week (like today)</a:t>
            </a:r>
          </a:p>
          <a:p>
            <a:r>
              <a:rPr lang="en-US" dirty="0"/>
              <a:t>Attendance Required?</a:t>
            </a:r>
          </a:p>
          <a:p>
            <a:pPr lvl="1"/>
            <a:r>
              <a:rPr lang="en-US" b="1" dirty="0"/>
              <a:t>yes!!</a:t>
            </a:r>
            <a:r>
              <a:rPr lang="en-US" dirty="0"/>
              <a:t>, why?</a:t>
            </a:r>
          </a:p>
          <a:p>
            <a:pPr lvl="2"/>
            <a:r>
              <a:rPr lang="en-US" dirty="0"/>
              <a:t>This is the discussion element of the course</a:t>
            </a:r>
          </a:p>
          <a:p>
            <a:pPr lvl="2"/>
            <a:r>
              <a:rPr lang="en-US" dirty="0"/>
              <a:t>If you are sick, that is fine</a:t>
            </a:r>
          </a:p>
          <a:p>
            <a:pPr lvl="3"/>
            <a:r>
              <a:rPr lang="en-US" dirty="0"/>
              <a:t>we only take a certain number of them, so flexible. </a:t>
            </a:r>
          </a:p>
          <a:p>
            <a:r>
              <a:rPr lang="en-US" dirty="0"/>
              <a:t>Goals of Help Sessions</a:t>
            </a:r>
          </a:p>
          <a:p>
            <a:pPr lvl="1"/>
            <a:r>
              <a:rPr lang="en-US" dirty="0"/>
              <a:t>Provide content related to lectures and labs (discussion and coding)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r>
              <a:rPr lang="en-US" dirty="0"/>
              <a:t>Build community</a:t>
            </a:r>
          </a:p>
          <a:p>
            <a:r>
              <a:rPr lang="en-US" dirty="0"/>
              <a:t>Your Responsibilities</a:t>
            </a:r>
          </a:p>
          <a:p>
            <a:pPr lvl="1"/>
            <a:r>
              <a:rPr lang="en-US" b="1" dirty="0"/>
              <a:t>Come with questions</a:t>
            </a:r>
            <a:r>
              <a:rPr lang="en-US" dirty="0"/>
              <a:t> – mark certain knowledge checks, practice exam questions etc.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0823-25B3-6643-93FD-97CAD9323AA3}"/>
              </a:ext>
            </a:extLst>
          </p:cNvPr>
          <p:cNvSpPr txBox="1"/>
          <p:nvPr/>
        </p:nvSpPr>
        <p:spPr>
          <a:xfrm>
            <a:off x="9024079" y="2316328"/>
            <a:ext cx="388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 Tip:</a:t>
            </a:r>
          </a:p>
          <a:p>
            <a:r>
              <a:rPr lang="en-US" dirty="0"/>
              <a:t>Send questions to your TA </a:t>
            </a:r>
            <a:r>
              <a:rPr lang="en-US" i="1" dirty="0"/>
              <a:t>before</a:t>
            </a:r>
            <a:r>
              <a:rPr lang="en-US" dirty="0"/>
              <a:t> the help session. </a:t>
            </a:r>
          </a:p>
          <a:p>
            <a:endParaRPr lang="en-US" dirty="0"/>
          </a:p>
          <a:p>
            <a:r>
              <a:rPr lang="en-US" dirty="0"/>
              <a:t>Ask them to cover them during the help session.</a:t>
            </a:r>
          </a:p>
        </p:txBody>
      </p:sp>
    </p:spTree>
    <p:extLst>
      <p:ext uri="{BB962C8B-B14F-4D97-AF65-F5344CB8AC3E}">
        <p14:creationId xmlns:p14="http://schemas.microsoft.com/office/powerpoint/2010/main" val="45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/>
              <a:t>To be successful in CS 150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before going to the lab day! </a:t>
            </a:r>
          </a:p>
          <a:p>
            <a:pPr lvl="1"/>
            <a:r>
              <a:rPr lang="en-US" dirty="0"/>
              <a:t>Practice often (</a:t>
            </a:r>
            <a:r>
              <a:rPr lang="en-US" b="1" dirty="0"/>
              <a:t>daily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(maybe on culture topics)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695</Words>
  <Application>Microsoft Macintosh PowerPoint</Application>
  <PresentationFormat>Custom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Quick Introduction</vt:lpstr>
      <vt:lpstr>Course Layout</vt:lpstr>
      <vt:lpstr>Accommodations Window</vt:lpstr>
      <vt:lpstr>Readings and Labs</vt:lpstr>
      <vt:lpstr>Knowledge Checks &amp; Exams</vt:lpstr>
      <vt:lpstr>Written Assignments</vt:lpstr>
      <vt:lpstr>Help Sessions / On-Campus</vt:lpstr>
      <vt:lpstr>Coding is Like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2020-08-24T23:25:00Z</dcterms:created>
  <dcterms:modified xsi:type="dcterms:W3CDTF">2021-01-19T02:09:28Z</dcterms:modified>
</cp:coreProperties>
</file>