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0" r:id="rId4"/>
    <p:sldId id="261" r:id="rId5"/>
    <p:sldId id="263" r:id="rId6"/>
    <p:sldId id="264" r:id="rId7"/>
    <p:sldId id="265" r:id="rId8"/>
    <p:sldId id="266" r:id="rId9"/>
    <p:sldId id="262" r:id="rId10"/>
    <p:sldId id="267" r:id="rId11"/>
    <p:sldId id="259" r:id="rId12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86" autoAdjust="0"/>
    <p:restoredTop sz="95994" autoAdjust="0"/>
  </p:normalViewPr>
  <p:slideViewPr>
    <p:cSldViewPr snapToGrid="0" snapToObjects="1">
      <p:cViewPr varScale="1">
        <p:scale>
          <a:sx n="86" d="100"/>
          <a:sy n="86" d="100"/>
        </p:scale>
        <p:origin x="240" y="368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8/24/20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8/24/20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Welcome to CS 150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44839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928F-A8B0-0742-B52A-54677ED7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– and being sick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79C01-DBC2-CF4D-B0F9-54AB036C10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923464"/>
          </a:xfrm>
        </p:spPr>
        <p:txBody>
          <a:bodyPr/>
          <a:lstStyle/>
          <a:p>
            <a:r>
              <a:rPr lang="en-US" dirty="0"/>
              <a:t>If the symptom checker says “don’t come to campus”</a:t>
            </a:r>
          </a:p>
          <a:p>
            <a:pPr lvl="1"/>
            <a:r>
              <a:rPr lang="en-US" dirty="0"/>
              <a:t>Then don’t come to campus</a:t>
            </a:r>
          </a:p>
          <a:p>
            <a:r>
              <a:rPr lang="en-US" dirty="0"/>
              <a:t>Everything is performance based</a:t>
            </a:r>
          </a:p>
          <a:p>
            <a:pPr lvl="1"/>
            <a:r>
              <a:rPr lang="en-US" dirty="0"/>
              <a:t>Which means we only take attendance for extra credit. </a:t>
            </a:r>
          </a:p>
          <a:p>
            <a:r>
              <a:rPr lang="en-US" dirty="0"/>
              <a:t>As long as you get it done, you are fine. </a:t>
            </a:r>
          </a:p>
          <a:p>
            <a:pPr lvl="1"/>
            <a:r>
              <a:rPr lang="en-US" dirty="0"/>
              <a:t>If you are unable to work, please work with case management!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Extra Credit</a:t>
            </a:r>
          </a:p>
          <a:p>
            <a:pPr lvl="1"/>
            <a:r>
              <a:rPr lang="en-US" dirty="0"/>
              <a:t>You have enough for an entire letter grade (maxes at 100 points)</a:t>
            </a:r>
          </a:p>
          <a:p>
            <a:pPr lvl="1"/>
            <a:r>
              <a:rPr lang="en-US" dirty="0"/>
              <a:t>You should do it!</a:t>
            </a:r>
          </a:p>
        </p:txBody>
      </p:sp>
    </p:spTree>
    <p:extLst>
      <p:ext uri="{BB962C8B-B14F-4D97-AF65-F5344CB8AC3E}">
        <p14:creationId xmlns:p14="http://schemas.microsoft.com/office/powerpoint/2010/main" val="217907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6FC-80C8-2F4C-A9F0-9B205434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is Like Music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01694-2C32-BA4D-B6F8-4BE99716E8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323299"/>
          </a:xfrm>
        </p:spPr>
        <p:txBody>
          <a:bodyPr/>
          <a:lstStyle/>
          <a:p>
            <a:r>
              <a:rPr lang="en-US" dirty="0"/>
              <a:t>To be successful in CS 150</a:t>
            </a:r>
          </a:p>
          <a:p>
            <a:pPr lvl="1"/>
            <a:r>
              <a:rPr lang="en-US" dirty="0"/>
              <a:t>Work ahead of the schedule</a:t>
            </a:r>
          </a:p>
          <a:p>
            <a:pPr lvl="2"/>
            <a:r>
              <a:rPr lang="en-US" dirty="0"/>
              <a:t>Go through the modules</a:t>
            </a:r>
          </a:p>
          <a:p>
            <a:pPr lvl="2"/>
            <a:r>
              <a:rPr lang="en-US" dirty="0"/>
              <a:t>Try the lab before going to the lab day! </a:t>
            </a:r>
          </a:p>
          <a:p>
            <a:pPr lvl="1"/>
            <a:r>
              <a:rPr lang="en-US" dirty="0"/>
              <a:t>Practice often (daily)</a:t>
            </a:r>
          </a:p>
          <a:p>
            <a:pPr lvl="1"/>
            <a:r>
              <a:rPr lang="en-US" dirty="0"/>
              <a:t>Get help when you are stuck</a:t>
            </a:r>
          </a:p>
          <a:p>
            <a:pPr lvl="1"/>
            <a:r>
              <a:rPr lang="en-US" dirty="0"/>
              <a:t>Keep practicing</a:t>
            </a:r>
          </a:p>
          <a:p>
            <a:r>
              <a:rPr lang="en-US" dirty="0"/>
              <a:t>Memorization</a:t>
            </a:r>
          </a:p>
          <a:p>
            <a:pPr lvl="1"/>
            <a:r>
              <a:rPr lang="en-US" dirty="0"/>
              <a:t>Won’t help you! (maybe on culture topics)</a:t>
            </a:r>
          </a:p>
          <a:p>
            <a:pPr lvl="1"/>
            <a:r>
              <a:rPr lang="en-US" dirty="0"/>
              <a:t>You can’t memorize problem solving</a:t>
            </a:r>
          </a:p>
          <a:p>
            <a:pPr lvl="2"/>
            <a:r>
              <a:rPr lang="en-US" dirty="0"/>
              <a:t>You have to practice </a:t>
            </a:r>
            <a:r>
              <a:rPr lang="en-US" b="1" dirty="0"/>
              <a:t>Divide-Conquer-Glue</a:t>
            </a:r>
          </a:p>
        </p:txBody>
      </p:sp>
    </p:spTree>
    <p:extLst>
      <p:ext uri="{BB962C8B-B14F-4D97-AF65-F5344CB8AC3E}">
        <p14:creationId xmlns:p14="http://schemas.microsoft.com/office/powerpoint/2010/main" val="294521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0DDD-0893-B742-80D1-29F04B29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16E6A-9D11-844A-9854-9B1F8AC84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692357"/>
          </a:xfrm>
        </p:spPr>
        <p:txBody>
          <a:bodyPr/>
          <a:lstStyle/>
          <a:p>
            <a:r>
              <a:rPr lang="en-US" dirty="0"/>
              <a:t>Introduce yourself to the people around you </a:t>
            </a:r>
          </a:p>
          <a:p>
            <a:pPr lvl="1"/>
            <a:r>
              <a:rPr lang="en-US" dirty="0"/>
              <a:t>smaller rooms, we can do this for everyone</a:t>
            </a:r>
          </a:p>
          <a:p>
            <a:r>
              <a:rPr lang="en-US" dirty="0"/>
              <a:t>Name and Favorite Fruit or Vegetable</a:t>
            </a:r>
          </a:p>
          <a:p>
            <a:pPr lvl="1"/>
            <a:r>
              <a:rPr lang="en-US" dirty="0"/>
              <a:t>Online students – type this in the chat</a:t>
            </a:r>
          </a:p>
          <a:p>
            <a:r>
              <a:rPr lang="en-US" dirty="0"/>
              <a:t>Why the full introduction?</a:t>
            </a:r>
          </a:p>
          <a:p>
            <a:pPr lvl="1"/>
            <a:r>
              <a:rPr lang="en-US" dirty="0"/>
              <a:t>This help session is your cohort</a:t>
            </a:r>
          </a:p>
          <a:p>
            <a:pPr lvl="1"/>
            <a:r>
              <a:rPr lang="en-US" dirty="0"/>
              <a:t>You are in this class together</a:t>
            </a:r>
          </a:p>
          <a:p>
            <a:pPr lvl="2"/>
            <a:r>
              <a:rPr lang="en-US" dirty="0"/>
              <a:t>These are the people that will help you through! </a:t>
            </a:r>
          </a:p>
          <a:p>
            <a:pPr marL="1399233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8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476E-0983-E142-8C6A-624E6035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148DB-A0D0-4141-9391-36E77412E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6280725" cy="4323299"/>
          </a:xfrm>
        </p:spPr>
        <p:txBody>
          <a:bodyPr/>
          <a:lstStyle/>
          <a:p>
            <a:r>
              <a:rPr lang="en-US" dirty="0"/>
              <a:t>Modules </a:t>
            </a:r>
          </a:p>
          <a:p>
            <a:pPr lvl="1"/>
            <a:r>
              <a:rPr lang="en-US" dirty="0"/>
              <a:t>Follow them </a:t>
            </a:r>
            <a:r>
              <a:rPr lang="en-US" b="1" dirty="0"/>
              <a:t>in order</a:t>
            </a:r>
            <a:endParaRPr lang="en-US" dirty="0"/>
          </a:p>
          <a:p>
            <a:r>
              <a:rPr lang="en-US" dirty="0"/>
              <a:t>General Order</a:t>
            </a:r>
          </a:p>
          <a:p>
            <a:pPr lvl="1"/>
            <a:r>
              <a:rPr lang="en-US" dirty="0"/>
              <a:t>Reading </a:t>
            </a:r>
          </a:p>
          <a:p>
            <a:pPr lvl="2"/>
            <a:r>
              <a:rPr lang="en-US" dirty="0"/>
              <a:t>Due Monday and Wed Nights</a:t>
            </a:r>
          </a:p>
          <a:p>
            <a:pPr lvl="1"/>
            <a:r>
              <a:rPr lang="en-US" dirty="0"/>
              <a:t>Lectures  + Knowledge Checks</a:t>
            </a:r>
          </a:p>
          <a:p>
            <a:pPr lvl="2"/>
            <a:r>
              <a:rPr lang="en-US" dirty="0"/>
              <a:t>Due Tuesday and Thursday nights</a:t>
            </a:r>
          </a:p>
          <a:p>
            <a:pPr lvl="1"/>
            <a:r>
              <a:rPr lang="en-US" dirty="0"/>
              <a:t>Lab</a:t>
            </a:r>
          </a:p>
          <a:p>
            <a:pPr lvl="2"/>
            <a:r>
              <a:rPr lang="en-US" dirty="0"/>
              <a:t>Due Monday and Wed Nights</a:t>
            </a:r>
          </a:p>
          <a:p>
            <a:pPr lvl="1"/>
            <a:r>
              <a:rPr lang="en-US" dirty="0"/>
              <a:t>Written assignments / discussion posts</a:t>
            </a:r>
          </a:p>
          <a:p>
            <a:pPr lvl="2"/>
            <a:r>
              <a:rPr lang="en-US" dirty="0"/>
              <a:t>One per unit, Friday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1FAF0C-0DE9-CC46-8AED-2E3B40847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312" y="1776683"/>
            <a:ext cx="5649213" cy="33493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4405D6-53CA-5540-8C11-54E6537C0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992" y="1891358"/>
            <a:ext cx="6543852" cy="28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FB7C-44AF-8B4A-B024-2D630FB4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Accommodations Window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D0405-D6B4-7548-B218-394DE59AD1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3" y="1309511"/>
            <a:ext cx="12561453" cy="5699061"/>
          </a:xfrm>
        </p:spPr>
        <p:txBody>
          <a:bodyPr/>
          <a:lstStyle/>
          <a:p>
            <a:r>
              <a:rPr lang="en-US" dirty="0"/>
              <a:t>Flexible Resubmission Windows with a *very hard* deadline</a:t>
            </a:r>
          </a:p>
          <a:p>
            <a:pPr lvl="1"/>
            <a:r>
              <a:rPr lang="en-US" dirty="0"/>
              <a:t>Knowledge Checks</a:t>
            </a:r>
          </a:p>
          <a:p>
            <a:pPr lvl="2"/>
            <a:r>
              <a:rPr lang="en-US" dirty="0"/>
              <a:t>Resubmit all semester (no reason to not get 100%)</a:t>
            </a:r>
          </a:p>
          <a:p>
            <a:pPr lvl="1"/>
            <a:r>
              <a:rPr lang="en-US" dirty="0"/>
              <a:t>Practice Exams</a:t>
            </a:r>
          </a:p>
          <a:p>
            <a:pPr lvl="2"/>
            <a:r>
              <a:rPr lang="en-US" dirty="0"/>
              <a:t>Resubmit all semester</a:t>
            </a:r>
          </a:p>
          <a:p>
            <a:pPr lvl="1"/>
            <a:r>
              <a:rPr lang="en-US" dirty="0"/>
              <a:t>Readings</a:t>
            </a:r>
          </a:p>
          <a:p>
            <a:pPr lvl="2"/>
            <a:r>
              <a:rPr lang="en-US" dirty="0"/>
              <a:t>Resubmit until the Unit Exam / End of the Unit</a:t>
            </a:r>
          </a:p>
          <a:p>
            <a:pPr lvl="1"/>
            <a:r>
              <a:rPr lang="en-US" dirty="0"/>
              <a:t>Labs</a:t>
            </a:r>
          </a:p>
          <a:p>
            <a:pPr lvl="2"/>
            <a:r>
              <a:rPr lang="en-US" dirty="0"/>
              <a:t>Resubmit up to a certain number of times until Unit Exam / End of The Unit</a:t>
            </a:r>
          </a:p>
          <a:p>
            <a:pPr lvl="1"/>
            <a:r>
              <a:rPr lang="en-US" dirty="0"/>
              <a:t>Written Assignments</a:t>
            </a:r>
          </a:p>
          <a:p>
            <a:pPr lvl="2"/>
            <a:r>
              <a:rPr lang="en-US" dirty="0"/>
              <a:t>Single submission</a:t>
            </a:r>
          </a:p>
          <a:p>
            <a:pPr lvl="1"/>
            <a:r>
              <a:rPr lang="en-US" dirty="0"/>
              <a:t>Note: This is enough flexibility to get you in trouble! – Don’t be that person.</a:t>
            </a:r>
          </a:p>
          <a:p>
            <a:pPr lvl="1"/>
            <a:r>
              <a:rPr lang="en-US" dirty="0"/>
              <a:t>Make sure by the end of each week, you have completed the module except for the last lab (that is due the next Monday)</a:t>
            </a:r>
          </a:p>
          <a:p>
            <a:pPr lvl="2"/>
            <a:r>
              <a:rPr lang="en-US" b="1" dirty="0"/>
              <a:t>Unit 1, Module 1 – Complete through everything but Lab 1 by Friday</a:t>
            </a:r>
          </a:p>
          <a:p>
            <a:pPr lvl="2"/>
            <a:r>
              <a:rPr lang="en-US" dirty="0"/>
              <a:t>Lab 1 + Unit 1, Module 2 – Complete through Lab 3 by Friday of Week 2. etc.</a:t>
            </a:r>
          </a:p>
        </p:txBody>
      </p:sp>
    </p:spTree>
    <p:extLst>
      <p:ext uri="{BB962C8B-B14F-4D97-AF65-F5344CB8AC3E}">
        <p14:creationId xmlns:p14="http://schemas.microsoft.com/office/powerpoint/2010/main" val="27513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0373-A981-444B-9BA2-6EA123DC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 and Labs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CAC15-AF24-4A41-9BE6-C6FD12AA3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312621"/>
          </a:xfrm>
        </p:spPr>
        <p:txBody>
          <a:bodyPr/>
          <a:lstStyle/>
          <a:p>
            <a:r>
              <a:rPr lang="en-US" dirty="0"/>
              <a:t>All in </a:t>
            </a:r>
            <a:r>
              <a:rPr lang="en-US" dirty="0" err="1"/>
              <a:t>zybooks</a:t>
            </a:r>
            <a:endParaRPr lang="en-US" dirty="0"/>
          </a:p>
          <a:p>
            <a:r>
              <a:rPr lang="en-US" dirty="0"/>
              <a:t>To be successful </a:t>
            </a:r>
          </a:p>
          <a:p>
            <a:pPr lvl="1"/>
            <a:r>
              <a:rPr lang="en-US" dirty="0"/>
              <a:t>Do reading before lab! </a:t>
            </a:r>
          </a:p>
          <a:p>
            <a:r>
              <a:rPr lang="en-US" dirty="0"/>
              <a:t>First reading is the longest by far! </a:t>
            </a:r>
          </a:p>
          <a:p>
            <a:r>
              <a:rPr lang="en-US" dirty="0"/>
              <a:t>They focus on writing Code</a:t>
            </a:r>
          </a:p>
        </p:txBody>
      </p:sp>
    </p:spTree>
    <p:extLst>
      <p:ext uri="{BB962C8B-B14F-4D97-AF65-F5344CB8AC3E}">
        <p14:creationId xmlns:p14="http://schemas.microsoft.com/office/powerpoint/2010/main" val="318057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29BF-0D0D-AC4F-9874-B17B55D9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33F47-0A68-3247-99B9-EA4C006F3F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8381014" cy="4437112"/>
          </a:xfrm>
        </p:spPr>
        <p:txBody>
          <a:bodyPr/>
          <a:lstStyle/>
          <a:p>
            <a:r>
              <a:rPr lang="en-US" dirty="0"/>
              <a:t>Focus on </a:t>
            </a:r>
            <a:r>
              <a:rPr lang="en-US" b="1" dirty="0"/>
              <a:t>Reading Code</a:t>
            </a:r>
          </a:p>
          <a:p>
            <a:r>
              <a:rPr lang="en-US" dirty="0"/>
              <a:t>Also help with recall</a:t>
            </a:r>
          </a:p>
          <a:p>
            <a:pPr lvl="1"/>
            <a:r>
              <a:rPr lang="en-US" dirty="0"/>
              <a:t>Best thing to do – go back to them</a:t>
            </a:r>
          </a:p>
          <a:p>
            <a:pPr lvl="1"/>
            <a:r>
              <a:rPr lang="en-US" dirty="0"/>
              <a:t>Interleave – pick different orders to redo them from time to time</a:t>
            </a:r>
          </a:p>
          <a:p>
            <a:pPr lvl="1"/>
            <a:r>
              <a:rPr lang="en-US" dirty="0"/>
              <a:t>Spacing – do some every night!</a:t>
            </a:r>
          </a:p>
          <a:p>
            <a:pPr lvl="1"/>
            <a:r>
              <a:rPr lang="en-US" dirty="0"/>
              <a:t>Psychology of learning – this helps! </a:t>
            </a:r>
          </a:p>
          <a:p>
            <a:r>
              <a:rPr lang="en-US" dirty="0"/>
              <a:t>Best way to study for exams?</a:t>
            </a:r>
          </a:p>
          <a:p>
            <a:pPr lvl="1"/>
            <a:r>
              <a:rPr lang="en-US" dirty="0"/>
              <a:t>Every night – knowledge checks, practice exam</a:t>
            </a:r>
          </a:p>
          <a:p>
            <a:pPr lvl="2"/>
            <a:r>
              <a:rPr lang="en-US" dirty="0"/>
              <a:t>Retesting + spacing</a:t>
            </a:r>
          </a:p>
          <a:p>
            <a:pPr lvl="1"/>
            <a:r>
              <a:rPr lang="en-US" dirty="0"/>
              <a:t>You can do them 100 times, get different results every time! </a:t>
            </a:r>
          </a:p>
          <a:p>
            <a:pPr lvl="2"/>
            <a:r>
              <a:rPr lang="en-US" dirty="0"/>
              <a:t>Highest result is the one kept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0874D0-16A8-6C45-BD60-6CC694F1B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004308"/>
              </p:ext>
            </p:extLst>
          </p:nvPr>
        </p:nvGraphicFramePr>
        <p:xfrm>
          <a:off x="7899817" y="4616970"/>
          <a:ext cx="5666283" cy="215858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88761">
                  <a:extLst>
                    <a:ext uri="{9D8B030D-6E8A-4147-A177-3AD203B41FA5}">
                      <a16:colId xmlns:a16="http://schemas.microsoft.com/office/drawing/2014/main" val="2507020581"/>
                    </a:ext>
                  </a:extLst>
                </a:gridCol>
                <a:gridCol w="1888761">
                  <a:extLst>
                    <a:ext uri="{9D8B030D-6E8A-4147-A177-3AD203B41FA5}">
                      <a16:colId xmlns:a16="http://schemas.microsoft.com/office/drawing/2014/main" val="4261239821"/>
                    </a:ext>
                  </a:extLst>
                </a:gridCol>
                <a:gridCol w="1888761">
                  <a:extLst>
                    <a:ext uri="{9D8B030D-6E8A-4147-A177-3AD203B41FA5}">
                      <a16:colId xmlns:a16="http://schemas.microsoft.com/office/drawing/2014/main" val="696473543"/>
                    </a:ext>
                  </a:extLst>
                </a:gridCol>
              </a:tblGrid>
              <a:tr h="6873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ReStudy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ReTesting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501591"/>
                  </a:ext>
                </a:extLst>
              </a:tr>
              <a:tr h="735614">
                <a:tc>
                  <a:txBody>
                    <a:bodyPr/>
                    <a:lstStyle/>
                    <a:p>
                      <a:r>
                        <a:rPr lang="en-US" dirty="0"/>
                        <a:t>Massed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794143"/>
                  </a:ext>
                </a:extLst>
              </a:tr>
              <a:tr h="735614">
                <a:tc>
                  <a:txBody>
                    <a:bodyPr/>
                    <a:lstStyle/>
                    <a:p>
                      <a:r>
                        <a:rPr lang="en-US" dirty="0"/>
                        <a:t>Spaced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7895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2A4F53F-D675-644F-829F-9A8E5587B624}"/>
              </a:ext>
            </a:extLst>
          </p:cNvPr>
          <p:cNvSpPr txBox="1"/>
          <p:nvPr/>
        </p:nvSpPr>
        <p:spPr>
          <a:xfrm>
            <a:off x="9957203" y="5279701"/>
            <a:ext cx="1196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Most </a:t>
            </a:r>
          </a:p>
          <a:p>
            <a:pPr algn="ctr"/>
            <a:r>
              <a:rPr lang="en-US" dirty="0"/>
              <a:t>Students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A02610-3627-7649-94B6-504E7DDAAE13}"/>
              </a:ext>
            </a:extLst>
          </p:cNvPr>
          <p:cNvSpPr txBox="1"/>
          <p:nvPr/>
        </p:nvSpPr>
        <p:spPr>
          <a:xfrm>
            <a:off x="12068034" y="6009289"/>
            <a:ext cx="1266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Ideal For </a:t>
            </a:r>
          </a:p>
          <a:p>
            <a:pPr algn="ctr"/>
            <a:r>
              <a:rPr lang="en-US" dirty="0"/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61208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C51E-E21F-C445-9FD8-526765D6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Written 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1E490-E726-0B4D-B51A-A9176AC886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806170"/>
          </a:xfrm>
        </p:spPr>
        <p:txBody>
          <a:bodyPr/>
          <a:lstStyle/>
          <a:p>
            <a:r>
              <a:rPr lang="en-US" dirty="0"/>
              <a:t>AUCC – Requires 25% of the grade to be written</a:t>
            </a:r>
          </a:p>
          <a:p>
            <a:r>
              <a:rPr lang="en-US" dirty="0"/>
              <a:t>75 points – Do or don’t assignments  ~7% of your grade</a:t>
            </a:r>
          </a:p>
          <a:p>
            <a:pPr lvl="1"/>
            <a:r>
              <a:rPr lang="en-US" dirty="0"/>
              <a:t>Discussion posts + reflection</a:t>
            </a:r>
          </a:p>
          <a:p>
            <a:pPr lvl="1"/>
            <a:r>
              <a:rPr lang="en-US" dirty="0"/>
              <a:t>Take your time. I read them all, and a single sentence will earn you a zero! </a:t>
            </a:r>
          </a:p>
          <a:p>
            <a:r>
              <a:rPr lang="en-US" dirty="0"/>
              <a:t>100 points – Midterm Essay –10% of your grade!</a:t>
            </a:r>
          </a:p>
          <a:p>
            <a:pPr lvl="1"/>
            <a:r>
              <a:rPr lang="en-US" dirty="0"/>
              <a:t>Graded by TAs</a:t>
            </a:r>
          </a:p>
          <a:p>
            <a:pPr lvl="1"/>
            <a:r>
              <a:rPr lang="en-US" dirty="0"/>
              <a:t>*major* component of your grade</a:t>
            </a:r>
          </a:p>
          <a:p>
            <a:r>
              <a:rPr lang="en-US" dirty="0"/>
              <a:t>Practical Project - 8% of your grade</a:t>
            </a:r>
          </a:p>
          <a:p>
            <a:pPr lvl="1"/>
            <a:r>
              <a:rPr lang="en-US" dirty="0"/>
              <a:t>End of term project – 100 points graded paper, 50 points code. </a:t>
            </a:r>
          </a:p>
        </p:txBody>
      </p:sp>
    </p:spTree>
    <p:extLst>
      <p:ext uri="{BB962C8B-B14F-4D97-AF65-F5344CB8AC3E}">
        <p14:creationId xmlns:p14="http://schemas.microsoft.com/office/powerpoint/2010/main" val="21812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1F7F-7EEA-C941-98E5-5DAAC476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FBF06-F2AB-B040-BBDC-98B3E1F8FA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547702"/>
          </a:xfrm>
        </p:spPr>
        <p:txBody>
          <a:bodyPr/>
          <a:lstStyle/>
          <a:p>
            <a:r>
              <a:rPr lang="en-US" dirty="0"/>
              <a:t>End of Unit 1, 3 and Final Exam</a:t>
            </a:r>
          </a:p>
          <a:p>
            <a:r>
              <a:rPr lang="en-US" dirty="0"/>
              <a:t>95 points – exam</a:t>
            </a:r>
          </a:p>
          <a:p>
            <a:r>
              <a:rPr lang="en-US" dirty="0"/>
              <a:t>5 points practice exam (yes, so you should get 100% on the practice exams)</a:t>
            </a:r>
          </a:p>
          <a:p>
            <a:r>
              <a:rPr lang="en-US" dirty="0"/>
              <a:t>All readings up to the exam must be completed</a:t>
            </a:r>
          </a:p>
          <a:p>
            <a:pPr lvl="1"/>
            <a:r>
              <a:rPr lang="en-US" dirty="0"/>
              <a:t>Or you won’t be able to take the exam!</a:t>
            </a:r>
          </a:p>
          <a:p>
            <a:pPr lvl="1"/>
            <a:r>
              <a:rPr lang="en-US" dirty="0"/>
              <a:t>You can complete them with a zero, but that is a bad idea</a:t>
            </a:r>
          </a:p>
          <a:p>
            <a:r>
              <a:rPr lang="en-US" dirty="0"/>
              <a:t>We use </a:t>
            </a:r>
            <a:r>
              <a:rPr lang="en-US" dirty="0" err="1"/>
              <a:t>respondus</a:t>
            </a:r>
            <a:endParaRPr lang="en-US" dirty="0"/>
          </a:p>
          <a:p>
            <a:pPr lvl="1"/>
            <a:r>
              <a:rPr lang="en-US" dirty="0"/>
              <a:t>Which is why the syllabus quiz requires it – just to make sure you are ready for the exam in four weeks</a:t>
            </a:r>
          </a:p>
        </p:txBody>
      </p:sp>
    </p:spTree>
    <p:extLst>
      <p:ext uri="{BB962C8B-B14F-4D97-AF65-F5344CB8AC3E}">
        <p14:creationId xmlns:p14="http://schemas.microsoft.com/office/powerpoint/2010/main" val="24483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6D3C-418F-CC4A-8A3F-C11E2CE9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Sessions / On-Campus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90B48-AC40-E94E-A296-1137366695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9775099" cy="5405839"/>
          </a:xfrm>
        </p:spPr>
        <p:txBody>
          <a:bodyPr/>
          <a:lstStyle/>
          <a:p>
            <a:r>
              <a:rPr lang="en-US" dirty="0"/>
              <a:t>On-Campus Days</a:t>
            </a:r>
          </a:p>
          <a:p>
            <a:pPr lvl="1"/>
            <a:r>
              <a:rPr lang="en-US" dirty="0"/>
              <a:t>MW, your assigned lab</a:t>
            </a:r>
          </a:p>
          <a:p>
            <a:pPr lvl="1"/>
            <a:r>
              <a:rPr lang="en-US" dirty="0"/>
              <a:t>Tuesday or Thursday – 1 help session a week (like today)</a:t>
            </a:r>
          </a:p>
          <a:p>
            <a:r>
              <a:rPr lang="en-US" dirty="0"/>
              <a:t>Attendance Required?</a:t>
            </a:r>
          </a:p>
          <a:p>
            <a:pPr lvl="1"/>
            <a:r>
              <a:rPr lang="en-US" dirty="0"/>
              <a:t>No, but…</a:t>
            </a:r>
          </a:p>
          <a:p>
            <a:pPr lvl="1"/>
            <a:r>
              <a:rPr lang="en-US" dirty="0"/>
              <a:t>Really, really good idea. </a:t>
            </a:r>
          </a:p>
          <a:p>
            <a:pPr lvl="1"/>
            <a:r>
              <a:rPr lang="en-US" dirty="0"/>
              <a:t>We give extra credit per help session you attend</a:t>
            </a:r>
          </a:p>
          <a:p>
            <a:r>
              <a:rPr lang="en-US" dirty="0"/>
              <a:t>Goals of Help Sessions</a:t>
            </a:r>
          </a:p>
          <a:p>
            <a:pPr lvl="1"/>
            <a:r>
              <a:rPr lang="en-US" dirty="0"/>
              <a:t>Provide content related to lectures and labs (discussion and coding)</a:t>
            </a:r>
          </a:p>
          <a:p>
            <a:pPr lvl="1"/>
            <a:r>
              <a:rPr lang="en-US" dirty="0"/>
              <a:t>Answer questions</a:t>
            </a:r>
          </a:p>
          <a:p>
            <a:pPr lvl="1"/>
            <a:r>
              <a:rPr lang="en-US" dirty="0"/>
              <a:t>Build community</a:t>
            </a:r>
          </a:p>
          <a:p>
            <a:r>
              <a:rPr lang="en-US" dirty="0"/>
              <a:t>Your Responsibilities</a:t>
            </a:r>
          </a:p>
          <a:p>
            <a:pPr lvl="1"/>
            <a:r>
              <a:rPr lang="en-US" b="1" dirty="0"/>
              <a:t>Come with questions</a:t>
            </a:r>
            <a:r>
              <a:rPr lang="en-US" dirty="0"/>
              <a:t> – mark certain knowledge checks, practice exam questions etc. 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260823-25B3-6643-93FD-97CAD9323AA3}"/>
              </a:ext>
            </a:extLst>
          </p:cNvPr>
          <p:cNvSpPr txBox="1"/>
          <p:nvPr/>
        </p:nvSpPr>
        <p:spPr>
          <a:xfrm>
            <a:off x="9024079" y="2316328"/>
            <a:ext cx="38824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 Tip:</a:t>
            </a:r>
          </a:p>
          <a:p>
            <a:r>
              <a:rPr lang="en-US" dirty="0"/>
              <a:t>Send questions to your TA </a:t>
            </a:r>
            <a:r>
              <a:rPr lang="en-US" i="1" dirty="0"/>
              <a:t>before</a:t>
            </a:r>
            <a:r>
              <a:rPr lang="en-US" dirty="0"/>
              <a:t> the help session. </a:t>
            </a:r>
          </a:p>
          <a:p>
            <a:endParaRPr lang="en-US" dirty="0"/>
          </a:p>
          <a:p>
            <a:r>
              <a:rPr lang="en-US" dirty="0"/>
              <a:t>Ask them to cover them during the help session.</a:t>
            </a:r>
          </a:p>
        </p:txBody>
      </p:sp>
    </p:spTree>
    <p:extLst>
      <p:ext uri="{BB962C8B-B14F-4D97-AF65-F5344CB8AC3E}">
        <p14:creationId xmlns:p14="http://schemas.microsoft.com/office/powerpoint/2010/main" val="45125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</TotalTime>
  <Words>795</Words>
  <Application>Microsoft Macintosh PowerPoint</Application>
  <PresentationFormat>Custom</PresentationFormat>
  <Paragraphs>126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Quick Introduction</vt:lpstr>
      <vt:lpstr>Course Layout</vt:lpstr>
      <vt:lpstr>Accommodations Window</vt:lpstr>
      <vt:lpstr>Readings and Labs</vt:lpstr>
      <vt:lpstr>Knowledge Checks</vt:lpstr>
      <vt:lpstr>Written Assignments</vt:lpstr>
      <vt:lpstr>Exams</vt:lpstr>
      <vt:lpstr>Help Sessions / On-Campus</vt:lpstr>
      <vt:lpstr>COVID – and being sick</vt:lpstr>
      <vt:lpstr>Coding is Like Music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4</cp:revision>
  <dcterms:created xsi:type="dcterms:W3CDTF">2020-08-24T23:25:00Z</dcterms:created>
  <dcterms:modified xsi:type="dcterms:W3CDTF">2020-08-25T04:23:17Z</dcterms:modified>
</cp:coreProperties>
</file>