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1" autoAdjust="0"/>
    <p:restoredTop sz="95994" autoAdjust="0"/>
  </p:normalViewPr>
  <p:slideViewPr>
    <p:cSldViewPr snapToGrid="0" snapToObjects="1">
      <p:cViewPr varScale="1">
        <p:scale>
          <a:sx n="109" d="100"/>
          <a:sy n="109" d="100"/>
        </p:scale>
        <p:origin x="432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KzrspdTxwL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150 – Inclusive Design 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Warm up question: Can you think of fields outside of “traditional technology” and STEM (for example archeology, art, </a:t>
            </a:r>
            <a:r>
              <a:rPr lang="en-US" dirty="0" err="1"/>
              <a:t>english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– what are some ways computer science can be used in those fields? (either known, or ones you just imagine) 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4BDC-58E5-1342-9F16-B2435D24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during this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F0C9-1C77-8940-977C-D237B1B83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596"/>
          </a:xfrm>
        </p:spPr>
        <p:txBody>
          <a:bodyPr/>
          <a:lstStyle/>
          <a:p>
            <a:r>
              <a:rPr lang="en-US" dirty="0"/>
              <a:t>We will continue to have labs next week</a:t>
            </a:r>
          </a:p>
          <a:p>
            <a:pPr lvl="1"/>
            <a:r>
              <a:rPr lang="en-US" dirty="0"/>
              <a:t>Traveling Alchemist (focus for the entire week)</a:t>
            </a:r>
          </a:p>
          <a:p>
            <a:pPr lvl="1"/>
            <a:r>
              <a:rPr lang="en-US" dirty="0"/>
              <a:t>Harder lab – but know, you can wait until week 8 to complete it</a:t>
            </a:r>
          </a:p>
          <a:p>
            <a:pPr lvl="2"/>
            <a:r>
              <a:rPr lang="en-US" dirty="0"/>
              <a:t>It is a hard, but important lab (feedback from students on this one)</a:t>
            </a:r>
          </a:p>
          <a:p>
            <a:r>
              <a:rPr lang="en-US" dirty="0"/>
              <a:t>We will talk more about traveling alchemist during next weeks Help Session</a:t>
            </a:r>
          </a:p>
          <a:p>
            <a:pPr lvl="1"/>
            <a:r>
              <a:rPr lang="en-US" dirty="0"/>
              <a:t>Don’t miss it! </a:t>
            </a:r>
          </a:p>
          <a:p>
            <a:pPr lvl="1"/>
            <a:r>
              <a:rPr lang="en-US" dirty="0"/>
              <a:t>Really, don’t miss it!</a:t>
            </a:r>
          </a:p>
        </p:txBody>
      </p:sp>
    </p:spTree>
    <p:extLst>
      <p:ext uri="{BB962C8B-B14F-4D97-AF65-F5344CB8AC3E}">
        <p14:creationId xmlns:p14="http://schemas.microsoft.com/office/powerpoint/2010/main" val="2168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43B31-0940-DB46-9E3B-D8162970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Everywhere, but for everyone?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14A40-004D-D247-A648-43B042B48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596"/>
          </a:xfrm>
        </p:spPr>
        <p:txBody>
          <a:bodyPr/>
          <a:lstStyle/>
          <a:p>
            <a:r>
              <a:rPr lang="en-US" dirty="0"/>
              <a:t>Given your warm up question</a:t>
            </a:r>
          </a:p>
          <a:p>
            <a:pPr lvl="1"/>
            <a:r>
              <a:rPr lang="en-US" dirty="0"/>
              <a:t>What did you come up with (share with the group)</a:t>
            </a:r>
          </a:p>
          <a:p>
            <a:pPr lvl="1"/>
            <a:r>
              <a:rPr lang="en-US" dirty="0"/>
              <a:t>Was there something your partner mentioned, that you never thought about before?</a:t>
            </a:r>
          </a:p>
          <a:p>
            <a:r>
              <a:rPr lang="en-US" dirty="0"/>
              <a:t>When looking at these ideas…</a:t>
            </a:r>
          </a:p>
          <a:p>
            <a:pPr lvl="1"/>
            <a:r>
              <a:rPr lang="en-US" dirty="0"/>
              <a:t>How do you take into account the variety of audiences? </a:t>
            </a:r>
          </a:p>
          <a:p>
            <a:pPr lvl="1"/>
            <a:r>
              <a:rPr lang="en-US" dirty="0"/>
              <a:t>Who are the expected clients/audiences?</a:t>
            </a:r>
          </a:p>
          <a:p>
            <a:pPr lvl="1"/>
            <a:r>
              <a:rPr lang="en-US" dirty="0"/>
              <a:t>Is that expectation correct?</a:t>
            </a:r>
          </a:p>
        </p:txBody>
      </p:sp>
    </p:spTree>
    <p:extLst>
      <p:ext uri="{BB962C8B-B14F-4D97-AF65-F5344CB8AC3E}">
        <p14:creationId xmlns:p14="http://schemas.microsoft.com/office/powerpoint/2010/main" val="21585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descr="The ABCs of Inclusive Product Design">
            <a:hlinkClick r:id="" action="ppaction://media"/>
            <a:extLst>
              <a:ext uri="{FF2B5EF4-FFF2-40B4-BE49-F238E27FC236}">
                <a16:creationId xmlns:a16="http://schemas.microsoft.com/office/drawing/2014/main" id="{998C3143-36D3-6244-A3B8-CB44D35F2A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2C2EE06D-13B9-4588-B109-D99E151A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How might we?</a:t>
            </a:r>
          </a:p>
        </p:txBody>
      </p:sp>
    </p:spTree>
    <p:extLst>
      <p:ext uri="{BB962C8B-B14F-4D97-AF65-F5344CB8AC3E}">
        <p14:creationId xmlns:p14="http://schemas.microsoft.com/office/powerpoint/2010/main" val="40427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E8A37-3D01-1449-ABC5-F47806E5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of Inclusive Design (by google)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2AC3-4D8A-3E4B-8744-AF7BDDA05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778185"/>
          </a:xfrm>
        </p:spPr>
        <p:txBody>
          <a:bodyPr/>
          <a:lstStyle/>
          <a:p>
            <a:r>
              <a:rPr lang="en-US" dirty="0"/>
              <a:t>A – Address diverse needs of current and future users.</a:t>
            </a:r>
          </a:p>
          <a:p>
            <a:pPr lvl="1"/>
            <a:r>
              <a:rPr lang="en-US" dirty="0"/>
              <a:t>you have a target, but who else could be using your application?</a:t>
            </a:r>
          </a:p>
          <a:p>
            <a:pPr lvl="1"/>
            <a:r>
              <a:rPr lang="en-US" dirty="0"/>
              <a:t>what countries?</a:t>
            </a:r>
          </a:p>
          <a:p>
            <a:pPr lvl="1"/>
            <a:r>
              <a:rPr lang="en-US" dirty="0"/>
              <a:t>what educational background?</a:t>
            </a:r>
          </a:p>
          <a:p>
            <a:pPr lvl="1"/>
            <a:r>
              <a:rPr lang="en-US" dirty="0"/>
              <a:t>access to technology?</a:t>
            </a:r>
          </a:p>
          <a:p>
            <a:r>
              <a:rPr lang="en-US" dirty="0"/>
              <a:t>B – Build for everyone, with everyone</a:t>
            </a:r>
          </a:p>
          <a:p>
            <a:pPr lvl="1"/>
            <a:r>
              <a:rPr lang="en-US" dirty="0"/>
              <a:t>do development teams reflect that diversity?</a:t>
            </a:r>
          </a:p>
          <a:p>
            <a:pPr lvl="1"/>
            <a:r>
              <a:rPr lang="en-US" dirty="0"/>
              <a:t>you are bound to have blind spots</a:t>
            </a:r>
          </a:p>
          <a:p>
            <a:r>
              <a:rPr lang="en-US" dirty="0"/>
              <a:t>C – Continuously Test and Improve</a:t>
            </a:r>
          </a:p>
          <a:p>
            <a:pPr lvl="1"/>
            <a:r>
              <a:rPr lang="en-US" dirty="0"/>
              <a:t>iteration and debugging</a:t>
            </a:r>
          </a:p>
          <a:p>
            <a:pPr lvl="1"/>
            <a:r>
              <a:rPr lang="en-US" dirty="0"/>
              <a:t>on all improvements, let inclusive design drive changes</a:t>
            </a:r>
          </a:p>
          <a:p>
            <a:pPr lvl="1"/>
            <a:endParaRPr lang="en-US" dirty="0"/>
          </a:p>
          <a:p>
            <a:r>
              <a:rPr lang="en-US" dirty="0"/>
              <a:t>Further thought: how does this relate to the five parts of design thinking?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91165-1A79-2446-B20B-76341DD8AC58}"/>
              </a:ext>
            </a:extLst>
          </p:cNvPr>
          <p:cNvSpPr txBox="1"/>
          <p:nvPr/>
        </p:nvSpPr>
        <p:spPr>
          <a:xfrm rot="1315671">
            <a:off x="11198866" y="2526032"/>
            <a:ext cx="2243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HMW</a:t>
            </a:r>
          </a:p>
          <a:p>
            <a:pPr algn="ctr"/>
            <a:r>
              <a:rPr lang="en-US" dirty="0">
                <a:latin typeface="Trebuchet MS" panose="020B0703020202090204" pitchFamily="34" charset="0"/>
              </a:rPr>
              <a:t>How might we?</a:t>
            </a:r>
          </a:p>
        </p:txBody>
      </p:sp>
    </p:spTree>
    <p:extLst>
      <p:ext uri="{BB962C8B-B14F-4D97-AF65-F5344CB8AC3E}">
        <p14:creationId xmlns:p14="http://schemas.microsoft.com/office/powerpoint/2010/main" val="2091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37555-18C6-0D4C-AF5C-F055662F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34ED-2B7F-294D-A4D3-8096AB708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350"/>
          </a:xfrm>
        </p:spPr>
        <p:txBody>
          <a:bodyPr/>
          <a:lstStyle/>
          <a:p>
            <a:r>
              <a:rPr lang="en-US" dirty="0"/>
              <a:t>Due end of week 7! (next week)</a:t>
            </a:r>
          </a:p>
        </p:txBody>
      </p:sp>
    </p:spTree>
    <p:extLst>
      <p:ext uri="{BB962C8B-B14F-4D97-AF65-F5344CB8AC3E}">
        <p14:creationId xmlns:p14="http://schemas.microsoft.com/office/powerpoint/2010/main" val="38614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45E50-BCC1-F54B-B185-04BD2D35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8BB7B-9ADB-8248-B136-DD7E3082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18401"/>
            <a:ext cx="12561453" cy="5942140"/>
          </a:xfrm>
        </p:spPr>
        <p:txBody>
          <a:bodyPr/>
          <a:lstStyle/>
          <a:p>
            <a:r>
              <a:rPr lang="en-US" sz="1600" dirty="0"/>
              <a:t>TOPIC: Inclusive Design</a:t>
            </a:r>
          </a:p>
          <a:p>
            <a:pPr lvl="1"/>
            <a:r>
              <a:rPr lang="en-US" sz="1400" dirty="0"/>
              <a:t>Yes, this is a *very* broad topic</a:t>
            </a:r>
          </a:p>
          <a:p>
            <a:r>
              <a:rPr lang="en-US" sz="1600" dirty="0"/>
              <a:t>Let’s brainstorm some ideas</a:t>
            </a:r>
          </a:p>
          <a:p>
            <a:pPr lvl="1"/>
            <a:r>
              <a:rPr lang="en-US" sz="1400" dirty="0"/>
              <a:t>Feel free to research some ideas during the brainstorm (don’t pick)</a:t>
            </a:r>
          </a:p>
          <a:p>
            <a:r>
              <a:rPr lang="en-US" sz="1600" dirty="0"/>
              <a:t>Colorblindness - go beyond the basics!</a:t>
            </a:r>
          </a:p>
          <a:p>
            <a:pPr lvl="2"/>
            <a:r>
              <a:rPr lang="en-US" sz="1400" dirty="0"/>
              <a:t>Car navigation systems</a:t>
            </a:r>
          </a:p>
          <a:p>
            <a:pPr lvl="2"/>
            <a:r>
              <a:rPr lang="en-US" sz="1400" dirty="0"/>
              <a:t>Operating systems</a:t>
            </a:r>
          </a:p>
          <a:p>
            <a:r>
              <a:rPr lang="en-US" sz="1600" dirty="0"/>
              <a:t>Video Games</a:t>
            </a:r>
          </a:p>
          <a:p>
            <a:pPr lvl="1"/>
            <a:r>
              <a:rPr lang="en-US" sz="1400" dirty="0"/>
              <a:t>How does designing for different abilities levels, affect game design (this is the hardest topic on this list)</a:t>
            </a:r>
          </a:p>
          <a:p>
            <a:r>
              <a:rPr lang="en-US" sz="1600" dirty="0"/>
              <a:t>Artificial Intelligence Bias</a:t>
            </a:r>
          </a:p>
          <a:p>
            <a:pPr lvl="1"/>
            <a:r>
              <a:rPr lang="en-US" sz="1400" dirty="0"/>
              <a:t>How can different biases affect our design and most importantly results</a:t>
            </a:r>
          </a:p>
          <a:p>
            <a:r>
              <a:rPr lang="en-US" sz="1600" dirty="0"/>
              <a:t>Mobile phone interfaces </a:t>
            </a:r>
          </a:p>
          <a:p>
            <a:pPr lvl="1"/>
            <a:r>
              <a:rPr lang="en-US" sz="1400" dirty="0"/>
              <a:t>what about for those who suffer from tremors</a:t>
            </a:r>
          </a:p>
          <a:p>
            <a:r>
              <a:rPr lang="en-US" sz="1600" dirty="0"/>
              <a:t>What are the assumptions of social-economic status in most applications?</a:t>
            </a:r>
          </a:p>
          <a:p>
            <a:r>
              <a:rPr lang="en-US" sz="1600" dirty="0"/>
              <a:t>Snapchat, Facebook, </a:t>
            </a:r>
            <a:r>
              <a:rPr lang="en-US" sz="1600" dirty="0" err="1"/>
              <a:t>etc</a:t>
            </a:r>
            <a:r>
              <a:rPr lang="en-US" sz="1600" dirty="0"/>
              <a:t> – what assumptions are there about the audience?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7DD8-9A4F-6B41-ABFF-BE847C24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21" y="287092"/>
            <a:ext cx="5129371" cy="26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A3D4-7B3D-0B41-8EA9-8CA79844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79B-BC9C-804D-806A-33A6CA205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366375"/>
            <a:ext cx="12561453" cy="5681492"/>
          </a:xfrm>
        </p:spPr>
        <p:txBody>
          <a:bodyPr/>
          <a:lstStyle/>
          <a:p>
            <a:r>
              <a:rPr lang="en-US" sz="1600" dirty="0"/>
              <a:t>Case Studies</a:t>
            </a:r>
          </a:p>
          <a:p>
            <a:pPr lvl="1"/>
            <a:r>
              <a:rPr lang="en-US" sz="1400" dirty="0"/>
              <a:t>Every topic, you should find some case students / examples in industry</a:t>
            </a:r>
          </a:p>
          <a:p>
            <a:pPr lvl="2"/>
            <a:r>
              <a:rPr lang="en-US" sz="1400" dirty="0"/>
              <a:t>Admittedly, most of these studies will be ”what not to do” / part of presenting the problem</a:t>
            </a:r>
          </a:p>
          <a:p>
            <a:r>
              <a:rPr lang="en-US" sz="1600" dirty="0"/>
              <a:t>Ideas to help solve this problem</a:t>
            </a:r>
          </a:p>
          <a:p>
            <a:pPr lvl="1"/>
            <a:r>
              <a:rPr lang="en-US" sz="1400" dirty="0"/>
              <a:t>include resources that support this idea</a:t>
            </a:r>
          </a:p>
          <a:p>
            <a:r>
              <a:rPr lang="en-US" sz="1600" dirty="0"/>
              <a:t>Include a reference to a class topic (lab, lecture, discussion,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r>
              <a:rPr lang="en-US" sz="1600" dirty="0"/>
              <a:t>Every paper should present a problem</a:t>
            </a:r>
          </a:p>
          <a:p>
            <a:pPr lvl="1"/>
            <a:r>
              <a:rPr lang="en-US" sz="1400" dirty="0"/>
              <a:t>Most papers should present possible solutions</a:t>
            </a:r>
          </a:p>
          <a:p>
            <a:pPr lvl="1"/>
            <a:r>
              <a:rPr lang="en-US" sz="1400" dirty="0"/>
              <a:t>Not all papers need solutions. There may be only be enough room to talk about the issues, that is fine</a:t>
            </a:r>
          </a:p>
          <a:p>
            <a:r>
              <a:rPr lang="en-US" sz="1600" dirty="0"/>
              <a:t>References</a:t>
            </a:r>
          </a:p>
          <a:p>
            <a:pPr lvl="1"/>
            <a:r>
              <a:rPr lang="en-US" sz="1400" dirty="0"/>
              <a:t>You *have* to include references</a:t>
            </a:r>
          </a:p>
          <a:p>
            <a:pPr lvl="1"/>
            <a:r>
              <a:rPr lang="en-US" sz="1400" dirty="0"/>
              <a:t>Treat this as research</a:t>
            </a:r>
          </a:p>
          <a:p>
            <a:r>
              <a:rPr lang="en-US" sz="1600" dirty="0"/>
              <a:t>Rule of thumb – 6 pages max (not including references/bibliography)</a:t>
            </a:r>
          </a:p>
          <a:p>
            <a:pPr lvl="1"/>
            <a:r>
              <a:rPr lang="en-US" sz="1400" dirty="0"/>
              <a:t>6 pages is standard max for a research publication </a:t>
            </a:r>
          </a:p>
          <a:p>
            <a:pPr lvl="1"/>
            <a:r>
              <a:rPr lang="en-US" sz="1400" dirty="0"/>
              <a:t>No minimum # of pages, but really you can’t do this in under 1 page</a:t>
            </a:r>
          </a:p>
        </p:txBody>
      </p:sp>
    </p:spTree>
    <p:extLst>
      <p:ext uri="{BB962C8B-B14F-4D97-AF65-F5344CB8AC3E}">
        <p14:creationId xmlns:p14="http://schemas.microsoft.com/office/powerpoint/2010/main" val="25708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B892-506C-D943-AED6-A8EB54A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and Do nots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4B20-BADB-7646-8CF9-108155AF1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20376"/>
          </a:xfrm>
        </p:spPr>
        <p:txBody>
          <a:bodyPr/>
          <a:lstStyle/>
          <a:p>
            <a:r>
              <a:rPr lang="en-US" dirty="0"/>
              <a:t>Do organize as you go.</a:t>
            </a:r>
          </a:p>
          <a:p>
            <a:r>
              <a:rPr lang="en-US" dirty="0"/>
              <a:t>Do pick a topic that interests you. </a:t>
            </a:r>
          </a:p>
          <a:p>
            <a:r>
              <a:rPr lang="en-US" dirty="0"/>
              <a:t>Do start early. </a:t>
            </a:r>
          </a:p>
          <a:p>
            <a:r>
              <a:rPr lang="en-US" dirty="0"/>
              <a:t>Do write a strong thesis statement that will be able to carry the supporting arguments.</a:t>
            </a:r>
          </a:p>
          <a:p>
            <a:endParaRPr lang="en-US" dirty="0"/>
          </a:p>
          <a:p>
            <a:r>
              <a:rPr lang="en-US" dirty="0"/>
              <a:t>Don't lengthen your paper unnecessarily.</a:t>
            </a:r>
          </a:p>
          <a:p>
            <a:r>
              <a:rPr lang="en-US" dirty="0"/>
              <a:t>Don't make too many generalizations.</a:t>
            </a:r>
          </a:p>
          <a:p>
            <a:r>
              <a:rPr lang="en-US" dirty="0"/>
              <a:t>Don't forget to proof-read your paper.</a:t>
            </a:r>
          </a:p>
          <a:p>
            <a:r>
              <a:rPr lang="en-US" dirty="0"/>
              <a:t>Don't plagiarize. (cite sources!)</a:t>
            </a:r>
          </a:p>
          <a:p>
            <a:pPr marL="699614" lvl="1" indent="0">
              <a:buNone/>
            </a:pPr>
            <a:endParaRPr lang="en-US" dirty="0"/>
          </a:p>
          <a:p>
            <a:pPr marL="699614" lvl="1" indent="0">
              <a:buNone/>
            </a:pPr>
            <a:r>
              <a:rPr lang="en-US" dirty="0"/>
              <a:t>	What others would you add to this list? Discuss.</a:t>
            </a:r>
          </a:p>
        </p:txBody>
      </p:sp>
    </p:spTree>
    <p:extLst>
      <p:ext uri="{BB962C8B-B14F-4D97-AF65-F5344CB8AC3E}">
        <p14:creationId xmlns:p14="http://schemas.microsoft.com/office/powerpoint/2010/main" val="7052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2D31-E426-574E-BA1B-6D7A62FA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Style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4DE1-8CF5-5742-83E3-C238B17E8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81931"/>
          </a:xfrm>
        </p:spPr>
        <p:txBody>
          <a:bodyPr/>
          <a:lstStyle/>
          <a:p>
            <a:r>
              <a:rPr lang="en-US" dirty="0"/>
              <a:t>Don’t be overly casual</a:t>
            </a:r>
          </a:p>
          <a:p>
            <a:pPr lvl="1"/>
            <a:r>
              <a:rPr lang="en-US" dirty="0"/>
              <a:t>Don’t use contractions (ok, do not overuse contractions)</a:t>
            </a:r>
          </a:p>
          <a:p>
            <a:pPr lvl="1"/>
            <a:r>
              <a:rPr lang="en-US" dirty="0"/>
              <a:t>Metaphors are fishy, they get old and smell</a:t>
            </a:r>
          </a:p>
          <a:p>
            <a:pPr lvl="1"/>
            <a:r>
              <a:rPr lang="en-US" dirty="0"/>
              <a:t>Similes are like using the wrong emote in chat, they confuse things. </a:t>
            </a:r>
          </a:p>
          <a:p>
            <a:r>
              <a:rPr lang="en-US" dirty="0"/>
              <a:t>Grammar Check all things!</a:t>
            </a:r>
          </a:p>
          <a:p>
            <a:pPr lvl="1"/>
            <a:r>
              <a:rPr lang="en-US" dirty="0"/>
              <a:t>Remember your voice</a:t>
            </a:r>
          </a:p>
          <a:p>
            <a:pPr lvl="1"/>
            <a:r>
              <a:rPr lang="en-US" dirty="0"/>
              <a:t>Remember the oxford comma is a good thing</a:t>
            </a:r>
          </a:p>
          <a:p>
            <a:pPr lvl="1"/>
            <a:r>
              <a:rPr lang="en-US" b="1" dirty="0"/>
              <a:t>The CSU Writing Center is your friend!!!</a:t>
            </a:r>
          </a:p>
          <a:p>
            <a:pPr lvl="2"/>
            <a:r>
              <a:rPr lang="en-US" dirty="0"/>
              <a:t>Use it! </a:t>
            </a:r>
          </a:p>
          <a:p>
            <a:pPr lvl="2"/>
            <a:r>
              <a:rPr lang="en-US" dirty="0"/>
              <a:t>They need time to check your paper. </a:t>
            </a:r>
          </a:p>
          <a:p>
            <a:r>
              <a:rPr lang="en-US" dirty="0"/>
              <a:t>Citation style</a:t>
            </a:r>
          </a:p>
          <a:p>
            <a:pPr lvl="1"/>
            <a:r>
              <a:rPr lang="en-US" dirty="0"/>
              <a:t>We don’t care. APA or MLA are just fine</a:t>
            </a:r>
          </a:p>
          <a:p>
            <a:pPr lvl="1"/>
            <a:r>
              <a:rPr lang="en-US" dirty="0"/>
              <a:t>There are tools that can help you with all of this! </a:t>
            </a:r>
          </a:p>
        </p:txBody>
      </p:sp>
    </p:spTree>
    <p:extLst>
      <p:ext uri="{BB962C8B-B14F-4D97-AF65-F5344CB8AC3E}">
        <p14:creationId xmlns:p14="http://schemas.microsoft.com/office/powerpoint/2010/main" val="12683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767</Words>
  <Application>Microsoft Macintosh PowerPoint</Application>
  <PresentationFormat>Custom</PresentationFormat>
  <Paragraphs>95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Trebuchet MS</vt:lpstr>
      <vt:lpstr>Vitesse Light</vt:lpstr>
      <vt:lpstr>Office Theme</vt:lpstr>
      <vt:lpstr>PowerPoint Presentation</vt:lpstr>
      <vt:lpstr>Technology Everywhere, but for everyone?</vt:lpstr>
      <vt:lpstr>How might we?</vt:lpstr>
      <vt:lpstr>ABC of Inclusive Design (by google)</vt:lpstr>
      <vt:lpstr>Research Paper</vt:lpstr>
      <vt:lpstr>Research Paper</vt:lpstr>
      <vt:lpstr>Things to Include</vt:lpstr>
      <vt:lpstr>Do’s and Do nots</vt:lpstr>
      <vt:lpstr>Common Style Guidelines</vt:lpstr>
      <vt:lpstr>Labs during this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2020-09-29T00:50:50Z</dcterms:created>
  <dcterms:modified xsi:type="dcterms:W3CDTF">2020-09-29T01:45:47Z</dcterms:modified>
</cp:coreProperties>
</file>