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>
        <p:scale>
          <a:sx n="112" d="100"/>
          <a:sy n="112" d="100"/>
        </p:scale>
        <p:origin x="952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20FC87-D464-45FC-ACFE-9B9B43125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Let’s go to code </a:t>
          </a:r>
          <a:br>
            <a:rPr lang="en-US" b="0" i="0" dirty="0"/>
          </a:br>
          <a:r>
            <a:rPr lang="en-US" b="0" i="0" dirty="0"/>
            <a:t>(more examples)</a:t>
          </a:r>
          <a:endParaRPr lang="en-US" dirty="0"/>
        </a:p>
      </dgm:t>
    </dgm:pt>
    <dgm:pt modelId="{29B824CA-86CC-49CB-9AEB-CF098EBA39BB}" type="parTrans" cxnId="{23D750FD-B37C-4C6F-85DC-80E44D98FFDC}">
      <dgm:prSet/>
      <dgm:spPr/>
      <dgm:t>
        <a:bodyPr/>
        <a:lstStyle/>
        <a:p>
          <a:endParaRPr lang="en-US"/>
        </a:p>
      </dgm:t>
    </dgm:pt>
    <dgm:pt modelId="{48F6325D-3A0E-4A98-B97B-DF2A1B4363D4}" type="sibTrans" cxnId="{23D750FD-B37C-4C6F-85DC-80E44D98FFDC}">
      <dgm:prSet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indexOf</a:t>
          </a: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9F598E94-CD4C-4FAC-9EFC-7C7C873127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charAt</a:t>
          </a:r>
          <a:endParaRPr lang="en-US" b="0" i="0" dirty="0"/>
        </a:p>
        <a:p>
          <a:pPr>
            <a:lnSpc>
              <a:spcPct val="100000"/>
            </a:lnSpc>
          </a:pPr>
          <a:r>
            <a:rPr lang="en-US" b="0" i="0" dirty="0"/>
            <a:t>substring</a:t>
          </a:r>
          <a:endParaRPr lang="en-US" dirty="0"/>
        </a:p>
      </dgm:t>
    </dgm:pt>
    <dgm:pt modelId="{9A9F5906-BAA2-40EC-B42E-EE189522670B}" type="parTrans" cxnId="{8940F1E4-9BF5-4BC3-B238-C1B9B4DBB9AF}">
      <dgm:prSet/>
      <dgm:spPr/>
      <dgm:t>
        <a:bodyPr/>
        <a:lstStyle/>
        <a:p>
          <a:endParaRPr lang="en-US"/>
        </a:p>
      </dgm:t>
    </dgm:pt>
    <dgm:pt modelId="{5DAA5CF1-E70A-4FA6-ACDE-A8037B465C6D}" type="sibTrans" cxnId="{8940F1E4-9BF5-4BC3-B238-C1B9B4DBB9AF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Remember hangman or crossword puzzles that we played the second week!!!</a:t>
          </a:r>
          <a:endParaRPr lang="en-US"/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5ECB5B09-29D4-4E1F-B2E3-3EA50A93F9D2}" type="pres">
      <dgm:prSet presAssocID="{B520FC87-D464-45FC-ACFE-9B9B43125C42}" presName="compNode" presStyleCnt="0"/>
      <dgm:spPr/>
    </dgm:pt>
    <dgm:pt modelId="{9346C48D-8679-4889-9ADA-8E9CD550A205}" type="pres">
      <dgm:prSet presAssocID="{B520FC87-D464-45FC-ACFE-9B9B43125C42}" presName="bgRect" presStyleLbl="bgShp" presStyleIdx="0" presStyleCnt="2"/>
      <dgm:spPr/>
    </dgm:pt>
    <dgm:pt modelId="{6F540067-7D45-4C4C-AC71-425052F2557F}" type="pres">
      <dgm:prSet presAssocID="{B520FC87-D464-45FC-ACFE-9B9B43125C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598BC7D-C647-4553-9607-078CE0F0BF9D}" type="pres">
      <dgm:prSet presAssocID="{B520FC87-D464-45FC-ACFE-9B9B43125C42}" presName="spaceRect" presStyleCnt="0"/>
      <dgm:spPr/>
    </dgm:pt>
    <dgm:pt modelId="{94BE2CCF-9231-4FA9-933D-76E7DEEC199B}" type="pres">
      <dgm:prSet presAssocID="{B520FC87-D464-45FC-ACFE-9B9B43125C42}" presName="parTx" presStyleLbl="revTx" presStyleIdx="0" presStyleCnt="3">
        <dgm:presLayoutVars>
          <dgm:chMax val="0"/>
          <dgm:chPref val="0"/>
        </dgm:presLayoutVars>
      </dgm:prSet>
      <dgm:spPr/>
    </dgm:pt>
    <dgm:pt modelId="{1A5CB0E0-6639-4222-B9F6-54D04C31391A}" type="pres">
      <dgm:prSet presAssocID="{B520FC87-D464-45FC-ACFE-9B9B43125C42}" presName="desTx" presStyleLbl="revTx" presStyleIdx="1" presStyleCnt="3">
        <dgm:presLayoutVars/>
      </dgm:prSet>
      <dgm:spPr/>
    </dgm:pt>
    <dgm:pt modelId="{69331CA7-FFDE-456D-9AE8-249CAD48AE5B}" type="pres">
      <dgm:prSet presAssocID="{48F6325D-3A0E-4A98-B97B-DF2A1B4363D4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A8A40D-CAB1-4FCC-99D8-39C38ABF2992}" type="presOf" srcId="{B520FC87-D464-45FC-ACFE-9B9B43125C42}" destId="{94BE2CCF-9231-4FA9-933D-76E7DEEC199B}" srcOrd="0" destOrd="0" presId="urn:microsoft.com/office/officeart/2018/2/layout/IconVerticalSolidList"/>
    <dgm:cxn modelId="{A4E69B46-6EEA-4749-894D-D6D0C242CBBF}" type="presOf" srcId="{EA14FE31-7E38-43E2-93EF-9454F7A081DF}" destId="{1A5CB0E0-6639-4222-B9F6-54D04C31391A}" srcOrd="0" destOrd="0" presId="urn:microsoft.com/office/officeart/2018/2/layout/IconVerticalSolidList"/>
    <dgm:cxn modelId="{1FA5AE4F-E6C9-4481-8FF9-1A1BACED2112}" type="presOf" srcId="{A18D7306-BFD3-4F91-ABE7-C795841B37DA}" destId="{1A5CB0E0-6639-4222-B9F6-54D04C31391A}" srcOrd="0" destOrd="1" presId="urn:microsoft.com/office/officeart/2018/2/layout/IconVerticalSolidList"/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B520FC87-D464-45FC-ACFE-9B9B43125C42}" destId="{EA14FE31-7E38-43E2-93EF-9454F7A081DF}" srcOrd="0" destOrd="0" parTransId="{73845234-B0E1-4038-B1BE-6DC6B9AA0610}" sibTransId="{E820292E-9CC5-4B3B-9112-B8144A6CBD85}"/>
    <dgm:cxn modelId="{A19EB3A8-EB58-42ED-9CF9-A69EB152DCE5}" type="presOf" srcId="{9F598E94-CD4C-4FAC-9EFC-7C7C873127F9}" destId="{1A5CB0E0-6639-4222-B9F6-54D04C31391A}" srcOrd="0" destOrd="2" presId="urn:microsoft.com/office/officeart/2018/2/layout/IconVerticalSolidList"/>
    <dgm:cxn modelId="{1F056CC4-9F8D-4BCF-B14E-6CCC866B3AC3}" srcId="{B520FC87-D464-45FC-ACFE-9B9B43125C42}" destId="{A18D7306-BFD3-4F91-ABE7-C795841B37DA}" srcOrd="1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8940F1E4-9BF5-4BC3-B238-C1B9B4DBB9AF}" srcId="{B520FC87-D464-45FC-ACFE-9B9B43125C42}" destId="{9F598E94-CD4C-4FAC-9EFC-7C7C873127F9}" srcOrd="2" destOrd="0" parTransId="{9A9F5906-BAA2-40EC-B42E-EE189522670B}" sibTransId="{5DAA5CF1-E70A-4FA6-ACDE-A8037B465C6D}"/>
    <dgm:cxn modelId="{23D750FD-B37C-4C6F-85DC-80E44D98FFDC}" srcId="{F3637BCD-91DC-48AA-8592-EE6B32EE0BB5}" destId="{B520FC87-D464-45FC-ACFE-9B9B43125C42}" srcOrd="0" destOrd="0" parTransId="{29B824CA-86CC-49CB-9AEB-CF098EBA39BB}" sibTransId="{48F6325D-3A0E-4A98-B97B-DF2A1B4363D4}"/>
    <dgm:cxn modelId="{3C13C3CA-4319-4E80-9F3E-DF2568A31BF5}" type="presParOf" srcId="{96AA70F4-EC90-46CA-95AC-7A1F47958863}" destId="{5ECB5B09-29D4-4E1F-B2E3-3EA50A93F9D2}" srcOrd="0" destOrd="0" presId="urn:microsoft.com/office/officeart/2018/2/layout/IconVerticalSolidList"/>
    <dgm:cxn modelId="{0A4CE85F-630F-41DB-8D4E-103F8E1BE542}" type="presParOf" srcId="{5ECB5B09-29D4-4E1F-B2E3-3EA50A93F9D2}" destId="{9346C48D-8679-4889-9ADA-8E9CD550A205}" srcOrd="0" destOrd="0" presId="urn:microsoft.com/office/officeart/2018/2/layout/IconVerticalSolidList"/>
    <dgm:cxn modelId="{58437A78-FF2E-4CED-B54E-D396D7BF0783}" type="presParOf" srcId="{5ECB5B09-29D4-4E1F-B2E3-3EA50A93F9D2}" destId="{6F540067-7D45-4C4C-AC71-425052F2557F}" srcOrd="1" destOrd="0" presId="urn:microsoft.com/office/officeart/2018/2/layout/IconVerticalSolidList"/>
    <dgm:cxn modelId="{6D0E8B4C-53FD-4ED4-86A7-D106F16924A8}" type="presParOf" srcId="{5ECB5B09-29D4-4E1F-B2E3-3EA50A93F9D2}" destId="{0598BC7D-C647-4553-9607-078CE0F0BF9D}" srcOrd="2" destOrd="0" presId="urn:microsoft.com/office/officeart/2018/2/layout/IconVerticalSolidList"/>
    <dgm:cxn modelId="{CAACAFA6-1CED-4C85-8542-EBD2F165F5AF}" type="presParOf" srcId="{5ECB5B09-29D4-4E1F-B2E3-3EA50A93F9D2}" destId="{94BE2CCF-9231-4FA9-933D-76E7DEEC199B}" srcOrd="3" destOrd="0" presId="urn:microsoft.com/office/officeart/2018/2/layout/IconVerticalSolidList"/>
    <dgm:cxn modelId="{7FF98108-6CD2-4FD6-A1E2-FF1B4A6A27BE}" type="presParOf" srcId="{5ECB5B09-29D4-4E1F-B2E3-3EA50A93F9D2}" destId="{1A5CB0E0-6639-4222-B9F6-54D04C31391A}" srcOrd="4" destOrd="0" presId="urn:microsoft.com/office/officeart/2018/2/layout/IconVerticalSolidList"/>
    <dgm:cxn modelId="{65CFC5F7-1671-4DD0-AE24-D4DC824994D7}" type="presParOf" srcId="{96AA70F4-EC90-46CA-95AC-7A1F47958863}" destId="{69331CA7-FFDE-456D-9AE8-249CAD48AE5B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6C48D-8679-4889-9ADA-8E9CD550A205}">
      <dsp:nvSpPr>
        <dsp:cNvPr id="0" name=""/>
        <dsp:cNvSpPr/>
      </dsp:nvSpPr>
      <dsp:spPr>
        <a:xfrm>
          <a:off x="0" y="811892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40067-7D45-4C4C-AC71-425052F2557F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E2CCF-9231-4FA9-933D-76E7DEEC199B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Let’s go to code </a:t>
          </a:r>
          <a:br>
            <a:rPr lang="en-US" sz="2500" b="0" i="0" kern="1200" dirty="0"/>
          </a:br>
          <a:r>
            <a:rPr lang="en-US" sz="2500" b="0" i="0" kern="1200" dirty="0"/>
            <a:t>(more examples)</a:t>
          </a:r>
          <a:endParaRPr lang="en-US" sz="2500" kern="1200" dirty="0"/>
        </a:p>
      </dsp:txBody>
      <dsp:txXfrm>
        <a:off x="1731205" y="811892"/>
        <a:ext cx="3088351" cy="1498878"/>
      </dsp:txXfrm>
    </dsp:sp>
    <dsp:sp modelId="{1A5CB0E0-6639-4222-B9F6-54D04C31391A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indexOf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charAt</a:t>
          </a:r>
          <a:endParaRPr lang="en-US" sz="1600" b="0" i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substring</a:t>
          </a:r>
          <a:endParaRPr lang="en-US" sz="16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Remember hangman or crossword puzzles that we played the second week!!!</a:t>
          </a:r>
          <a:endParaRPr lang="en-US" sz="2500" kern="1200"/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RZGCa0IjrI4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Inclusive Design Part 3</a:t>
            </a:r>
          </a:p>
          <a:p>
            <a:r>
              <a:rPr lang="en-US" dirty="0"/>
              <a:t>Traveling Alchemist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Warm Up Question: Is there a time where someone made an assumption about you, that was false? What was it?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descr="Prototype and Validate">
            <a:hlinkClick r:id="" action="ppaction://media"/>
            <a:extLst>
              <a:ext uri="{FF2B5EF4-FFF2-40B4-BE49-F238E27FC236}">
                <a16:creationId xmlns:a16="http://schemas.microsoft.com/office/drawing/2014/main" id="{3C5C4FFD-17CB-4F4E-9E94-7DE4F803C0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1A56709-D230-4037-8A4C-F52EBB5F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Inclusive Design Part 3</a:t>
            </a:r>
          </a:p>
        </p:txBody>
      </p:sp>
    </p:spTree>
    <p:extLst>
      <p:ext uri="{BB962C8B-B14F-4D97-AF65-F5344CB8AC3E}">
        <p14:creationId xmlns:p14="http://schemas.microsoft.com/office/powerpoint/2010/main" val="33411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445C5-68C5-984D-B281-C72ED15F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 real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C6A94-6B3A-4F49-A5FC-EF6676A53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3626"/>
          </a:xfrm>
        </p:spPr>
        <p:txBody>
          <a:bodyPr/>
          <a:lstStyle/>
          <a:p>
            <a:r>
              <a:rPr lang="en-US" dirty="0"/>
              <a:t>Why does inclusive design matter?</a:t>
            </a:r>
          </a:p>
          <a:p>
            <a:pPr lvl="1"/>
            <a:r>
              <a:rPr lang="en-US" dirty="0"/>
              <a:t>The moral argument is the common argument</a:t>
            </a:r>
          </a:p>
          <a:p>
            <a:pPr lvl="1"/>
            <a:r>
              <a:rPr lang="en-US" dirty="0"/>
              <a:t>What about financial?</a:t>
            </a:r>
          </a:p>
          <a:p>
            <a:pPr lvl="1"/>
            <a:r>
              <a:rPr lang="en-US" dirty="0"/>
              <a:t>What about good design principles?</a:t>
            </a:r>
          </a:p>
          <a:p>
            <a:pPr lvl="1"/>
            <a:r>
              <a:rPr lang="en-US" dirty="0"/>
              <a:t>How does inclusive design help us build </a:t>
            </a:r>
            <a:r>
              <a:rPr lang="en-US" b="1" dirty="0"/>
              <a:t>better</a:t>
            </a:r>
            <a:r>
              <a:rPr lang="en-US" dirty="0"/>
              <a:t> products?</a:t>
            </a:r>
          </a:p>
          <a:p>
            <a:r>
              <a:rPr lang="en-US" dirty="0"/>
              <a:t>Discussion among your peers (5 minutes)</a:t>
            </a:r>
          </a:p>
          <a:p>
            <a:pPr lvl="1"/>
            <a:r>
              <a:rPr lang="en-US" dirty="0"/>
              <a:t>There isn’t an exact answer, but worth discussing </a:t>
            </a:r>
          </a:p>
        </p:txBody>
      </p:sp>
    </p:spTree>
    <p:extLst>
      <p:ext uri="{BB962C8B-B14F-4D97-AF65-F5344CB8AC3E}">
        <p14:creationId xmlns:p14="http://schemas.microsoft.com/office/powerpoint/2010/main" val="28061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26CA4-E3FD-8743-8B63-76893048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Alchemist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760A-EC92-BB4F-9E81-5AD729A74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13025-9FC6-9F49-BDFF-0EB73DAB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BEAC3-1999-F249-B9F1-D0863969A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3844"/>
            <a:ext cx="12561453" cy="1230145"/>
          </a:xfrm>
        </p:spPr>
        <p:txBody>
          <a:bodyPr/>
          <a:lstStyle/>
          <a:p>
            <a:r>
              <a:rPr lang="en-US" dirty="0"/>
              <a:t>Draw it out</a:t>
            </a:r>
          </a:p>
          <a:p>
            <a:pPr lvl="1"/>
            <a:r>
              <a:rPr lang="en-US" dirty="0"/>
              <a:t>Really, the difficulty with Traveling Alchemist is the logic, not the code</a:t>
            </a:r>
          </a:p>
          <a:p>
            <a:pPr lvl="1"/>
            <a:r>
              <a:rPr lang="en-US" dirty="0"/>
              <a:t>You are </a:t>
            </a:r>
            <a:r>
              <a:rPr lang="en-US" b="1" dirty="0"/>
              <a:t>pattern matching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2B990-2635-3042-9345-44C6B6F5D7EC}"/>
              </a:ext>
            </a:extLst>
          </p:cNvPr>
          <p:cNvSpPr/>
          <p:nvPr/>
        </p:nvSpPr>
        <p:spPr>
          <a:xfrm>
            <a:off x="628075" y="2947379"/>
            <a:ext cx="12916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B"/>
                </a:solidFill>
                <a:latin typeface="Courier New" panose="02070309020205020404" pitchFamily="49" charset="0"/>
              </a:rPr>
              <a:t>Fort Collins,40°35'6.9288"N,105°5'3.9084"W;Denver,39°44'31.3548"N,104°59'29.5116"W</a:t>
            </a:r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E34928F3-416C-A14F-8938-41B4AB2AC487}"/>
              </a:ext>
            </a:extLst>
          </p:cNvPr>
          <p:cNvSpPr/>
          <p:nvPr/>
        </p:nvSpPr>
        <p:spPr>
          <a:xfrm>
            <a:off x="6908800" y="2809468"/>
            <a:ext cx="468918" cy="675931"/>
          </a:xfrm>
          <a:prstGeom prst="donut">
            <a:avLst>
              <a:gd name="adj" fmla="val 1273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0F15D64-D543-3E47-BB48-E6DF428E940A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rot="5400000">
            <a:off x="4592603" y="1567417"/>
            <a:ext cx="632675" cy="4468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6FB6B-7059-294A-8F54-D1BA1A447678}"/>
              </a:ext>
            </a:extLst>
          </p:cNvPr>
          <p:cNvSpPr txBox="1"/>
          <p:nvPr/>
        </p:nvSpPr>
        <p:spPr>
          <a:xfrm>
            <a:off x="1760220" y="411807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City;City;City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2F3CE-6A5F-BC49-B371-890869D20D99}"/>
              </a:ext>
            </a:extLst>
          </p:cNvPr>
          <p:cNvSpPr txBox="1"/>
          <p:nvPr/>
        </p:nvSpPr>
        <p:spPr>
          <a:xfrm>
            <a:off x="4015740" y="4118074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you find the </a:t>
            </a:r>
            <a:r>
              <a:rPr lang="en-US" b="1" dirty="0"/>
              <a:t>index of</a:t>
            </a:r>
            <a:r>
              <a:rPr lang="en-US" dirty="0"/>
              <a:t> the semicolon?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69C42-A2FC-B745-B2A1-367E9281D664}"/>
              </a:ext>
            </a:extLst>
          </p:cNvPr>
          <p:cNvSpPr txBox="1"/>
          <p:nvPr/>
        </p:nvSpPr>
        <p:spPr>
          <a:xfrm>
            <a:off x="5845543" y="4631091"/>
            <a:ext cx="1834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str.indexOf</a:t>
            </a:r>
            <a:r>
              <a:rPr lang="en-US" dirty="0"/>
              <a:t>(‘;’);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1208E-4C84-984F-9B35-829AB4F40CEA}"/>
              </a:ext>
            </a:extLst>
          </p:cNvPr>
          <p:cNvSpPr txBox="1"/>
          <p:nvPr/>
        </p:nvSpPr>
        <p:spPr>
          <a:xfrm>
            <a:off x="1760220" y="5715000"/>
            <a:ext cx="677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have the city, focus on only the substring value!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6DCFB-6C14-A446-9763-E328685FBC62}"/>
              </a:ext>
            </a:extLst>
          </p:cNvPr>
          <p:cNvSpPr txBox="1"/>
          <p:nvPr/>
        </p:nvSpPr>
        <p:spPr>
          <a:xfrm rot="20015461">
            <a:off x="9592870" y="4843575"/>
            <a:ext cx="3617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Hint: You will get an OB1 error</a:t>
            </a:r>
            <a:br>
              <a:rPr lang="en-US" dirty="0"/>
            </a:br>
            <a:r>
              <a:rPr lang="en-US" dirty="0"/>
              <a:t>Fix it by using </a:t>
            </a:r>
            <a:r>
              <a:rPr lang="en-US" dirty="0" err="1"/>
              <a:t>println</a:t>
            </a:r>
            <a:r>
              <a:rPr lang="en-US" dirty="0"/>
              <a:t> to see </a:t>
            </a:r>
            <a:br>
              <a:rPr lang="en-US" dirty="0"/>
            </a:br>
            <a:r>
              <a:rPr lang="en-US" dirty="0"/>
              <a:t>what your index is!</a:t>
            </a:r>
          </a:p>
        </p:txBody>
      </p:sp>
    </p:spTree>
    <p:extLst>
      <p:ext uri="{BB962C8B-B14F-4D97-AF65-F5344CB8AC3E}">
        <p14:creationId xmlns:p14="http://schemas.microsoft.com/office/powerpoint/2010/main" val="5639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5" grpId="0"/>
      <p:bldP spid="18" grpId="0"/>
      <p:bldP spid="19" grpId="0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F034-9475-E649-8CF3-460630A1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parts of the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FA37-FB2A-0644-8FBE-1B585202E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602555"/>
          </a:xfrm>
        </p:spPr>
        <p:txBody>
          <a:bodyPr/>
          <a:lstStyle/>
          <a:p>
            <a:r>
              <a:rPr lang="en-US" dirty="0"/>
              <a:t>Every city name has three parts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latitude </a:t>
            </a:r>
          </a:p>
          <a:p>
            <a:pPr lvl="1"/>
            <a:r>
              <a:rPr lang="en-US" dirty="0"/>
              <a:t>longitude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5EE59-D2FB-4F45-A063-4540277CFDAD}"/>
              </a:ext>
            </a:extLst>
          </p:cNvPr>
          <p:cNvSpPr/>
          <p:nvPr/>
        </p:nvSpPr>
        <p:spPr>
          <a:xfrm>
            <a:off x="3507869" y="3379238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9595B"/>
                </a:solidFill>
                <a:latin typeface="Courier New" panose="02070309020205020404" pitchFamily="49" charset="0"/>
              </a:rPr>
              <a:t>Fort Collins,40°35'6.9288"N,105°5'3.9084"W;</a:t>
            </a:r>
            <a:endParaRPr lang="en-US" dirty="0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BCF42E15-6E5A-B946-94D7-0F837B4179FD}"/>
              </a:ext>
            </a:extLst>
          </p:cNvPr>
          <p:cNvSpPr/>
          <p:nvPr/>
        </p:nvSpPr>
        <p:spPr>
          <a:xfrm>
            <a:off x="5285250" y="3292454"/>
            <a:ext cx="468918" cy="675931"/>
          </a:xfrm>
          <a:prstGeom prst="donut">
            <a:avLst>
              <a:gd name="adj" fmla="val 1273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E737C21-A50C-8B45-B82C-737CD8CC190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4597782" y="3968384"/>
            <a:ext cx="921928" cy="5726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3C511D-BF10-E346-BE3F-597731174575}"/>
              </a:ext>
            </a:extLst>
          </p:cNvPr>
          <p:cNvSpPr txBox="1"/>
          <p:nvPr/>
        </p:nvSpPr>
        <p:spPr>
          <a:xfrm>
            <a:off x="2503170" y="4541066"/>
            <a:ext cx="418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end = </a:t>
            </a:r>
            <a:r>
              <a:rPr lang="en-US" dirty="0" err="1"/>
              <a:t>str.indexOf</a:t>
            </a:r>
            <a:r>
              <a:rPr lang="en-US" dirty="0"/>
              <a:t>(‘,’)</a:t>
            </a:r>
          </a:p>
          <a:p>
            <a:r>
              <a:rPr lang="en-US" dirty="0"/>
              <a:t>String name = </a:t>
            </a:r>
            <a:r>
              <a:rPr lang="en-US" dirty="0" err="1"/>
              <a:t>str.substring</a:t>
            </a:r>
            <a:r>
              <a:rPr lang="en-US" dirty="0"/>
              <a:t>(0, end);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57221B-B150-DC4C-A16E-A4CFB3DD7766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rot="16200000" flipH="1">
            <a:off x="7476334" y="2011759"/>
            <a:ext cx="572681" cy="4485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1753AB-837C-2A49-B43F-F34834A14187}"/>
              </a:ext>
            </a:extLst>
          </p:cNvPr>
          <p:cNvSpPr txBox="1"/>
          <p:nvPr/>
        </p:nvSpPr>
        <p:spPr>
          <a:xfrm>
            <a:off x="7463790" y="4541066"/>
            <a:ext cx="508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start = </a:t>
            </a:r>
            <a:r>
              <a:rPr lang="en-US" dirty="0" err="1"/>
              <a:t>str.indexOf</a:t>
            </a:r>
            <a:r>
              <a:rPr lang="en-US" dirty="0"/>
              <a:t>(‘,’)</a:t>
            </a:r>
            <a:r>
              <a:rPr lang="en-US" b="1" dirty="0"/>
              <a:t>+1</a:t>
            </a:r>
          </a:p>
          <a:p>
            <a:r>
              <a:rPr lang="en-US" dirty="0"/>
              <a:t>int end = </a:t>
            </a:r>
            <a:r>
              <a:rPr lang="en-US" dirty="0" err="1"/>
              <a:t>str.indexOf</a:t>
            </a:r>
            <a:r>
              <a:rPr lang="en-US" dirty="0"/>
              <a:t>(‘,’, start) // overloaded!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B3722-416E-C540-AA66-6EFF5DBC3BC4}"/>
              </a:ext>
            </a:extLst>
          </p:cNvPr>
          <p:cNvSpPr txBox="1"/>
          <p:nvPr/>
        </p:nvSpPr>
        <p:spPr>
          <a:xfrm>
            <a:off x="7998519" y="5324076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use substring to find latitude!</a:t>
            </a:r>
          </a:p>
        </p:txBody>
      </p:sp>
    </p:spTree>
    <p:extLst>
      <p:ext uri="{BB962C8B-B14F-4D97-AF65-F5344CB8AC3E}">
        <p14:creationId xmlns:p14="http://schemas.microsoft.com/office/powerpoint/2010/main" val="249080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More practice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938590"/>
          </a:xfrm>
        </p:spPr>
        <p:txBody>
          <a:bodyPr/>
          <a:lstStyle/>
          <a:p>
            <a:r>
              <a:rPr lang="en-US" dirty="0"/>
              <a:t>Hangman or crosswords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indexed the words starting at 0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715436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5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293</Words>
  <Application>Microsoft Macintosh PowerPoint</Application>
  <PresentationFormat>Custom</PresentationFormat>
  <Paragraphs>42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Inclusive Design Part 3</vt:lpstr>
      <vt:lpstr>So the real question</vt:lpstr>
      <vt:lpstr>Traveling Alchemist</vt:lpstr>
      <vt:lpstr>The Trick</vt:lpstr>
      <vt:lpstr>The parts of the city</vt:lpstr>
      <vt:lpstr>More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2020-10-05T02:06:54Z</dcterms:created>
  <dcterms:modified xsi:type="dcterms:W3CDTF">2020-10-05T04:06:07Z</dcterms:modified>
</cp:coreProperties>
</file>