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4" r:id="rId3"/>
    <p:sldId id="259" r:id="rId4"/>
    <p:sldId id="258" r:id="rId5"/>
    <p:sldId id="257" r:id="rId6"/>
    <p:sldId id="261" r:id="rId7"/>
    <p:sldId id="262" r:id="rId8"/>
    <p:sldId id="267" r:id="rId9"/>
    <p:sldId id="263" r:id="rId10"/>
    <p:sldId id="264" r:id="rId11"/>
    <p:sldId id="265" r:id="rId12"/>
    <p:sldId id="275" r:id="rId13"/>
    <p:sldId id="260" r:id="rId14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95994" autoAdjust="0"/>
  </p:normalViewPr>
  <p:slideViewPr>
    <p:cSldViewPr snapToGrid="0" snapToObjects="1">
      <p:cViewPr varScale="1">
        <p:scale>
          <a:sx n="100" d="100"/>
          <a:sy n="100" d="100"/>
        </p:scale>
        <p:origin x="584" y="176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9/2/21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7T18:38:20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1865 126 24575,'-8'-7'0,"-50"-7"0,-45-3 0,-11 0 0,24 3 0,31 1 0,-2 3 0,-18 1 0,-23-2 0,-6 2 0,10 4 0,29 8 0,2 24 0,10 2 0,-8 8 0,10-2 0,-15 23-434,15-12 1,1-1 433,-3 12 285,0 14-285,20-22 144,-16 16-144,34-46 0,-24 32 0,26-29 438,-19 27-438,20-24 0,-2 3 0,8-9 0,-6 30 0,0 5 0,3-1 0,-4 5 0,0 0 0,10-4 0,-2-20 0,3 9 0,0-12 0,2 11 0,-1-8 0,4 36 0,-4-39 0,5 57 0,-3-63 0,2 56 0,-3-40 0,4 14 0,0-1 0,0-20 0,9 16 0,3 5 0,0 16-246,5-10 1,3 1 245,4 10 0,9 9 0,-7-23 0,3-2 0,21 13 0,-22-19 0,-1-4 0,13-4 0,-8 6 0,-9-2 0,1-11 0,-15-13 0,3-9 0,32 54 491,-20-37-491,36 49 0,-41-59 0,43 33 0,-26-18 0,32 32 0,-24-21 0,13 11 0,-1-3 0,-11-20 0,0 6 0,-4-5 0,-6-14 0,23 23 0,-30-36 0,13 9 0,-27-12 0,14 5 0,-14-5 0,15 4 0,-4-3 0,-1 3 0,-1-4 0,11 5 0,17-1 0,33 0 0,3 6-510,9-14 510,-13 7 0,-10-8 0,19 8 0,-5-6 0,-32 2 0,1 0 0,42-4 0,-14 0 0,-3 0 0,-32 0 0,31 0 0,-31 0 0,10-9 0,-16 7 0,-12-12 0,-1 8 510,25-14-510,-7 5 0,10-11 0,-16 13 0,1-10 0,18-17 0,5-4 0,1-13 0,-2 7 0,-35 22 0,20-14 0,-33 20 0,24-20 0,-18 10 0,5 2 0,-12 1 0,21 2 0,-25-16 0,24 13 0,-30-5 0,2 23 0,-5 0 0,1 0 0,-3 0 0,7-11 0,-7-1 0,4-19 0,-5 10 0,0-10 0,0 12 0,0 7 0,4-5 0,-3 4 0,10-17 0,-9 8 0,4-9 0,-6 1 0,7-4 0,-6-25 0,6 22 0,-7-31 0,0 31 0,0-20 0,0 12 0,0 0 0,0 11 0,0 3 0,0 23 0,3-2 0,-2 9 0,3-21 0,-4 13 0,0-13 0,0 11 0,0-13 0,0 9 0,0-8 0,0 19 0,0 4 0,0 0 0,0 0 0,0 0 0,-4-4 0,-1-7 0,0 9 0,0-15 0,-1-3 0,0-2 0,-5-2 0,5 7 0,-1 11 0,6-11 0,-9-7 0,5 9 0,-2-4 0,3 15 0,4 7 0,-3-6 0,-18-9 0,6 5 0,-12-28 0,-1 15 0,-18-57 0,14 41 0,-13-27 0,34 51 0,-6 1 0,1 0 0,2 8 0,-1-7 0,2 3 0,3 5 0,-3-4 0,-13 0 0,10 4 0,-14-7 0,14 8 0,-11-9 0,7 1 0,-4 0 0,7 2 0,8 11 0,-3 4 0,4 0 0,0 1 0,-4-2 0,3-3 0,-2 4 0,3 0 0,0 1 0,-4-6 0,-7 4 0,1-6 0,-5 7 0,11-4 0,-25-11 0,13 7 0,-16-7 0,11 9 0,11 2 0,-14-6 0,13 5 0,-4 0 0,12 5 0,3 1 0,-11-3 0,5 2 0,-8-5 0,-1 4 0,5-3 0,-5 2 0,-3-2 0,1 2 0,1 1 0,2-3 0,6 7 0,2-3 0,-1 4 0,0 0 0,5 0 0,-5 0 0,-3 0 0,4 0 0,-9 0 0,7 0 0,0 0 0,-28-7 0,21 5 0,-39-5 0,41 3 0,-13 3 0,11-7 0,-1 7 0,0-3 0,1 4 0,11 0 0,0 0 0,4 0 0,0 0 0,-4 0 0,3-4 0,-6 3 0,6-3 0,-3 1 0,8 2 0,0-3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7T18:39:57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24575,'13'26'0,"-6"0"0,5 0 0,-5 1 0,8 10 0,-2-8 0,4 18 0,-4-18 0,-4 8 0,5 0 0,12 41 0,-13-28 0,12 25 0,-10-38 0,-12 22 0,20-4 0,-11 34 0,8-15 0,-1-16 0,0 8 0,-11-49 0,0 18 0,-8-20 0,15 21 0,-12-19 0,12 18 0,-15-20 0,0 10 0,0-5 0,8 17 0,-7-8 0,7 8 0,-8 19 0,0-22 0,0 22 0,0-19 0,0-8 0,0 19 0,0 11 0,0 38 0,0-17 0,0 12 0,0-23 0,0 6 0,0-1 0,0-5 0,0-18 0,-10 18 0,-1-14 0,-1 4 0,5-28 0,-1 5 0,1-19 0,-8 19 0,8-16 0,1 17 0,0-8 0,4 8 0,-15-11 0,8 1 0,-10-1 0,6-5 0,0-2 0,5-6 0,-3 0 0,9 6 0,-9-4 0,9 9 0,-4-9 0,6-2 0,0-7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9/2/21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cf647abc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cf647abc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cf647abc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cf647abc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cf647abc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cf647abc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cf647abc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7cf647abc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1920725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5661445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commons.wikimedia.org/wiki/File:Commodore_Grace_M._Hopper,_USN_(covered).jp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5" Type="http://schemas.openxmlformats.org/officeDocument/2006/relationships/image" Target="NULL"/><Relationship Id="rId4" Type="http://schemas.openxmlformats.org/officeDocument/2006/relationships/customXml" Target="../ink/ink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Amazing Grace &amp; Strings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C17A0-EADA-8946-9A5B-E244739A3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Formatting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B9A90-28B0-684D-801C-4AA0EEE8FF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2185844"/>
            <a:ext cx="6750625" cy="2426498"/>
          </a:xfrm>
        </p:spPr>
        <p:txBody>
          <a:bodyPr/>
          <a:lstStyle/>
          <a:p>
            <a:r>
              <a:rPr lang="en-US" dirty="0"/>
              <a:t>The above code is messy! </a:t>
            </a:r>
          </a:p>
          <a:p>
            <a:r>
              <a:rPr lang="en-US" dirty="0"/>
              <a:t>String has built in formatting options (very extensive)</a:t>
            </a:r>
          </a:p>
          <a:p>
            <a:r>
              <a:rPr lang="en-US" dirty="0"/>
              <a:t>{} – means fill in this location with a variable</a:t>
            </a:r>
          </a:p>
          <a:p>
            <a:r>
              <a:rPr lang="en-US" dirty="0"/>
              <a:t>{0} – take the first variable in the list, and use that</a:t>
            </a:r>
          </a:p>
          <a:p>
            <a:r>
              <a:rPr lang="en-US" dirty="0"/>
              <a:t>{name} – uses the variable name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71EBB2-9A46-644C-99D4-D23F21950992}"/>
              </a:ext>
            </a:extLst>
          </p:cNvPr>
          <p:cNvSpPr/>
          <p:nvPr/>
        </p:nvSpPr>
        <p:spPr>
          <a:xfrm>
            <a:off x="1034474" y="1537592"/>
            <a:ext cx="107384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finitial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"."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minitial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 "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str(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FD6745-21F2-454A-9040-19CD789E8C2C}"/>
              </a:ext>
            </a:extLst>
          </p:cNvPr>
          <p:cNvSpPr/>
          <p:nvPr/>
        </p:nvSpPr>
        <p:spPr>
          <a:xfrm>
            <a:off x="1034474" y="4918965"/>
            <a:ext cx="90522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combined = 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"{}.{}. {}"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.format(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finitial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minitial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message = 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"{name} is {length} </a:t>
            </a:r>
            <a:r>
              <a:rPr lang="en-US" sz="1600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.format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A49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 err="1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(combined)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A49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=combined)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(message)</a:t>
            </a:r>
          </a:p>
        </p:txBody>
      </p:sp>
    </p:spTree>
    <p:extLst>
      <p:ext uri="{BB962C8B-B14F-4D97-AF65-F5344CB8AC3E}">
        <p14:creationId xmlns:p14="http://schemas.microsoft.com/office/powerpoint/2010/main" val="289220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3A2FE-E558-6A4B-B512-7F1183B63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Numbers?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187C7-F2AB-3246-98E5-87E8257D78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4858325" cy="967637"/>
          </a:xfrm>
        </p:spPr>
        <p:txBody>
          <a:bodyPr/>
          <a:lstStyle/>
          <a:p>
            <a:r>
              <a:rPr lang="en-US" dirty="0"/>
              <a:t>:d and :.</a:t>
            </a:r>
            <a:r>
              <a:rPr lang="en-US" dirty="0" err="1"/>
              <a:t>nf</a:t>
            </a:r>
            <a:r>
              <a:rPr lang="en-US" dirty="0"/>
              <a:t> are most common</a:t>
            </a:r>
          </a:p>
          <a:p>
            <a:r>
              <a:rPr lang="en-US" dirty="0"/>
              <a:t>especially for precents!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7E43FF-D470-FE4D-BE1B-70B576974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800" y="1350000"/>
            <a:ext cx="5981700" cy="30447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5A0681-D38E-C241-8D5D-AD60FDA94218}"/>
              </a:ext>
            </a:extLst>
          </p:cNvPr>
          <p:cNvSpPr/>
          <p:nvPr/>
        </p:nvSpPr>
        <p:spPr>
          <a:xfrm>
            <a:off x="368300" y="2872397"/>
            <a:ext cx="69088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thirty_three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b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thirty_three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 + </a:t>
            </a:r>
            <a: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"%"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"{:.2f}%"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.format(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thirty_three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B0B331-A9D0-D04E-A42A-61EB698A86C1}"/>
              </a:ext>
            </a:extLst>
          </p:cNvPr>
          <p:cNvSpPr/>
          <p:nvPr/>
        </p:nvSpPr>
        <p:spPr>
          <a:xfrm>
            <a:off x="952500" y="4152994"/>
            <a:ext cx="36957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33.33333333333333%</a:t>
            </a:r>
          </a:p>
          <a:p>
            <a:r>
              <a:rPr lang="en-US" dirty="0"/>
              <a:t>33.33%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B992BD9-AB64-6144-89C6-BC4D39D6C175}"/>
              </a:ext>
            </a:extLst>
          </p:cNvPr>
          <p:cNvSpPr txBox="1">
            <a:spLocks/>
          </p:cNvSpPr>
          <p:nvPr/>
        </p:nvSpPr>
        <p:spPr>
          <a:xfrm>
            <a:off x="628075" y="4860880"/>
            <a:ext cx="5188525" cy="857671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also, common &lt;N</a:t>
            </a:r>
          </a:p>
          <a:p>
            <a:pPr lvl="1"/>
            <a:r>
              <a:rPr lang="en-US" dirty="0"/>
              <a:t> “pads” with spacing, so always length 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E82879-1526-1746-9539-CF95D2301942}"/>
              </a:ext>
            </a:extLst>
          </p:cNvPr>
          <p:cNvSpPr/>
          <p:nvPr/>
        </p:nvSpPr>
        <p:spPr>
          <a:xfrm>
            <a:off x="368300" y="5973869"/>
            <a:ext cx="3550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8888C6"/>
                </a:solidFill>
              </a:rPr>
              <a:t>print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6A8759"/>
                </a:solidFill>
              </a:rPr>
              <a:t>"|{:&lt;30}|"</a:t>
            </a:r>
            <a:r>
              <a:rPr lang="en-US" sz="1800" dirty="0"/>
              <a:t>.format(combined))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0C515A-EC5E-534D-9D9E-76DDC5F2E5D3}"/>
              </a:ext>
            </a:extLst>
          </p:cNvPr>
          <p:cNvSpPr/>
          <p:nvPr/>
        </p:nvSpPr>
        <p:spPr>
          <a:xfrm>
            <a:off x="1611215" y="6460597"/>
            <a:ext cx="30369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|H.P. Lovecraft                |</a:t>
            </a:r>
          </a:p>
        </p:txBody>
      </p:sp>
    </p:spTree>
    <p:extLst>
      <p:ext uri="{BB962C8B-B14F-4D97-AF65-F5344CB8AC3E}">
        <p14:creationId xmlns:p14="http://schemas.microsoft.com/office/powerpoint/2010/main" val="26799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FF860-9F8D-F74D-8D43-0B130C78C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Formatting – Group Coding Activity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30EC0-52BD-7143-BABA-F3FD20FFAA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5400192" cy="4060792"/>
          </a:xfrm>
        </p:spPr>
        <p:txBody>
          <a:bodyPr/>
          <a:lstStyle/>
          <a:p>
            <a:r>
              <a:rPr lang="en-US" dirty="0"/>
              <a:t>Group Coding Activity </a:t>
            </a:r>
          </a:p>
          <a:p>
            <a:pPr lvl="1"/>
            <a:r>
              <a:rPr lang="en-US" dirty="0"/>
              <a:t>one person codes, others direct</a:t>
            </a:r>
          </a:p>
          <a:p>
            <a:r>
              <a:rPr lang="en-US" dirty="0"/>
              <a:t>write a function that</a:t>
            </a:r>
          </a:p>
          <a:p>
            <a:pPr lvl="1"/>
            <a:r>
              <a:rPr lang="en-US" dirty="0"/>
              <a:t>takes in a number &lt; 1 as one parameter </a:t>
            </a:r>
          </a:p>
          <a:p>
            <a:pPr lvl="1"/>
            <a:r>
              <a:rPr lang="en-US" dirty="0"/>
              <a:t>takes in a String as another parameter</a:t>
            </a:r>
          </a:p>
          <a:p>
            <a:pPr lvl="1"/>
            <a:r>
              <a:rPr lang="en-US" dirty="0"/>
              <a:t>returns a formatted String of</a:t>
            </a:r>
          </a:p>
          <a:p>
            <a:pPr marL="699614" lvl="1" indent="0">
              <a:buNone/>
            </a:pPr>
            <a:r>
              <a:rPr lang="en-US" dirty="0" err="1"/>
              <a:t>stringValue,percent</a:t>
            </a:r>
            <a:r>
              <a:rPr lang="en-US" dirty="0"/>
              <a:t>%</a:t>
            </a:r>
          </a:p>
          <a:p>
            <a:pPr lvl="1"/>
            <a:r>
              <a:rPr lang="en-US" dirty="0"/>
              <a:t>where the % is to two decimal points</a:t>
            </a:r>
          </a:p>
          <a:p>
            <a:pPr lvl="1"/>
            <a:r>
              <a:rPr lang="en-US" dirty="0"/>
              <a:t>Test the function to make sure it works!</a:t>
            </a:r>
          </a:p>
          <a:p>
            <a:r>
              <a:rPr lang="en-US" dirty="0"/>
              <a:t>Post your solutions to the MS team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124BD-EAD1-F144-86FB-70151DE20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465" y="2004266"/>
            <a:ext cx="7394369" cy="37638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6733CC-A01E-B949-A3BB-D749657EC05F}"/>
              </a:ext>
            </a:extLst>
          </p:cNvPr>
          <p:cNvSpPr txBox="1"/>
          <p:nvPr/>
        </p:nvSpPr>
        <p:spPr>
          <a:xfrm>
            <a:off x="2685836" y="5833856"/>
            <a:ext cx="84459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Examples:  </a:t>
            </a:r>
            <a:br>
              <a:rPr lang="en-US" dirty="0"/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student_scores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("Amy", 0.985) =&gt; “Amy,98.50%”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student_scores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("Rory", 0.7132) =&gt; “Rory,71.32%”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student_scores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DrW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", 0.80687) =&gt; “DrW,80.69%”</a:t>
            </a:r>
          </a:p>
        </p:txBody>
      </p:sp>
    </p:spTree>
    <p:extLst>
      <p:ext uri="{BB962C8B-B14F-4D97-AF65-F5344CB8AC3E}">
        <p14:creationId xmlns:p14="http://schemas.microsoft.com/office/powerpoint/2010/main" val="116805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3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The first computer bug?</a:t>
            </a:r>
            <a:endParaRPr dirty="0"/>
          </a:p>
        </p:txBody>
      </p:sp>
      <p:sp>
        <p:nvSpPr>
          <p:cNvPr id="226" name="Google Shape;226;p43"/>
          <p:cNvSpPr txBox="1">
            <a:spLocks noGrp="1"/>
          </p:cNvSpPr>
          <p:nvPr>
            <p:ph type="body" idx="1"/>
          </p:nvPr>
        </p:nvSpPr>
        <p:spPr>
          <a:xfrm>
            <a:off x="628093" y="2487894"/>
            <a:ext cx="6614587" cy="4488453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 indent="-470179">
              <a:buSzPts val="1300"/>
            </a:pPr>
            <a:r>
              <a:rPr lang="en" sz="1964"/>
              <a:t>Actual bug in a computer relay, found by Grace</a:t>
            </a:r>
            <a:endParaRPr sz="1964" dirty="0"/>
          </a:p>
          <a:p>
            <a:pPr indent="-470179">
              <a:spcBef>
                <a:spcPts val="0"/>
              </a:spcBef>
              <a:buSzPts val="1300"/>
            </a:pPr>
            <a:r>
              <a:rPr lang="en" sz="1964"/>
              <a:t>Good story, but….</a:t>
            </a:r>
            <a:endParaRPr sz="1964" dirty="0"/>
          </a:p>
          <a:p>
            <a:pPr lvl="1" indent="-460583">
              <a:spcBef>
                <a:spcPts val="0"/>
              </a:spcBef>
              <a:buSzPts val="1200"/>
            </a:pPr>
            <a:r>
              <a:rPr lang="en" sz="1813"/>
              <a:t>Did not invent the term ‘debugging’</a:t>
            </a:r>
            <a:endParaRPr sz="1813" dirty="0"/>
          </a:p>
          <a:p>
            <a:pPr lvl="1" indent="-460583">
              <a:spcBef>
                <a:spcPts val="0"/>
              </a:spcBef>
              <a:buSzPts val="1200"/>
            </a:pPr>
            <a:r>
              <a:rPr lang="en" sz="1813"/>
              <a:t>Was used in engineering for many years before</a:t>
            </a:r>
            <a:endParaRPr sz="1813" dirty="0"/>
          </a:p>
          <a:p>
            <a:pPr indent="-470179">
              <a:spcBef>
                <a:spcPts val="0"/>
              </a:spcBef>
              <a:buSzPts val="1300"/>
            </a:pPr>
            <a:r>
              <a:rPr lang="en" sz="1964"/>
              <a:t>Debugging is used in programming</a:t>
            </a:r>
            <a:endParaRPr sz="1964" dirty="0"/>
          </a:p>
          <a:p>
            <a:pPr lvl="1" indent="-460583">
              <a:spcBef>
                <a:spcPts val="0"/>
              </a:spcBef>
              <a:buSzPts val="1200"/>
            </a:pPr>
            <a:r>
              <a:rPr lang="en" sz="1813"/>
              <a:t>It often takes patience, practice and repetition.</a:t>
            </a:r>
            <a:endParaRPr sz="1813" dirty="0"/>
          </a:p>
          <a:p>
            <a:pPr>
              <a:spcBef>
                <a:spcPts val="0"/>
              </a:spcBef>
            </a:pPr>
            <a:r>
              <a:rPr lang="en">
                <a:solidFill>
                  <a:srgbClr val="000000"/>
                </a:solidFill>
              </a:rPr>
              <a:t>Coding bugs (not actual bugs) were common </a:t>
            </a:r>
            <a:endParaRPr dirty="0">
              <a:solidFill>
                <a:srgbClr val="000000"/>
              </a:solidFill>
            </a:endParaRPr>
          </a:p>
          <a:p>
            <a:pPr lvl="1" indent="-460583">
              <a:spcBef>
                <a:spcPts val="0"/>
              </a:spcBef>
              <a:buSzPts val="1200"/>
            </a:pPr>
            <a:r>
              <a:rPr lang="en">
                <a:solidFill>
                  <a:srgbClr val="000000"/>
                </a:solidFill>
              </a:rPr>
              <a:t>wanted to remove the human error by automation</a:t>
            </a:r>
            <a:r>
              <a:rPr lang="en" sz="1813"/>
              <a:t> </a:t>
            </a:r>
            <a:endParaRPr sz="1813" dirty="0"/>
          </a:p>
        </p:txBody>
      </p:sp>
      <p:pic>
        <p:nvPicPr>
          <p:cNvPr id="227" name="Google Shape;22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2756" y="1997690"/>
            <a:ext cx="6315613" cy="497873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43"/>
          <p:cNvSpPr txBox="1"/>
          <p:nvPr/>
        </p:nvSpPr>
        <p:spPr>
          <a:xfrm>
            <a:off x="7475882" y="6976347"/>
            <a:ext cx="5571920" cy="43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r>
              <a:rPr lang="en" sz="907"/>
              <a:t>By Courtesy of the Naval Surface Warfare Center, Dahlgren, VA., 1988. [Public domain], via Wikimedia Commons</a:t>
            </a:r>
            <a:endParaRPr sz="90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D0DB5-379A-304F-9307-E7B1A89B0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5" y="2487882"/>
            <a:ext cx="8395419" cy="2974590"/>
          </a:xfrm>
        </p:spPr>
        <p:txBody>
          <a:bodyPr/>
          <a:lstStyle/>
          <a:p>
            <a:r>
              <a:rPr lang="en-US" dirty="0"/>
              <a:t>Do you have your </a:t>
            </a:r>
            <a:r>
              <a:rPr lang="en-US" dirty="0" err="1"/>
              <a:t>iClicker</a:t>
            </a:r>
            <a:r>
              <a:rPr lang="en-US" dirty="0"/>
              <a:t> Cloud setup? </a:t>
            </a:r>
          </a:p>
          <a:p>
            <a:pPr lvl="1"/>
            <a:r>
              <a:rPr lang="en-US" dirty="0"/>
              <a:t>Now is good time! </a:t>
            </a:r>
          </a:p>
          <a:p>
            <a:pPr lvl="1"/>
            <a:r>
              <a:rPr lang="en-US" dirty="0"/>
              <a:t>We will use it today!</a:t>
            </a:r>
          </a:p>
          <a:p>
            <a:pPr lvl="1"/>
            <a:endParaRPr lang="en-US" dirty="0"/>
          </a:p>
          <a:p>
            <a:r>
              <a:rPr lang="en-US" dirty="0"/>
              <a:t>Reminder – readings are due </a:t>
            </a:r>
            <a:r>
              <a:rPr lang="en-US" b="1" dirty="0"/>
              <a:t>before</a:t>
            </a:r>
            <a:r>
              <a:rPr lang="en-US" dirty="0"/>
              <a:t> lecture</a:t>
            </a:r>
          </a:p>
          <a:p>
            <a:pPr lvl="1"/>
            <a:r>
              <a:rPr lang="en-US" dirty="0"/>
              <a:t>You don’t have to do all of it - challenge problems can be challenging…</a:t>
            </a:r>
          </a:p>
          <a:p>
            <a:pPr lvl="1"/>
            <a:r>
              <a:rPr lang="en-US" dirty="0"/>
              <a:t>You can return to them. </a:t>
            </a:r>
          </a:p>
          <a:p>
            <a:pPr lvl="1"/>
            <a:r>
              <a:rPr lang="en-US" dirty="0"/>
              <a:t>We start off each lecture with a quiz from your reading!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3B87A-BBC0-704B-AC99-3984206450D5}"/>
              </a:ext>
            </a:extLst>
          </p:cNvPr>
          <p:cNvSpPr txBox="1"/>
          <p:nvPr/>
        </p:nvSpPr>
        <p:spPr>
          <a:xfrm>
            <a:off x="9654016" y="347157"/>
            <a:ext cx="3892958" cy="14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22" dirty="0" err="1"/>
              <a:t>Todo</a:t>
            </a:r>
            <a:r>
              <a:rPr lang="en-US" sz="3022" dirty="0"/>
              <a:t>:</a:t>
            </a:r>
          </a:p>
          <a:p>
            <a:r>
              <a:rPr lang="en-US" sz="3022" dirty="0"/>
              <a:t>Lab projects start!</a:t>
            </a:r>
          </a:p>
          <a:p>
            <a:r>
              <a:rPr lang="en-US" sz="3022" dirty="0">
                <a:solidFill>
                  <a:schemeClr val="tx2"/>
                </a:solidFill>
              </a:rPr>
              <a:t>1</a:t>
            </a:r>
            <a:r>
              <a:rPr lang="en-US" sz="3022" baseline="30000" dirty="0">
                <a:solidFill>
                  <a:schemeClr val="tx2"/>
                </a:solidFill>
              </a:rPr>
              <a:t>st</a:t>
            </a:r>
            <a:r>
              <a:rPr lang="en-US" sz="3022" dirty="0">
                <a:solidFill>
                  <a:schemeClr val="tx2"/>
                </a:solidFill>
              </a:rPr>
              <a:t> Essay Next Week!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E4994E-F0C4-1A4D-A400-16F3B108C434}"/>
              </a:ext>
            </a:extLst>
          </p:cNvPr>
          <p:cNvSpPr txBox="1"/>
          <p:nvPr/>
        </p:nvSpPr>
        <p:spPr>
          <a:xfrm>
            <a:off x="9654016" y="2940529"/>
            <a:ext cx="4277448" cy="139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22" dirty="0"/>
              <a:t>ACM-W this Week</a:t>
            </a:r>
          </a:p>
          <a:p>
            <a:r>
              <a:rPr lang="en-US" sz="1813" dirty="0"/>
              <a:t>Hike to </a:t>
            </a:r>
            <a:r>
              <a:rPr lang="en-US" sz="1813" dirty="0" err="1"/>
              <a:t>Horsetooth</a:t>
            </a:r>
            <a:r>
              <a:rPr lang="en-US" sz="1813" dirty="0"/>
              <a:t> Falls</a:t>
            </a:r>
          </a:p>
          <a:p>
            <a:r>
              <a:rPr lang="en-US" sz="1813" dirty="0"/>
              <a:t>Thursday, 5:30 PM </a:t>
            </a:r>
            <a:br>
              <a:rPr lang="en-US" sz="1813" dirty="0"/>
            </a:br>
            <a:r>
              <a:rPr lang="en-US" sz="1813" dirty="0"/>
              <a:t>Meet outside CSB front of building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EEFA02-5996-374A-B048-76B916799C48}"/>
              </a:ext>
            </a:extLst>
          </p:cNvPr>
          <p:cNvSpPr txBox="1"/>
          <p:nvPr/>
        </p:nvSpPr>
        <p:spPr>
          <a:xfrm>
            <a:off x="1480594" y="6183498"/>
            <a:ext cx="8779968" cy="1015663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Opening Question (talk with others in your group *before* class starts)</a:t>
            </a:r>
          </a:p>
          <a:p>
            <a:r>
              <a:rPr lang="en-US" dirty="0"/>
              <a:t>What is your favorite poem or song? Why does it have meaning?</a:t>
            </a:r>
          </a:p>
          <a:p>
            <a:r>
              <a:rPr lang="en-US" dirty="0"/>
              <a:t>Does that meaning have context?</a:t>
            </a:r>
          </a:p>
        </p:txBody>
      </p:sp>
    </p:spTree>
    <p:extLst>
      <p:ext uri="{BB962C8B-B14F-4D97-AF65-F5344CB8AC3E}">
        <p14:creationId xmlns:p14="http://schemas.microsoft.com/office/powerpoint/2010/main" val="280124111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2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Automatic Coding vs. Programming?</a:t>
            </a:r>
            <a:endParaRPr dirty="0"/>
          </a:p>
        </p:txBody>
      </p:sp>
      <p:sp>
        <p:nvSpPr>
          <p:cNvPr id="213" name="Google Shape;213;p42"/>
          <p:cNvSpPr txBox="1">
            <a:spLocks noGrp="1"/>
          </p:cNvSpPr>
          <p:nvPr>
            <p:ph type="body" idx="1"/>
          </p:nvPr>
        </p:nvSpPr>
        <p:spPr>
          <a:xfrm>
            <a:off x="673590" y="1976043"/>
            <a:ext cx="5505733" cy="459770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r>
              <a:rPr lang="en" dirty="0">
                <a:solidFill>
                  <a:srgbClr val="000000"/>
                </a:solidFill>
              </a:rPr>
              <a:t>Coding </a:t>
            </a:r>
            <a:endParaRPr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" dirty="0">
                <a:solidFill>
                  <a:srgbClr val="000000"/>
                </a:solidFill>
              </a:rPr>
              <a:t>Syntax</a:t>
            </a:r>
            <a:endParaRPr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" dirty="0">
                <a:solidFill>
                  <a:srgbClr val="000000"/>
                </a:solidFill>
              </a:rPr>
              <a:t>How you do something</a:t>
            </a:r>
            <a:endParaRPr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" dirty="0">
                <a:solidFill>
                  <a:srgbClr val="000000"/>
                </a:solidFill>
              </a:rPr>
              <a:t>What you are doing in this class</a:t>
            </a:r>
            <a:endParaRPr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" dirty="0">
                <a:solidFill>
                  <a:srgbClr val="000000"/>
                </a:solidFill>
              </a:rPr>
              <a:t>It follows specific rules</a:t>
            </a:r>
            <a:endParaRPr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" dirty="0">
                <a:solidFill>
                  <a:srgbClr val="000000"/>
                </a:solidFill>
              </a:rPr>
              <a:t>Can be self-taught</a:t>
            </a:r>
            <a:endParaRPr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" dirty="0">
                <a:solidFill>
                  <a:srgbClr val="000000"/>
                </a:solidFill>
              </a:rPr>
              <a:t>Programming</a:t>
            </a:r>
            <a:endParaRPr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" dirty="0">
                <a:solidFill>
                  <a:srgbClr val="000000"/>
                </a:solidFill>
              </a:rPr>
              <a:t>Design</a:t>
            </a:r>
            <a:endParaRPr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" dirty="0">
                <a:solidFill>
                  <a:srgbClr val="000000"/>
                </a:solidFill>
              </a:rPr>
              <a:t>Theory</a:t>
            </a:r>
            <a:endParaRPr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" dirty="0">
                <a:solidFill>
                  <a:srgbClr val="000000"/>
                </a:solidFill>
              </a:rPr>
              <a:t>Specification</a:t>
            </a:r>
            <a:endParaRPr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" dirty="0">
                <a:solidFill>
                  <a:srgbClr val="000000"/>
                </a:solidFill>
              </a:rPr>
              <a:t>It requires the creative component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14" name="Google Shape;214;p42"/>
          <p:cNvSpPr txBox="1"/>
          <p:nvPr/>
        </p:nvSpPr>
        <p:spPr>
          <a:xfrm>
            <a:off x="6347723" y="1881177"/>
            <a:ext cx="6726560" cy="1420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2400" dirty="0"/>
              <a:t>A good programmer has to be more than a coder. She has to be an problem solver, a designer, an artist and engineering.</a:t>
            </a:r>
            <a:endParaRPr sz="2400" dirty="0"/>
          </a:p>
        </p:txBody>
      </p:sp>
      <p:sp>
        <p:nvSpPr>
          <p:cNvPr id="215" name="Google Shape;215;p42"/>
          <p:cNvSpPr/>
          <p:nvPr/>
        </p:nvSpPr>
        <p:spPr>
          <a:xfrm>
            <a:off x="8393163" y="3391811"/>
            <a:ext cx="1472427" cy="1007760"/>
          </a:xfrm>
          <a:prstGeom prst="rect">
            <a:avLst/>
          </a:prstGeom>
          <a:solidFill>
            <a:srgbClr val="C8C371"/>
          </a:solidFill>
          <a:ln w="9525" cap="flat" cmpd="sng">
            <a:solidFill>
              <a:srgbClr val="1E4D2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3022"/>
              <a:t>Divide</a:t>
            </a:r>
            <a:endParaRPr sz="3022" dirty="0"/>
          </a:p>
        </p:txBody>
      </p:sp>
      <p:sp>
        <p:nvSpPr>
          <p:cNvPr id="216" name="Google Shape;216;p42"/>
          <p:cNvSpPr/>
          <p:nvPr/>
        </p:nvSpPr>
        <p:spPr>
          <a:xfrm>
            <a:off x="7690876" y="4523256"/>
            <a:ext cx="840933" cy="635573"/>
          </a:xfrm>
          <a:prstGeom prst="rect">
            <a:avLst/>
          </a:prstGeom>
          <a:solidFill>
            <a:srgbClr val="C8C371"/>
          </a:solidFill>
          <a:ln w="9525" cap="flat" cmpd="sng">
            <a:solidFill>
              <a:srgbClr val="1E4D2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1058"/>
              <a:t>Conquer</a:t>
            </a:r>
            <a:endParaRPr sz="1058" dirty="0"/>
          </a:p>
        </p:txBody>
      </p:sp>
      <p:sp>
        <p:nvSpPr>
          <p:cNvPr id="217" name="Google Shape;217;p42"/>
          <p:cNvSpPr/>
          <p:nvPr/>
        </p:nvSpPr>
        <p:spPr>
          <a:xfrm>
            <a:off x="8712500" y="4523256"/>
            <a:ext cx="840933" cy="635573"/>
          </a:xfrm>
          <a:prstGeom prst="rect">
            <a:avLst/>
          </a:prstGeom>
          <a:solidFill>
            <a:srgbClr val="C8C371"/>
          </a:solidFill>
          <a:ln w="9525" cap="flat" cmpd="sng">
            <a:solidFill>
              <a:srgbClr val="1E4D2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1058"/>
              <a:t>Conquer</a:t>
            </a:r>
            <a:endParaRPr sz="1058" dirty="0"/>
          </a:p>
        </p:txBody>
      </p:sp>
      <p:sp>
        <p:nvSpPr>
          <p:cNvPr id="218" name="Google Shape;218;p42"/>
          <p:cNvSpPr/>
          <p:nvPr/>
        </p:nvSpPr>
        <p:spPr>
          <a:xfrm>
            <a:off x="9734126" y="4523256"/>
            <a:ext cx="840933" cy="635573"/>
          </a:xfrm>
          <a:prstGeom prst="rect">
            <a:avLst/>
          </a:prstGeom>
          <a:solidFill>
            <a:srgbClr val="C8C371"/>
          </a:solidFill>
          <a:ln w="9525" cap="flat" cmpd="sng">
            <a:solidFill>
              <a:srgbClr val="1E4D2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1058"/>
              <a:t>Conquer</a:t>
            </a:r>
            <a:endParaRPr sz="1058" dirty="0"/>
          </a:p>
        </p:txBody>
      </p:sp>
      <p:sp>
        <p:nvSpPr>
          <p:cNvPr id="219" name="Google Shape;219;p42"/>
          <p:cNvSpPr/>
          <p:nvPr/>
        </p:nvSpPr>
        <p:spPr>
          <a:xfrm>
            <a:off x="8393163" y="5372855"/>
            <a:ext cx="1472427" cy="1007760"/>
          </a:xfrm>
          <a:prstGeom prst="rect">
            <a:avLst/>
          </a:prstGeom>
          <a:solidFill>
            <a:srgbClr val="C8C371"/>
          </a:solidFill>
          <a:ln w="9525" cap="flat" cmpd="sng">
            <a:solidFill>
              <a:srgbClr val="1E4D2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3022" dirty="0"/>
              <a:t>Glue</a:t>
            </a:r>
            <a:endParaRPr sz="3022" dirty="0"/>
          </a:p>
        </p:txBody>
      </p:sp>
      <p:sp>
        <p:nvSpPr>
          <p:cNvPr id="220" name="Google Shape;220;p42"/>
          <p:cNvSpPr txBox="1"/>
          <p:nvPr/>
        </p:nvSpPr>
        <p:spPr>
          <a:xfrm rot="2052303">
            <a:off x="10704571" y="3791874"/>
            <a:ext cx="2398539" cy="635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3022" dirty="0"/>
              <a:t>Remember</a:t>
            </a:r>
            <a:endParaRPr sz="3022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1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Pioneer of Compiled Code </a:t>
            </a:r>
            <a:endParaRPr dirty="0"/>
          </a:p>
        </p:txBody>
      </p:sp>
      <p:sp>
        <p:nvSpPr>
          <p:cNvPr id="205" name="Google Shape;205;p41"/>
          <p:cNvSpPr txBox="1">
            <a:spLocks noGrp="1"/>
          </p:cNvSpPr>
          <p:nvPr>
            <p:ph type="body" idx="1"/>
          </p:nvPr>
        </p:nvSpPr>
        <p:spPr>
          <a:xfrm>
            <a:off x="628093" y="2009096"/>
            <a:ext cx="8345867" cy="4753653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r>
              <a:rPr lang="en">
                <a:solidFill>
                  <a:srgbClr val="000000"/>
                </a:solidFill>
              </a:rPr>
              <a:t>Admiral Grace Murray Hopper</a:t>
            </a:r>
            <a:endParaRPr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">
                <a:solidFill>
                  <a:srgbClr val="000000"/>
                </a:solidFill>
              </a:rPr>
              <a:t>Nicknames, Amazing Grace, Grandma COBOL</a:t>
            </a:r>
            <a:endParaRPr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">
                <a:solidFill>
                  <a:srgbClr val="000000"/>
                </a:solidFill>
              </a:rPr>
              <a:t>Mark I computer</a:t>
            </a:r>
            <a:endParaRPr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">
                <a:solidFill>
                  <a:srgbClr val="000000"/>
                </a:solidFill>
              </a:rPr>
              <a:t>Built by Howard Aiken,</a:t>
            </a:r>
            <a:endParaRPr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">
                <a:solidFill>
                  <a:srgbClr val="000000"/>
                </a:solidFill>
              </a:rPr>
              <a:t>Programming by Grace Murray Hopper (and others). </a:t>
            </a:r>
            <a:endParaRPr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">
                <a:solidFill>
                  <a:srgbClr val="000000"/>
                </a:solidFill>
              </a:rPr>
              <a:t>Believed programing languages could be</a:t>
            </a:r>
            <a:endParaRPr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">
                <a:solidFill>
                  <a:srgbClr val="000000"/>
                </a:solidFill>
              </a:rPr>
              <a:t>Machine independent</a:t>
            </a:r>
            <a:endParaRPr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">
                <a:solidFill>
                  <a:srgbClr val="000000"/>
                </a:solidFill>
              </a:rPr>
              <a:t>Compiled from English to machine code</a:t>
            </a:r>
            <a:endParaRPr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">
                <a:solidFill>
                  <a:srgbClr val="000000"/>
                </a:solidFill>
              </a:rPr>
              <a:t>Same program, multiple machines</a:t>
            </a:r>
            <a:endParaRPr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">
                <a:solidFill>
                  <a:srgbClr val="000000"/>
                </a:solidFill>
              </a:rPr>
              <a:t>Invented the COBOL language</a:t>
            </a:r>
            <a:endParaRPr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">
                <a:solidFill>
                  <a:srgbClr val="000000"/>
                </a:solidFill>
              </a:rPr>
              <a:t>Also believed in Automatic Coding:</a:t>
            </a:r>
            <a:endParaRPr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">
                <a:solidFill>
                  <a:srgbClr val="000000"/>
                </a:solidFill>
              </a:rPr>
              <a:t>Code that writes itself - eventually A.I. that writes code for you</a:t>
            </a:r>
            <a:endParaRPr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">
                <a:solidFill>
                  <a:srgbClr val="000000"/>
                </a:solidFill>
              </a:rPr>
              <a:t>Pointed out later in life that “coding” is different than “programming”</a:t>
            </a:r>
            <a:endParaRPr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">
                <a:solidFill>
                  <a:srgbClr val="000000"/>
                </a:solidFill>
              </a:rPr>
              <a:t>Believed the </a:t>
            </a:r>
            <a:r>
              <a:rPr lang="en" u="sng">
                <a:solidFill>
                  <a:srgbClr val="000000"/>
                </a:solidFill>
              </a:rPr>
              <a:t>programmer was greater than the engineer</a:t>
            </a:r>
            <a:endParaRPr u="sng" dirty="0">
              <a:solidFill>
                <a:srgbClr val="000000"/>
              </a:solidFill>
            </a:endParaRPr>
          </a:p>
        </p:txBody>
      </p:sp>
      <p:pic>
        <p:nvPicPr>
          <p:cNvPr id="206" name="Google Shape;206;p41" descr="Commodore Grace M. Hopper, USN (covered)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9463" y="1920736"/>
            <a:ext cx="3870598" cy="4842016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41"/>
          <p:cNvSpPr txBox="1"/>
          <p:nvPr/>
        </p:nvSpPr>
        <p:spPr>
          <a:xfrm>
            <a:off x="9239462" y="6762751"/>
            <a:ext cx="3870560" cy="608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r>
              <a:rPr lang="en" sz="1058"/>
              <a:t>By James S. Davis [Public domain], via Wikimedia Commons. </a:t>
            </a:r>
            <a:r>
              <a:rPr lang="en" sz="1058" u="sng">
                <a:solidFill>
                  <a:schemeClr val="hlink"/>
                </a:solidFill>
                <a:hlinkClick r:id="rId4"/>
              </a:rPr>
              <a:t>Source</a:t>
            </a:r>
            <a:endParaRPr sz="1058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 dirty="0"/>
              <a:t>Today Most Code is Compiled</a:t>
            </a:r>
            <a:endParaRPr dirty="0"/>
          </a:p>
        </p:txBody>
      </p:sp>
      <p:sp>
        <p:nvSpPr>
          <p:cNvPr id="193" name="Google Shape;193;p40"/>
          <p:cNvSpPr txBox="1">
            <a:spLocks noGrp="1"/>
          </p:cNvSpPr>
          <p:nvPr>
            <p:ph type="body" idx="1"/>
          </p:nvPr>
        </p:nvSpPr>
        <p:spPr>
          <a:xfrm>
            <a:off x="630511" y="1937924"/>
            <a:ext cx="7738853" cy="5365401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r>
              <a:rPr lang="en" dirty="0"/>
              <a:t>You write in English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The ‘compiler’ converts it to machine readable code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Why?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We don’t want to write in numbers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Machines want numbers and hardware instructions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This idea was a </a:t>
            </a:r>
            <a:r>
              <a:rPr lang="en" b="1" dirty="0"/>
              <a:t>MAJOR</a:t>
            </a:r>
            <a:r>
              <a:rPr lang="en" dirty="0"/>
              <a:t> breakthrough (1952)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General purpose computing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Reusable code across machines</a:t>
            </a:r>
          </a:p>
          <a:p>
            <a:pPr>
              <a:spcBef>
                <a:spcPts val="0"/>
              </a:spcBef>
            </a:pPr>
            <a:r>
              <a:rPr lang="en" dirty="0"/>
              <a:t>Compiled languages (java is an exception), must be:</a:t>
            </a:r>
          </a:p>
          <a:p>
            <a:pPr lvl="1">
              <a:spcBef>
                <a:spcPts val="0"/>
              </a:spcBef>
            </a:pPr>
            <a:r>
              <a:rPr lang="en" dirty="0"/>
              <a:t>compiled to specific machine architecture / operating system</a:t>
            </a:r>
          </a:p>
          <a:p>
            <a:pPr lvl="1">
              <a:spcBef>
                <a:spcPts val="0"/>
              </a:spcBef>
            </a:pPr>
            <a:r>
              <a:rPr lang="en" dirty="0"/>
              <a:t>more structure, but faster</a:t>
            </a:r>
          </a:p>
          <a:p>
            <a:pPr>
              <a:spcBef>
                <a:spcPts val="0"/>
              </a:spcBef>
            </a:pPr>
            <a:r>
              <a:rPr lang="en" dirty="0"/>
              <a:t>Interpreted Languages (Python, </a:t>
            </a:r>
            <a:r>
              <a:rPr lang="en" dirty="0" err="1"/>
              <a:t>Javascript</a:t>
            </a:r>
            <a:r>
              <a:rPr lang="en" dirty="0"/>
              <a:t>,  LISP,  </a:t>
            </a:r>
            <a:r>
              <a:rPr lang="en" dirty="0" err="1"/>
              <a:t>etc</a:t>
            </a:r>
            <a:r>
              <a:rPr lang="en" dirty="0"/>
              <a:t>)</a:t>
            </a:r>
          </a:p>
          <a:p>
            <a:pPr lvl="1">
              <a:spcBef>
                <a:spcPts val="0"/>
              </a:spcBef>
            </a:pPr>
            <a:r>
              <a:rPr lang="en" dirty="0"/>
              <a:t>require another program on the machine</a:t>
            </a:r>
          </a:p>
          <a:p>
            <a:pPr lvl="1">
              <a:spcBef>
                <a:spcPts val="0"/>
              </a:spcBef>
            </a:pPr>
            <a:r>
              <a:rPr lang="en" dirty="0"/>
              <a:t>reads the code, converts to machine at “runtime”</a:t>
            </a:r>
          </a:p>
          <a:p>
            <a:pPr lvl="1">
              <a:spcBef>
                <a:spcPts val="0"/>
              </a:spcBef>
            </a:pPr>
            <a:r>
              <a:rPr lang="en" dirty="0"/>
              <a:t>speed cost, but greater flexibility</a:t>
            </a:r>
          </a:p>
          <a:p>
            <a:pPr lvl="1">
              <a:spcBef>
                <a:spcPts val="0"/>
              </a:spcBef>
            </a:pPr>
            <a:r>
              <a:rPr lang="en-US" dirty="0"/>
              <a:t>Steve Russell wrote the first interpreter for LISP (1958)</a:t>
            </a:r>
            <a:endParaRPr dirty="0"/>
          </a:p>
        </p:txBody>
      </p:sp>
      <p:sp>
        <p:nvSpPr>
          <p:cNvPr id="194" name="Google Shape;194;p40"/>
          <p:cNvSpPr txBox="1"/>
          <p:nvPr/>
        </p:nvSpPr>
        <p:spPr>
          <a:xfrm>
            <a:off x="9442291" y="1668758"/>
            <a:ext cx="1498267" cy="406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1662" dirty="0" err="1"/>
              <a:t>main.py</a:t>
            </a:r>
            <a:endParaRPr sz="1662" dirty="0"/>
          </a:p>
        </p:txBody>
      </p:sp>
      <p:sp>
        <p:nvSpPr>
          <p:cNvPr id="195" name="Google Shape;195;p40"/>
          <p:cNvSpPr/>
          <p:nvPr/>
        </p:nvSpPr>
        <p:spPr>
          <a:xfrm>
            <a:off x="8615184" y="2176832"/>
            <a:ext cx="3152480" cy="815936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r>
              <a:rPr lang="en-US" sz="1058" dirty="0">
                <a:latin typeface="Consolas"/>
                <a:ea typeface="Consolas"/>
                <a:cs typeface="Consolas"/>
                <a:sym typeface="Consolas"/>
              </a:rPr>
              <a:t>print(“hello world”)</a:t>
            </a:r>
            <a:endParaRPr sz="1058" dirty="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96" name="Google Shape;196;p40"/>
          <p:cNvCxnSpPr>
            <a:cxnSpLocks/>
            <a:endCxn id="195" idx="2"/>
          </p:cNvCxnSpPr>
          <p:nvPr/>
        </p:nvCxnSpPr>
        <p:spPr>
          <a:xfrm flipV="1">
            <a:off x="10191424" y="2992768"/>
            <a:ext cx="0" cy="128894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198" name="Google Shape;198;p40"/>
          <p:cNvSpPr/>
          <p:nvPr/>
        </p:nvSpPr>
        <p:spPr>
          <a:xfrm>
            <a:off x="8956106" y="4281714"/>
            <a:ext cx="2496960" cy="113922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r>
              <a:rPr lang="en" sz="1058"/>
              <a:t>0001100001010101010101010101001010101010101010100101010101010101010101010100101010101010101010100101010101010101010101010010101010101001001010001</a:t>
            </a:r>
            <a:endParaRPr sz="1058" dirty="0"/>
          </a:p>
        </p:txBody>
      </p:sp>
      <p:sp>
        <p:nvSpPr>
          <p:cNvPr id="11" name="Google Shape;195;p40">
            <a:extLst>
              <a:ext uri="{FF2B5EF4-FFF2-40B4-BE49-F238E27FC236}">
                <a16:creationId xmlns:a16="http://schemas.microsoft.com/office/drawing/2014/main" id="{FAD6CBA9-6494-444D-B98B-054739096E55}"/>
              </a:ext>
            </a:extLst>
          </p:cNvPr>
          <p:cNvSpPr/>
          <p:nvPr/>
        </p:nvSpPr>
        <p:spPr>
          <a:xfrm>
            <a:off x="8599318" y="3267131"/>
            <a:ext cx="3152480" cy="815936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r>
              <a:rPr lang="en-US" sz="1058" dirty="0">
                <a:latin typeface="Consolas"/>
                <a:ea typeface="Consolas"/>
                <a:cs typeface="Consolas"/>
                <a:sym typeface="Consolas"/>
              </a:rPr>
              <a:t>python interpreter - “loads” </a:t>
            </a:r>
            <a:r>
              <a:rPr lang="en-US" sz="1058" dirty="0" err="1">
                <a:latin typeface="Consolas"/>
                <a:ea typeface="Consolas"/>
                <a:cs typeface="Consolas"/>
                <a:sym typeface="Consolas"/>
              </a:rPr>
              <a:t>main.py</a:t>
            </a:r>
            <a:r>
              <a:rPr lang="en-US" sz="1058" dirty="0">
                <a:latin typeface="Consolas"/>
                <a:ea typeface="Consolas"/>
                <a:cs typeface="Consolas"/>
                <a:sym typeface="Consolas"/>
              </a:rPr>
              <a:t>, runs it on the machine</a:t>
            </a:r>
            <a:endParaRPr sz="1058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B4A82-C371-BD41-8C05-078509C3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is a Word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AC930-0052-2846-86F1-61AB59C418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064702"/>
          </a:xfrm>
        </p:spPr>
        <p:txBody>
          <a:bodyPr/>
          <a:lstStyle/>
          <a:p>
            <a:r>
              <a:rPr lang="en-US" dirty="0"/>
              <a:t>Technology is a human activity</a:t>
            </a:r>
          </a:p>
          <a:p>
            <a:pPr lvl="1"/>
            <a:r>
              <a:rPr lang="en-US" dirty="0"/>
              <a:t>Humans construct words to derive meaning</a:t>
            </a:r>
          </a:p>
          <a:p>
            <a:pPr lvl="1"/>
            <a:r>
              <a:rPr lang="en-US" dirty="0"/>
              <a:t>Computers should be able to handle human readable strings and characters - not just numbers 0s and 1s.</a:t>
            </a:r>
          </a:p>
          <a:p>
            <a:r>
              <a:rPr lang="en-US" dirty="0"/>
              <a:t>Not originally part of most languages</a:t>
            </a:r>
          </a:p>
          <a:p>
            <a:pPr lvl="1"/>
            <a:r>
              <a:rPr lang="en-US" dirty="0"/>
              <a:t>Even some modern languages are only used to single characters (letters or digits) without Strings built in</a:t>
            </a:r>
          </a:p>
          <a:p>
            <a:r>
              <a:rPr lang="en-US" dirty="0"/>
              <a:t>To understand Strings:</a:t>
            </a:r>
          </a:p>
          <a:p>
            <a:pPr lvl="1"/>
            <a:r>
              <a:rPr lang="en-US" dirty="0"/>
              <a:t>Let’s Play Hangman! </a:t>
            </a:r>
          </a:p>
          <a:p>
            <a:pPr lvl="1"/>
            <a:r>
              <a:rPr lang="en-US" dirty="0"/>
              <a:t>Go ahead and play a game or two! </a:t>
            </a:r>
          </a:p>
          <a:p>
            <a:pPr lvl="2"/>
            <a:r>
              <a:rPr lang="en-US" dirty="0"/>
              <a:t>Put numbers under the dashes starting at 0 </a:t>
            </a:r>
          </a:p>
          <a:p>
            <a:pPr lvl="2"/>
            <a:r>
              <a:rPr lang="en-US" dirty="0"/>
              <a:t>Try with more than one word / a saying for the challenge. </a:t>
            </a:r>
          </a:p>
        </p:txBody>
      </p:sp>
    </p:spTree>
    <p:extLst>
      <p:ext uri="{BB962C8B-B14F-4D97-AF65-F5344CB8AC3E}">
        <p14:creationId xmlns:p14="http://schemas.microsoft.com/office/powerpoint/2010/main" val="370153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29E24-17DA-E748-9E2A-0F865853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Hang-them: Who Created Python?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702F3-D808-D948-92BC-FAC594D843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87042" y="1544021"/>
            <a:ext cx="5253312" cy="3503716"/>
          </a:xfrm>
        </p:spPr>
        <p:txBody>
          <a:bodyPr/>
          <a:lstStyle/>
          <a:p>
            <a:r>
              <a:rPr lang="en-US" dirty="0"/>
              <a:t>Strings are ordered lists of characters!</a:t>
            </a:r>
          </a:p>
          <a:p>
            <a:r>
              <a:rPr lang="en-US" dirty="0"/>
              <a:t>Characters – visible and hidden</a:t>
            </a:r>
          </a:p>
          <a:p>
            <a:pPr lvl="1"/>
            <a:r>
              <a:rPr lang="en-US" dirty="0"/>
              <a:t>\n, \t – most common</a:t>
            </a:r>
          </a:p>
          <a:p>
            <a:r>
              <a:rPr lang="en-US" dirty="0"/>
              <a:t>Locations of characters</a:t>
            </a:r>
          </a:p>
          <a:p>
            <a:pPr lvl="1"/>
            <a:r>
              <a:rPr lang="en-US" dirty="0"/>
              <a:t>Called indices / index – </a:t>
            </a:r>
            <a:r>
              <a:rPr lang="en-US" u="sng" dirty="0"/>
              <a:t>start at 0</a:t>
            </a:r>
          </a:p>
          <a:p>
            <a:r>
              <a:rPr lang="en-US" dirty="0"/>
              <a:t>Have functionality attached to them (methods and operations)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DC503E-F166-6E46-AAC9-9815EBFCF2DC}"/>
              </a:ext>
            </a:extLst>
          </p:cNvPr>
          <p:cNvSpPr txBox="1"/>
          <p:nvPr/>
        </p:nvSpPr>
        <p:spPr>
          <a:xfrm>
            <a:off x="630933" y="2430584"/>
            <a:ext cx="7308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_ _ _ _ _ _ _ _ _ _ _ _ _ _ _ _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A9BEB4-E465-CC45-9858-5261B1FFD540}"/>
              </a:ext>
            </a:extLst>
          </p:cNvPr>
          <p:cNvSpPr txBox="1"/>
          <p:nvPr/>
        </p:nvSpPr>
        <p:spPr>
          <a:xfrm>
            <a:off x="625615" y="2301905"/>
            <a:ext cx="7308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G u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d o   v a n   R o s s u 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F94BB3-1C2A-0840-A585-D9000F75A3D7}"/>
              </a:ext>
            </a:extLst>
          </p:cNvPr>
          <p:cNvSpPr txBox="1"/>
          <p:nvPr/>
        </p:nvSpPr>
        <p:spPr>
          <a:xfrm>
            <a:off x="706516" y="2942666"/>
            <a:ext cx="72378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0  1  2  3   4  5  6  7  8   9  10 11 12 13 14 15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311F02-56B4-5749-96D8-9C2DF4F0BB27}"/>
              </a:ext>
            </a:extLst>
          </p:cNvPr>
          <p:cNvSpPr/>
          <p:nvPr/>
        </p:nvSpPr>
        <p:spPr>
          <a:xfrm>
            <a:off x="5956560" y="2290250"/>
            <a:ext cx="8627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 s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84A934-AB28-6A4A-9416-82E96B85D672}"/>
              </a:ext>
            </a:extLst>
          </p:cNvPr>
          <p:cNvSpPr/>
          <p:nvPr/>
        </p:nvSpPr>
        <p:spPr>
          <a:xfrm>
            <a:off x="2391866" y="2290251"/>
            <a:ext cx="38010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             o 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93AD73-CE47-B34C-99CE-38A416B231FD}"/>
              </a:ext>
            </a:extLst>
          </p:cNvPr>
          <p:cNvSpPr/>
          <p:nvPr/>
        </p:nvSpPr>
        <p:spPr>
          <a:xfrm>
            <a:off x="1061705" y="2289205"/>
            <a:ext cx="62872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                         u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8646AC-DDAA-4C46-AB82-AF2151A40EC2}"/>
              </a:ext>
            </a:extLst>
          </p:cNvPr>
          <p:cNvSpPr txBox="1"/>
          <p:nvPr/>
        </p:nvSpPr>
        <p:spPr>
          <a:xfrm>
            <a:off x="738482" y="3782166"/>
            <a:ext cx="255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1BE796-DA49-8A48-BB1A-32A386CBC2F2}"/>
              </a:ext>
            </a:extLst>
          </p:cNvPr>
          <p:cNvSpPr/>
          <p:nvPr/>
        </p:nvSpPr>
        <p:spPr>
          <a:xfrm>
            <a:off x="619932" y="2250548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932C9AC-469F-B146-8507-E46298DC1577}"/>
                  </a:ext>
                </a:extLst>
              </p14:cNvPr>
              <p14:cNvContentPartPr/>
              <p14:nvPr/>
            </p14:nvContentPartPr>
            <p14:xfrm>
              <a:off x="1457620" y="4388780"/>
              <a:ext cx="1305720" cy="12556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932C9AC-469F-B146-8507-E46298DC15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48620" y="4379780"/>
                <a:ext cx="1323360" cy="127332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18C9BCAB-7194-FF4C-A793-BD10E4C9A277}"/>
              </a:ext>
            </a:extLst>
          </p:cNvPr>
          <p:cNvSpPr txBox="1"/>
          <p:nvPr/>
        </p:nvSpPr>
        <p:spPr>
          <a:xfrm>
            <a:off x="1130063" y="379906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BB2EA7-86E0-EC4B-8D42-94C78D74485B}"/>
              </a:ext>
            </a:extLst>
          </p:cNvPr>
          <p:cNvSpPr/>
          <p:nvPr/>
        </p:nvSpPr>
        <p:spPr>
          <a:xfrm>
            <a:off x="3750591" y="2301290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C524DB9-78B7-054B-BD4F-64F9C70089CC}"/>
                  </a:ext>
                </a:extLst>
              </p14:cNvPr>
              <p14:cNvContentPartPr/>
              <p14:nvPr/>
            </p14:nvContentPartPr>
            <p14:xfrm>
              <a:off x="2209299" y="5656700"/>
              <a:ext cx="130395" cy="1033764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C524DB9-78B7-054B-BD4F-64F9C70089C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00654" y="5648055"/>
                <a:ext cx="148045" cy="105141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599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7" grpId="1"/>
      <p:bldP spid="9" grpId="0"/>
      <p:bldP spid="9" grpId="1"/>
      <p:bldP spid="11" grpId="0"/>
      <p:bldP spid="11" grpId="1"/>
      <p:bldP spid="12" grpId="0"/>
      <p:bldP spid="14" grpId="0"/>
      <p:bldP spid="14" grpId="1"/>
      <p:bldP spid="16" grpId="0"/>
      <p:bldP spid="17" grpId="0"/>
      <p:bldP spid="1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8CE9E-0401-554E-A643-8036E647D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iClicker</a:t>
            </a:r>
            <a:r>
              <a:rPr lang="en-US" dirty="0"/>
              <a:t> Question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BF844-7098-6241-9098-73916DAB2D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948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 the following code, what is printed?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9C86FF-5EAB-314A-9D22-7C748918B73F}"/>
              </a:ext>
            </a:extLst>
          </p:cNvPr>
          <p:cNvSpPr txBox="1"/>
          <p:nvPr/>
        </p:nvSpPr>
        <p:spPr>
          <a:xfrm>
            <a:off x="1715911" y="2584523"/>
            <a:ext cx="69088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coding =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"Compiling is Automatic Coding"</a:t>
            </a:r>
            <a:b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short = coding[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(short))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E748BAB-567A-8C4E-914D-072CD700FC5C}"/>
              </a:ext>
            </a:extLst>
          </p:cNvPr>
          <p:cNvSpPr txBox="1">
            <a:spLocks/>
          </p:cNvSpPr>
          <p:nvPr/>
        </p:nvSpPr>
        <p:spPr>
          <a:xfrm>
            <a:off x="628073" y="4172215"/>
            <a:ext cx="12561453" cy="494879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And the following code?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4B3605-625C-554F-A199-F8476ED30D8C}"/>
              </a:ext>
            </a:extLst>
          </p:cNvPr>
          <p:cNvSpPr txBox="1"/>
          <p:nvPr/>
        </p:nvSpPr>
        <p:spPr>
          <a:xfrm>
            <a:off x="2167466" y="4936531"/>
            <a:ext cx="6908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coding =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"Compiling is Automatic Coding"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(coding[: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3FFF04-9918-B74E-9CC7-EDD9A26B4A03}"/>
              </a:ext>
            </a:extLst>
          </p:cNvPr>
          <p:cNvSpPr txBox="1"/>
          <p:nvPr/>
        </p:nvSpPr>
        <p:spPr>
          <a:xfrm rot="19475431">
            <a:off x="417687" y="5090419"/>
            <a:ext cx="14736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it out!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FD0BFC-3BB7-B840-B8FA-6C84F88652F3}"/>
              </a:ext>
            </a:extLst>
          </p:cNvPr>
          <p:cNvSpPr txBox="1"/>
          <p:nvPr/>
        </p:nvSpPr>
        <p:spPr>
          <a:xfrm>
            <a:off x="9076266" y="2443481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44B3A7-404F-9843-9D6C-544DA93C5EA4}"/>
              </a:ext>
            </a:extLst>
          </p:cNvPr>
          <p:cNvSpPr txBox="1"/>
          <p:nvPr/>
        </p:nvSpPr>
        <p:spPr>
          <a:xfrm>
            <a:off x="9076266" y="4839013"/>
            <a:ext cx="1398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Compiling </a:t>
            </a:r>
          </a:p>
        </p:txBody>
      </p:sp>
    </p:spTree>
    <p:extLst>
      <p:ext uri="{BB962C8B-B14F-4D97-AF65-F5344CB8AC3E}">
        <p14:creationId xmlns:p14="http://schemas.microsoft.com/office/powerpoint/2010/main" val="415010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8C52-0016-4548-A0BA-A9DA6CD8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FBEDD-D9EE-5840-A3DC-DCD2BCF8E8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96200" y="955890"/>
            <a:ext cx="6280728" cy="3950825"/>
          </a:xfrm>
        </p:spPr>
        <p:txBody>
          <a:bodyPr/>
          <a:lstStyle/>
          <a:p>
            <a:r>
              <a:rPr lang="en-US" dirty="0"/>
              <a:t>+  means String concatenation </a:t>
            </a:r>
          </a:p>
          <a:p>
            <a:pPr lvl="1"/>
            <a:r>
              <a:rPr lang="en-US" dirty="0"/>
              <a:t>Adding two strings together</a:t>
            </a:r>
          </a:p>
          <a:p>
            <a:pPr lvl="1"/>
            <a:r>
              <a:rPr lang="en-US" dirty="0"/>
              <a:t>returns new string (don’t forget to store!)</a:t>
            </a:r>
          </a:p>
          <a:p>
            <a:r>
              <a:rPr lang="en-US" dirty="0"/>
              <a:t>string[</a:t>
            </a:r>
            <a:r>
              <a:rPr lang="en-US" dirty="0" err="1"/>
              <a:t>start:end</a:t>
            </a:r>
            <a:r>
              <a:rPr lang="en-US" dirty="0"/>
              <a:t>] means substring</a:t>
            </a:r>
          </a:p>
          <a:p>
            <a:pPr lvl="1"/>
            <a:r>
              <a:rPr lang="en-US" dirty="0"/>
              <a:t>returns a smaller string based on values</a:t>
            </a:r>
          </a:p>
          <a:p>
            <a:pPr lvl="1"/>
            <a:r>
              <a:rPr lang="en-US" dirty="0"/>
              <a:t>start location (inclusive)</a:t>
            </a:r>
          </a:p>
          <a:p>
            <a:pPr lvl="1"/>
            <a:r>
              <a:rPr lang="en-US" dirty="0"/>
              <a:t>end location (exclusive)</a:t>
            </a:r>
          </a:p>
          <a:p>
            <a:pPr lvl="1"/>
            <a:r>
              <a:rPr lang="en-US" dirty="0"/>
              <a:t>both are optional. </a:t>
            </a:r>
          </a:p>
          <a:p>
            <a:pPr lvl="2"/>
            <a:r>
              <a:rPr lang="en-US" dirty="0"/>
              <a:t>If start is left out, starts at 0</a:t>
            </a:r>
          </a:p>
          <a:p>
            <a:pPr lvl="2"/>
            <a:r>
              <a:rPr lang="en-US" dirty="0"/>
              <a:t>If end is left out, goes to </a:t>
            </a:r>
            <a:r>
              <a:rPr lang="en-US" dirty="0" err="1"/>
              <a:t>len</a:t>
            </a:r>
            <a:r>
              <a:rPr lang="en-US" dirty="0"/>
              <a:t>(string) - 1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A87E39-483E-3B47-874C-3D3A268A8EE6}"/>
              </a:ext>
            </a:extLst>
          </p:cNvPr>
          <p:cNvSpPr/>
          <p:nvPr/>
        </p:nvSpPr>
        <p:spPr>
          <a:xfrm>
            <a:off x="275938" y="1577251"/>
            <a:ext cx="7772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"Howard"</a:t>
            </a:r>
            <a:b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"Phillips"</a:t>
            </a:r>
            <a:b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longname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"of the Lovecraft"</a:t>
            </a:r>
            <a:b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length = </a:t>
            </a:r>
            <a:r>
              <a:rPr lang="en-US" sz="1800" dirty="0" err="1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sets 6 to length!</a:t>
            </a:r>
            <a:b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finitial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returns H, sets it to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finitial</a:t>
            </a:r>
            <a:b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minitial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returns P, sets it to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minitial</a:t>
            </a:r>
            <a:b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longname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:]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returns Lovecraft</a:t>
            </a:r>
            <a:b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finitial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minitial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86B450-BB1B-D545-B888-A68C08F819E8}"/>
              </a:ext>
            </a:extLst>
          </p:cNvPr>
          <p:cNvSpPr/>
          <p:nvPr/>
        </p:nvSpPr>
        <p:spPr>
          <a:xfrm>
            <a:off x="275938" y="4838150"/>
            <a:ext cx="91711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finitial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"."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minitial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 "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		 	str(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832016-2006-5E46-B103-81E6D0834F20}"/>
              </a:ext>
            </a:extLst>
          </p:cNvPr>
          <p:cNvSpPr/>
          <p:nvPr/>
        </p:nvSpPr>
        <p:spPr>
          <a:xfrm>
            <a:off x="275938" y="3782487"/>
            <a:ext cx="777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finitial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"."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minitial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 "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1EBCB8-1252-934B-8998-FB34466E72C5}"/>
              </a:ext>
            </a:extLst>
          </p:cNvPr>
          <p:cNvSpPr txBox="1"/>
          <p:nvPr/>
        </p:nvSpPr>
        <p:spPr>
          <a:xfrm>
            <a:off x="7035800" y="3525668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error!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D3CE77-2084-E14C-850E-A521307C5055}"/>
              </a:ext>
            </a:extLst>
          </p:cNvPr>
          <p:cNvSpPr txBox="1"/>
          <p:nvPr/>
        </p:nvSpPr>
        <p:spPr>
          <a:xfrm>
            <a:off x="142805" y="4439573"/>
            <a:ext cx="2562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Typing to the rescue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6331A1-2672-FD49-94A1-1D6804A52940}"/>
              </a:ext>
            </a:extLst>
          </p:cNvPr>
          <p:cNvSpPr txBox="1"/>
          <p:nvPr/>
        </p:nvSpPr>
        <p:spPr>
          <a:xfrm>
            <a:off x="275938" y="5841206"/>
            <a:ext cx="79239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len</a:t>
            </a:r>
            <a:r>
              <a:rPr lang="en-US" b="1" dirty="0"/>
              <a:t>(string)</a:t>
            </a:r>
            <a:r>
              <a:rPr lang="en-US" dirty="0"/>
              <a:t> – is a function that returns the total characters in a String</a:t>
            </a:r>
          </a:p>
          <a:p>
            <a:r>
              <a:rPr lang="en-US" b="1" dirty="0"/>
              <a:t>str(int or float) </a:t>
            </a:r>
            <a:r>
              <a:rPr lang="en-US" dirty="0"/>
              <a:t>– converts an int or float to a String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4124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2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2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2251</TotalTime>
  <Words>1340</Words>
  <Application>Microsoft Macintosh PowerPoint</Application>
  <PresentationFormat>Custom</PresentationFormat>
  <Paragraphs>171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Consolas</vt:lpstr>
      <vt:lpstr>Franklin Gothic Book</vt:lpstr>
      <vt:lpstr>Proxima Nova</vt:lpstr>
      <vt:lpstr>Source Sans Pro</vt:lpstr>
      <vt:lpstr>Vitesse Light</vt:lpstr>
      <vt:lpstr>Office Theme</vt:lpstr>
      <vt:lpstr>PowerPoint Presentation</vt:lpstr>
      <vt:lpstr>Announcements</vt:lpstr>
      <vt:lpstr>Automatic Coding vs. Programming?</vt:lpstr>
      <vt:lpstr>Pioneer of Compiled Code </vt:lpstr>
      <vt:lpstr>Today Most Code is Compiled</vt:lpstr>
      <vt:lpstr>A Word is a Word</vt:lpstr>
      <vt:lpstr>Hang-them: Who Created Python?</vt:lpstr>
      <vt:lpstr>iClicker Question</vt:lpstr>
      <vt:lpstr>String Functionality</vt:lpstr>
      <vt:lpstr>String Formatting</vt:lpstr>
      <vt:lpstr>Formatting Numbers?</vt:lpstr>
      <vt:lpstr>String Formatting – Group Coding Activity</vt:lpstr>
      <vt:lpstr>The first computer bug?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10</cp:revision>
  <dcterms:created xsi:type="dcterms:W3CDTF">2021-07-07T03:47:05Z</dcterms:created>
  <dcterms:modified xsi:type="dcterms:W3CDTF">2021-09-02T21:34:04Z</dcterms:modified>
</cp:coreProperties>
</file>