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1b0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1b03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e361b03c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e361b03c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77355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Expressions and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162F-679B-1D49-B4A4-3C7BC851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90B1C-1D85-AA44-93AC-6FFCF059E076}"/>
              </a:ext>
            </a:extLst>
          </p:cNvPr>
          <p:cNvSpPr/>
          <p:nvPr/>
        </p:nvSpPr>
        <p:spPr>
          <a:xfrm>
            <a:off x="3035300" y="2455039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print_machine_info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(computer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use_formula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solve_cipher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010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72A7FB-614B-CA42-8F8E-5BD6AD95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6B818-3B65-9646-A3BE-7BBC984CA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6280725" cy="5295809"/>
          </a:xfrm>
        </p:spPr>
        <p:txBody>
          <a:bodyPr/>
          <a:lstStyle/>
          <a:p>
            <a:r>
              <a:rPr lang="en-US" dirty="0"/>
              <a:t>Line by line</a:t>
            </a:r>
          </a:p>
          <a:p>
            <a:r>
              <a:rPr lang="en-US" dirty="0"/>
              <a:t>Each line is an instruction</a:t>
            </a:r>
          </a:p>
          <a:p>
            <a:r>
              <a:rPr lang="en-US" dirty="0"/>
              <a:t>Basic expressions</a:t>
            </a:r>
          </a:p>
          <a:p>
            <a:pPr lvl="1"/>
            <a:r>
              <a:rPr lang="en-US" dirty="0"/>
              <a:t>Store values</a:t>
            </a:r>
          </a:p>
          <a:p>
            <a:pPr lvl="1"/>
            <a:r>
              <a:rPr lang="en-US" dirty="0"/>
              <a:t>Perform arithmetic on values</a:t>
            </a:r>
          </a:p>
          <a:p>
            <a:pPr lvl="1"/>
            <a:r>
              <a:rPr lang="en-US" dirty="0"/>
              <a:t>Call other functions on and using values</a:t>
            </a:r>
          </a:p>
          <a:p>
            <a:r>
              <a:rPr lang="en-US" dirty="0"/>
              <a:t>Basic Operations</a:t>
            </a:r>
          </a:p>
          <a:p>
            <a:pPr lvl="1"/>
            <a:r>
              <a:rPr lang="en-US" dirty="0"/>
              <a:t>+ (add numbers  or concatenate  Strings)</a:t>
            </a:r>
          </a:p>
          <a:p>
            <a:pPr lvl="1"/>
            <a:r>
              <a:rPr lang="en-US" dirty="0"/>
              <a:t>-  (subtract numbers)</a:t>
            </a:r>
          </a:p>
          <a:p>
            <a:pPr lvl="1"/>
            <a:r>
              <a:rPr lang="en-US" dirty="0"/>
              <a:t>* (multiply numbers)</a:t>
            </a:r>
          </a:p>
          <a:p>
            <a:pPr lvl="1"/>
            <a:r>
              <a:rPr lang="en-US" dirty="0"/>
              <a:t>/ (divide numbers) </a:t>
            </a:r>
          </a:p>
          <a:p>
            <a:pPr lvl="1"/>
            <a:r>
              <a:rPr lang="en-US" dirty="0"/>
              <a:t>= (set value </a:t>
            </a:r>
            <a:r>
              <a:rPr lang="en-US"/>
              <a:t>to a </a:t>
            </a:r>
            <a:r>
              <a:rPr lang="en-US" dirty="0"/>
              <a:t>variable)</a:t>
            </a:r>
          </a:p>
          <a:p>
            <a:pPr lvl="1"/>
            <a:r>
              <a:rPr lang="en-US" dirty="0"/>
              <a:t>We will cover **  and % more next </a:t>
            </a:r>
            <a:r>
              <a:rPr lang="en-US" dirty="0" err="1"/>
              <a:t>uni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B307-EEEC-9945-B2E6-2D1E3EBB5B22}"/>
              </a:ext>
            </a:extLst>
          </p:cNvPr>
          <p:cNvSpPr/>
          <p:nvPr/>
        </p:nvSpPr>
        <p:spPr>
          <a:xfrm>
            <a:off x="6908797" y="1654693"/>
            <a:ext cx="6551661" cy="116955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 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(formula)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46FDE-3EB0-834C-A6DA-BED73A68982E}"/>
              </a:ext>
            </a:extLst>
          </p:cNvPr>
          <p:cNvSpPr txBox="1"/>
          <p:nvPr/>
        </p:nvSpPr>
        <p:spPr>
          <a:xfrm>
            <a:off x="7763921" y="3015215"/>
            <a:ext cx="4570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code to the Bomb Machine is 12.9</a:t>
            </a:r>
          </a:p>
        </p:txBody>
      </p:sp>
    </p:spTree>
    <p:extLst>
      <p:ext uri="{BB962C8B-B14F-4D97-AF65-F5344CB8AC3E}">
        <p14:creationId xmlns:p14="http://schemas.microsoft.com/office/powerpoint/2010/main" val="36752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DA21-C744-354A-BD95-1A2EE5CE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065B-9047-CE46-83FD-A71EE5F31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6280725" cy="4547079"/>
          </a:xfrm>
        </p:spPr>
        <p:txBody>
          <a:bodyPr/>
          <a:lstStyle/>
          <a:p>
            <a:r>
              <a:rPr lang="en-US" dirty="0"/>
              <a:t>Python using ”implicit”/weak typing</a:t>
            </a:r>
          </a:p>
          <a:p>
            <a:pPr lvl="1"/>
            <a:r>
              <a:rPr lang="en-US" dirty="0"/>
              <a:t>figures out types for you! </a:t>
            </a:r>
          </a:p>
          <a:p>
            <a:pPr lvl="1"/>
            <a:r>
              <a:rPr lang="en-US" dirty="0"/>
              <a:t>Unlike Explicit/Strongly Typed Languages (java) </a:t>
            </a:r>
          </a:p>
          <a:p>
            <a:r>
              <a:rPr lang="en-US" dirty="0"/>
              <a:t>Somethings  you  want  to specify type</a:t>
            </a:r>
          </a:p>
          <a:p>
            <a:pPr lvl="1"/>
            <a:r>
              <a:rPr lang="en-US" dirty="0"/>
              <a:t>int  - whole numbers only</a:t>
            </a:r>
          </a:p>
          <a:p>
            <a:pPr lvl="1"/>
            <a:r>
              <a:rPr lang="en-US" dirty="0"/>
              <a:t>float – floating point/decimal numbers</a:t>
            </a:r>
          </a:p>
          <a:p>
            <a:pPr lvl="1"/>
            <a:r>
              <a:rPr lang="en-US" dirty="0"/>
              <a:t>str – strings (more later)</a:t>
            </a:r>
          </a:p>
          <a:p>
            <a:r>
              <a:rPr lang="en-US" dirty="0"/>
              <a:t>Most useful on getting client  input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 = int(input(“get the answer”))</a:t>
            </a:r>
          </a:p>
          <a:p>
            <a:pPr lvl="1"/>
            <a:r>
              <a:rPr lang="en-US" dirty="0"/>
              <a:t>This code is also dangerous! </a:t>
            </a:r>
          </a:p>
          <a:p>
            <a:r>
              <a:rPr lang="en-US" dirty="0"/>
              <a:t>Last Example Again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70A7C-E8F6-4344-A46C-482BD4DF24D1}"/>
              </a:ext>
            </a:extLst>
          </p:cNvPr>
          <p:cNvSpPr/>
          <p:nvPr/>
        </p:nvSpPr>
        <p:spPr>
          <a:xfrm>
            <a:off x="6987823" y="1654693"/>
            <a:ext cx="6472636" cy="116955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460E5-373C-0744-B91C-2C55CCD0B7D6}"/>
              </a:ext>
            </a:extLst>
          </p:cNvPr>
          <p:cNvSpPr txBox="1"/>
          <p:nvPr/>
        </p:nvSpPr>
        <p:spPr>
          <a:xfrm>
            <a:off x="7763921" y="3015215"/>
            <a:ext cx="435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code to the Bomb Machine is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401AE-F42E-824E-ADDA-F8EFEF520777}"/>
              </a:ext>
            </a:extLst>
          </p:cNvPr>
          <p:cNvSpPr txBox="1"/>
          <p:nvPr/>
        </p:nvSpPr>
        <p:spPr>
          <a:xfrm>
            <a:off x="9096016" y="3406241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Notice: no .9!</a:t>
            </a:r>
          </a:p>
        </p:txBody>
      </p:sp>
    </p:spTree>
    <p:extLst>
      <p:ext uri="{BB962C8B-B14F-4D97-AF65-F5344CB8AC3E}">
        <p14:creationId xmlns:p14="http://schemas.microsoft.com/office/powerpoint/2010/main" val="108086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C5F2-E384-C640-B3EE-E937DF5B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all great, but…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A6E3-900C-8B40-95F8-AE2132E98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774833"/>
          </a:xfrm>
        </p:spPr>
        <p:txBody>
          <a:bodyPr/>
          <a:lstStyle/>
          <a:p>
            <a:r>
              <a:rPr lang="en-US" dirty="0"/>
              <a:t>What happens if you want to use the same code over?</a:t>
            </a:r>
          </a:p>
          <a:p>
            <a:r>
              <a:rPr lang="en-US" dirty="0"/>
              <a:t>2 times, 10 times,  100 times, 1 million times?</a:t>
            </a:r>
          </a:p>
          <a:p>
            <a:pPr lvl="1"/>
            <a:r>
              <a:rPr lang="en-US" dirty="0"/>
              <a:t>what if I  did the </a:t>
            </a:r>
            <a:r>
              <a:rPr lang="en-US" dirty="0" err="1"/>
              <a:t>formulaa</a:t>
            </a:r>
            <a:r>
              <a:rPr lang="en-US" dirty="0"/>
              <a:t> wrong?</a:t>
            </a:r>
          </a:p>
          <a:p>
            <a:pPr lvl="1"/>
            <a:r>
              <a:rPr lang="en-US" dirty="0"/>
              <a:t>Have to  fix every line! </a:t>
            </a:r>
          </a:p>
          <a:p>
            <a:r>
              <a:rPr lang="en-US" dirty="0"/>
              <a:t>Code should be </a:t>
            </a:r>
            <a:r>
              <a:rPr lang="en-US" b="1" dirty="0"/>
              <a:t>Reusable</a:t>
            </a:r>
            <a:endParaRPr lang="en-US" dirty="0"/>
          </a:p>
          <a:p>
            <a:r>
              <a:rPr lang="en-US" dirty="0"/>
              <a:t>Code  should be DRY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on’t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</a:p>
          <a:p>
            <a:pPr lvl="1"/>
            <a:r>
              <a:rPr lang="en-US" dirty="0"/>
              <a:t>Worth repeating</a:t>
            </a:r>
          </a:p>
          <a:p>
            <a:pPr lvl="2"/>
            <a:r>
              <a:rPr lang="en-US" dirty="0"/>
              <a:t>Keep  your code DRY!</a:t>
            </a:r>
          </a:p>
          <a:p>
            <a:r>
              <a:rPr lang="en-US" dirty="0"/>
              <a:t>Functions to  the rescue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BDEB6-38CB-9048-98CC-C1786007C062}"/>
              </a:ext>
            </a:extLst>
          </p:cNvPr>
          <p:cNvSpPr/>
          <p:nvPr/>
        </p:nvSpPr>
        <p:spPr>
          <a:xfrm>
            <a:off x="6829777" y="1463722"/>
            <a:ext cx="6604001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”Colossus"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computer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code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Reusable Code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1964585"/>
            <a:ext cx="12561413" cy="37558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Programming == Problem Solving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You look at the problem to solve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Clarify the problem and constraints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Break it up into *smaller* parts (Divide)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Outline the steps needed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Solve each step (Conquer)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Reassemble the pieces (Glue)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Completed program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lang="en" dirty="0"/>
              <a:t>The ENIAC women pioneered reusable code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But they also needed ways to modularize code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Functions!!! </a:t>
            </a: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7445960" y="2085366"/>
            <a:ext cx="1831695" cy="12036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 dirty="0"/>
              <a:t>Divide</a:t>
            </a:r>
            <a:endParaRPr sz="3022" dirty="0"/>
          </a:p>
        </p:txBody>
      </p:sp>
      <p:sp>
        <p:nvSpPr>
          <p:cNvPr id="195" name="Google Shape;195;p40"/>
          <p:cNvSpPr/>
          <p:nvPr/>
        </p:nvSpPr>
        <p:spPr>
          <a:xfrm>
            <a:off x="6542475" y="3548369"/>
            <a:ext cx="1046481" cy="7592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400" dirty="0"/>
              <a:t>Conquer</a:t>
            </a:r>
            <a:endParaRPr sz="1400" dirty="0"/>
          </a:p>
        </p:txBody>
      </p:sp>
      <p:sp>
        <p:nvSpPr>
          <p:cNvPr id="196" name="Google Shape;196;p40"/>
          <p:cNvSpPr/>
          <p:nvPr/>
        </p:nvSpPr>
        <p:spPr>
          <a:xfrm>
            <a:off x="7803711" y="3548369"/>
            <a:ext cx="1046481" cy="7592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400" dirty="0"/>
              <a:t>Conquer</a:t>
            </a:r>
            <a:endParaRPr sz="1400" dirty="0"/>
          </a:p>
        </p:txBody>
      </p:sp>
      <p:sp>
        <p:nvSpPr>
          <p:cNvPr id="197" name="Google Shape;197;p40"/>
          <p:cNvSpPr/>
          <p:nvPr/>
        </p:nvSpPr>
        <p:spPr>
          <a:xfrm>
            <a:off x="9064947" y="3542787"/>
            <a:ext cx="1046481" cy="7592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400" dirty="0"/>
              <a:t>Conquer</a:t>
            </a:r>
            <a:endParaRPr sz="1400" dirty="0"/>
          </a:p>
        </p:txBody>
      </p:sp>
      <p:sp>
        <p:nvSpPr>
          <p:cNvPr id="198" name="Google Shape;198;p40"/>
          <p:cNvSpPr/>
          <p:nvPr/>
        </p:nvSpPr>
        <p:spPr>
          <a:xfrm>
            <a:off x="7445960" y="4516843"/>
            <a:ext cx="1831695" cy="12036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Glue</a:t>
            </a:r>
            <a:endParaRPr sz="3022" dirty="0"/>
          </a:p>
        </p:txBody>
      </p:sp>
      <p:pic>
        <p:nvPicPr>
          <p:cNvPr id="199" name="Google Shape;199;p40" descr="Image result for super secret ninja ski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6977" y="63883"/>
            <a:ext cx="2160624" cy="216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BA98-269C-AE43-9819-F21FFB06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4F03-0252-5341-8D26-53B7A8D6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4"/>
            <a:ext cx="6280725" cy="4830031"/>
          </a:xfrm>
        </p:spPr>
        <p:txBody>
          <a:bodyPr/>
          <a:lstStyle/>
          <a:p>
            <a:r>
              <a:rPr lang="en-US" dirty="0"/>
              <a:t>def </a:t>
            </a:r>
          </a:p>
          <a:p>
            <a:pPr lvl="1"/>
            <a:r>
              <a:rPr lang="en-US" dirty="0"/>
              <a:t>defines the start of a function </a:t>
            </a:r>
          </a:p>
          <a:p>
            <a:pPr lvl="1"/>
            <a:r>
              <a:rPr lang="en-US" dirty="0"/>
              <a:t>indents keep the ‘code’ with the function</a:t>
            </a:r>
          </a:p>
          <a:p>
            <a:pPr lvl="1"/>
            <a:r>
              <a:rPr lang="en-US" dirty="0"/>
              <a:t>spacing matters! </a:t>
            </a:r>
          </a:p>
          <a:p>
            <a:r>
              <a:rPr lang="en-US" dirty="0"/>
              <a:t>parameters </a:t>
            </a:r>
          </a:p>
          <a:p>
            <a:pPr lvl="1"/>
            <a:r>
              <a:rPr lang="en-US" dirty="0"/>
              <a:t>allows  for variables to the functions</a:t>
            </a:r>
          </a:p>
          <a:p>
            <a:pPr lvl="1"/>
            <a:r>
              <a:rPr lang="en-US" dirty="0"/>
              <a:t>print(your value) </a:t>
            </a:r>
          </a:p>
          <a:p>
            <a:pPr lvl="2"/>
            <a:r>
              <a:rPr lang="en-US" dirty="0"/>
              <a:t>function name print</a:t>
            </a:r>
          </a:p>
          <a:p>
            <a:pPr lvl="2"/>
            <a:r>
              <a:rPr lang="en-US" dirty="0"/>
              <a:t>your value is a parameter!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4F906-8A4F-4A4D-AC7E-66B8F979D316}"/>
              </a:ext>
            </a:extLst>
          </p:cNvPr>
          <p:cNvSpPr/>
          <p:nvPr/>
        </p:nvSpPr>
        <p:spPr>
          <a:xfrm>
            <a:off x="6762045" y="1598055"/>
            <a:ext cx="6694310" cy="181588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273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(formula)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call the function twice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39984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105E-19E0-B14A-86A3-D77E3E30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DA9E0-AF47-B349-9F33-0B91D6FDAAEA}"/>
              </a:ext>
            </a:extLst>
          </p:cNvPr>
          <p:cNvSpPr/>
          <p:nvPr/>
        </p:nvSpPr>
        <p:spPr>
          <a:xfrm>
            <a:off x="7360357" y="2625343"/>
            <a:ext cx="6039554" cy="181588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273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(formula)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call the function twice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cipher_machine_code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"Colossus"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7D439-D1F8-D84B-8104-50637992DF82}"/>
              </a:ext>
            </a:extLst>
          </p:cNvPr>
          <p:cNvSpPr/>
          <p:nvPr/>
        </p:nvSpPr>
        <p:spPr>
          <a:xfrm>
            <a:off x="214489" y="2409900"/>
            <a:ext cx="6604001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"Bombe Machine"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assignment of string to variable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whole number - called "int"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computer =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”Colossus"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computer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different code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 = 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a floating-point number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print(int(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formula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EB2D3-24AA-964E-8D0F-649312476C4E}"/>
              </a:ext>
            </a:extLst>
          </p:cNvPr>
          <p:cNvSpPr txBox="1"/>
          <p:nvPr/>
        </p:nvSpPr>
        <p:spPr>
          <a:xfrm>
            <a:off x="3501716" y="4798002"/>
            <a:ext cx="6633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I needed to update the formula? Which is easier?</a:t>
            </a:r>
          </a:p>
        </p:txBody>
      </p:sp>
    </p:spTree>
    <p:extLst>
      <p:ext uri="{BB962C8B-B14F-4D97-AF65-F5344CB8AC3E}">
        <p14:creationId xmlns:p14="http://schemas.microsoft.com/office/powerpoint/2010/main" val="7721586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9FCD-80DE-7643-B6B7-559607D5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AB88-183E-384C-92FE-602F163E4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920724"/>
            <a:ext cx="7511214" cy="3204431"/>
          </a:xfrm>
        </p:spPr>
        <p:txBody>
          <a:bodyPr/>
          <a:lstStyle/>
          <a:p>
            <a:r>
              <a:rPr lang="en-US" dirty="0"/>
              <a:t>Better yet</a:t>
            </a:r>
          </a:p>
          <a:p>
            <a:r>
              <a:rPr lang="en-US" dirty="0"/>
              <a:t>Functions do some work</a:t>
            </a:r>
          </a:p>
          <a:p>
            <a:pPr lvl="1"/>
            <a:r>
              <a:rPr lang="en-US" dirty="0"/>
              <a:t>and then return the answer</a:t>
            </a:r>
          </a:p>
          <a:p>
            <a:r>
              <a:rPr lang="en-US" dirty="0"/>
              <a:t>Other programs  can then use those  answers</a:t>
            </a:r>
          </a:p>
          <a:p>
            <a:pPr lvl="1"/>
            <a:r>
              <a:rPr lang="en-US" dirty="0"/>
              <a:t>As  they  need / best  for  their problem</a:t>
            </a:r>
          </a:p>
          <a:p>
            <a:pPr lvl="1"/>
            <a:r>
              <a:rPr lang="en-US" dirty="0"/>
              <a:t>Always  the best paradigm to follow</a:t>
            </a:r>
          </a:p>
          <a:p>
            <a:pPr lvl="1"/>
            <a:r>
              <a:rPr lang="en-US" dirty="0"/>
              <a:t>Notice </a:t>
            </a:r>
            <a:r>
              <a:rPr lang="en-US" b="1" dirty="0"/>
              <a:t>return</a:t>
            </a:r>
            <a:r>
              <a:rPr lang="en-US" dirty="0"/>
              <a:t>  in </a:t>
            </a:r>
            <a:r>
              <a:rPr lang="en-US" dirty="0" err="1"/>
              <a:t>get_real_code</a:t>
            </a:r>
            <a:endParaRPr lang="en-US" dirty="0"/>
          </a:p>
          <a:p>
            <a:pPr lvl="2"/>
            <a:r>
              <a:rPr lang="en-US" dirty="0"/>
              <a:t>returns the value, done with the 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DF65D-37A5-4B40-93B0-4EE33B4018C6}"/>
              </a:ext>
            </a:extLst>
          </p:cNvPr>
          <p:cNvSpPr/>
          <p:nvPr/>
        </p:nvSpPr>
        <p:spPr>
          <a:xfrm>
            <a:off x="7313790" y="1920724"/>
            <a:ext cx="5983110" cy="22467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b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print_machine_info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(computer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use_formula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solve_cipher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(code) *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701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Remember</a:t>
            </a:r>
            <a:endParaRPr dirty="0"/>
          </a:p>
        </p:txBody>
      </p:sp>
      <p:sp>
        <p:nvSpPr>
          <p:cNvPr id="229" name="Google Shape;229;p44"/>
          <p:cNvSpPr/>
          <p:nvPr/>
        </p:nvSpPr>
        <p:spPr>
          <a:xfrm>
            <a:off x="4759290" y="2124687"/>
            <a:ext cx="2270747" cy="155402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Divide</a:t>
            </a:r>
            <a:endParaRPr sz="3022" dirty="0"/>
          </a:p>
        </p:txBody>
      </p:sp>
      <p:sp>
        <p:nvSpPr>
          <p:cNvPr id="230" name="Google Shape;230;p44"/>
          <p:cNvSpPr/>
          <p:nvPr/>
        </p:nvSpPr>
        <p:spPr>
          <a:xfrm>
            <a:off x="3676229" y="3869582"/>
            <a:ext cx="1296987" cy="98010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31" name="Google Shape;231;p44"/>
          <p:cNvSpPr/>
          <p:nvPr/>
        </p:nvSpPr>
        <p:spPr>
          <a:xfrm>
            <a:off x="5251768" y="3869582"/>
            <a:ext cx="1296987" cy="98010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32" name="Google Shape;232;p44"/>
          <p:cNvSpPr/>
          <p:nvPr/>
        </p:nvSpPr>
        <p:spPr>
          <a:xfrm>
            <a:off x="6827307" y="3869582"/>
            <a:ext cx="1296987" cy="98010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058"/>
              <a:t>Conquer</a:t>
            </a:r>
            <a:endParaRPr sz="1058" dirty="0"/>
          </a:p>
        </p:txBody>
      </p:sp>
      <p:sp>
        <p:nvSpPr>
          <p:cNvPr id="233" name="Google Shape;233;p44"/>
          <p:cNvSpPr/>
          <p:nvPr/>
        </p:nvSpPr>
        <p:spPr>
          <a:xfrm>
            <a:off x="4765124" y="5040748"/>
            <a:ext cx="2270747" cy="1554027"/>
          </a:xfrm>
          <a:prstGeom prst="rect">
            <a:avLst/>
          </a:prstGeom>
          <a:solidFill>
            <a:srgbClr val="C8C371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Glue</a:t>
            </a:r>
            <a:endParaRPr sz="3022" dirty="0"/>
          </a:p>
        </p:txBody>
      </p:sp>
      <p:sp>
        <p:nvSpPr>
          <p:cNvPr id="234" name="Google Shape;234;p44"/>
          <p:cNvSpPr txBox="1"/>
          <p:nvPr/>
        </p:nvSpPr>
        <p:spPr>
          <a:xfrm rot="-2447929">
            <a:off x="709804" y="2846675"/>
            <a:ext cx="2966695" cy="97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/>
              <a:t>Remember</a:t>
            </a:r>
            <a:endParaRPr sz="3022" dirty="0"/>
          </a:p>
        </p:txBody>
      </p:sp>
      <p:sp>
        <p:nvSpPr>
          <p:cNvPr id="235" name="Google Shape;235;p44"/>
          <p:cNvSpPr/>
          <p:nvPr/>
        </p:nvSpPr>
        <p:spPr>
          <a:xfrm>
            <a:off x="8537853" y="3750880"/>
            <a:ext cx="4069120" cy="101546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rgbClr val="1E4D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600" dirty="0"/>
              <a:t>These are functions (mostly)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</TotalTime>
  <Words>1109</Words>
  <Application>Microsoft Macintosh PowerPoint</Application>
  <PresentationFormat>Custom</PresentationFormat>
  <Paragraphs>101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Python</vt:lpstr>
      <vt:lpstr>Types in Python</vt:lpstr>
      <vt:lpstr>This is all great, but…</vt:lpstr>
      <vt:lpstr>Reusable Code</vt:lpstr>
      <vt:lpstr>function</vt:lpstr>
      <vt:lpstr>Side by side comparison</vt:lpstr>
      <vt:lpstr>Return Values</vt:lpstr>
      <vt:lpstr>Remember</vt:lpstr>
      <vt:lpstr>Let’s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2021-07-07T04:03:10Z</dcterms:created>
  <dcterms:modified xsi:type="dcterms:W3CDTF">2021-07-07T20:22:49Z</dcterms:modified>
</cp:coreProperties>
</file>