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wl.purdue.edu/owl/research_and_citation/ieee_style/ieee_overview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First Paper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9D6A-04E8-1743-9CDF-E8FA80C1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E146B-9D1B-CA43-81BC-F5C79A2C2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69403"/>
            <a:ext cx="12561453" cy="3315972"/>
          </a:xfrm>
        </p:spPr>
        <p:txBody>
          <a:bodyPr/>
          <a:lstStyle/>
          <a:p>
            <a:r>
              <a:rPr lang="en-US" dirty="0"/>
              <a:t>Your first paper</a:t>
            </a:r>
            <a:r>
              <a:rPr lang="en-US"/>
              <a:t>, “</a:t>
            </a:r>
            <a:r>
              <a:rPr lang="en-US" dirty="0"/>
              <a:t>Why Computer Science” is due this module! </a:t>
            </a:r>
          </a:p>
          <a:p>
            <a:pPr lvl="1"/>
            <a:r>
              <a:rPr lang="en-US" dirty="0"/>
              <a:t>Hopefully, you already started!</a:t>
            </a:r>
          </a:p>
          <a:p>
            <a:r>
              <a:rPr lang="en-US" dirty="0"/>
              <a:t>Three parts: </a:t>
            </a:r>
          </a:p>
          <a:p>
            <a:pPr lvl="1"/>
            <a:r>
              <a:rPr lang="en-US" dirty="0"/>
              <a:t>Your Interview</a:t>
            </a:r>
          </a:p>
          <a:p>
            <a:pPr lvl="1"/>
            <a:r>
              <a:rPr lang="en-US" dirty="0"/>
              <a:t>Why you are interested in CS</a:t>
            </a:r>
          </a:p>
          <a:p>
            <a:pPr lvl="1"/>
            <a:r>
              <a:rPr lang="en-US" dirty="0"/>
              <a:t>One area of CS that interests you</a:t>
            </a:r>
          </a:p>
          <a:p>
            <a:pPr lvl="2"/>
            <a:r>
              <a:rPr lang="en-US" dirty="0"/>
              <a:t>with at least one citation to a source (yes, training you for citing sources)</a:t>
            </a:r>
          </a:p>
          <a:p>
            <a:r>
              <a:rPr lang="en-US" dirty="0"/>
              <a:t>Follow the Rubric: (in canvas)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07E14-252C-1843-AB95-A11F4F38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27" y="4885375"/>
            <a:ext cx="3845890" cy="22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846F-8AE1-5747-A2A6-02BB1AA8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F41E-67AC-2048-BF71-0ED91D60F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068054"/>
          </a:xfrm>
        </p:spPr>
        <p:txBody>
          <a:bodyPr/>
          <a:lstStyle/>
          <a:p>
            <a:r>
              <a:rPr lang="en-US" dirty="0"/>
              <a:t>Every Learning Outcome In Rubric</a:t>
            </a:r>
          </a:p>
          <a:p>
            <a:pPr lvl="1"/>
            <a:r>
              <a:rPr lang="en-US" dirty="0"/>
              <a:t>Scored between 1-4</a:t>
            </a:r>
          </a:p>
          <a:p>
            <a:pPr lvl="1"/>
            <a:r>
              <a:rPr lang="en-US" dirty="0"/>
              <a:t>0 if you skip that learning outcome completely</a:t>
            </a:r>
          </a:p>
          <a:p>
            <a:r>
              <a:rPr lang="en-US" dirty="0"/>
              <a:t>Final grade for paper 1-4</a:t>
            </a:r>
          </a:p>
          <a:p>
            <a:pPr lvl="1"/>
            <a:r>
              <a:rPr lang="en-US" dirty="0"/>
              <a:t>Based on most scores you have (rounded up)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4, 4, 3, 3 = 4 for the paper</a:t>
            </a:r>
          </a:p>
          <a:p>
            <a:pPr lvl="2"/>
            <a:r>
              <a:rPr lang="en-US" dirty="0"/>
              <a:t>4, 3, 3, 2 = 3 for the paper</a:t>
            </a:r>
          </a:p>
          <a:p>
            <a:pPr lvl="1"/>
            <a:r>
              <a:rPr lang="en-US" dirty="0"/>
              <a:t>Exception:</a:t>
            </a:r>
          </a:p>
          <a:p>
            <a:pPr lvl="2"/>
            <a:r>
              <a:rPr lang="en-US" dirty="0"/>
              <a:t>If you score a 1 or 2 in any category, you may not score a 4 for the total!</a:t>
            </a:r>
          </a:p>
          <a:p>
            <a:pPr lvl="1"/>
            <a:r>
              <a:rPr lang="en-US" dirty="0"/>
              <a:t>Submitting a blank page, will grant you a 0</a:t>
            </a:r>
          </a:p>
          <a:p>
            <a:pPr lvl="2"/>
            <a:r>
              <a:rPr lang="en-US" dirty="0"/>
              <a:t>But allowed, if you want to ‘skip’ the paper</a:t>
            </a:r>
          </a:p>
          <a:p>
            <a:pPr lvl="2"/>
            <a:r>
              <a:rPr lang="en-US" dirty="0"/>
              <a:t>Don’t skip it! (Will seriously damage your grade) </a:t>
            </a:r>
          </a:p>
        </p:txBody>
      </p:sp>
    </p:spTree>
    <p:extLst>
      <p:ext uri="{BB962C8B-B14F-4D97-AF65-F5344CB8AC3E}">
        <p14:creationId xmlns:p14="http://schemas.microsoft.com/office/powerpoint/2010/main" val="20008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1DF8-521F-C94E-B77C-B984ACB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Resubmitting?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07357-1DC6-6748-8CC4-91B57DCAD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198743"/>
          </a:xfrm>
        </p:spPr>
        <p:txBody>
          <a:bodyPr/>
          <a:lstStyle/>
          <a:p>
            <a:r>
              <a:rPr lang="en-US" dirty="0"/>
              <a:t>You must meet with the instructor or TA – first</a:t>
            </a:r>
          </a:p>
          <a:p>
            <a:pPr lvl="1"/>
            <a:r>
              <a:rPr lang="en-US" dirty="0"/>
              <a:t>They will then regrade your new submission</a:t>
            </a:r>
          </a:p>
          <a:p>
            <a:r>
              <a:rPr lang="en-US" dirty="0"/>
              <a:t>If you score a 1 or 2 on the final paper score (not just a single category)</a:t>
            </a:r>
          </a:p>
          <a:p>
            <a:pPr lvl="1"/>
            <a:r>
              <a:rPr lang="en-US" dirty="0"/>
              <a:t>you will automatically be asked to re-submit</a:t>
            </a:r>
          </a:p>
          <a:p>
            <a:r>
              <a:rPr lang="en-US" dirty="0"/>
              <a:t>The goal is for you to do it correctly, more than just doing it! </a:t>
            </a:r>
          </a:p>
        </p:txBody>
      </p:sp>
    </p:spTree>
    <p:extLst>
      <p:ext uri="{BB962C8B-B14F-4D97-AF65-F5344CB8AC3E}">
        <p14:creationId xmlns:p14="http://schemas.microsoft.com/office/powerpoint/2010/main" val="36894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FA9A-45E6-C442-8CBE-0213CB1B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21DE-E740-D84A-80C7-B8740AFDE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91898"/>
          </a:xfrm>
        </p:spPr>
        <p:txBody>
          <a:bodyPr/>
          <a:lstStyle/>
          <a:p>
            <a:r>
              <a:rPr lang="en-US" dirty="0"/>
              <a:t>What type of format?</a:t>
            </a:r>
          </a:p>
          <a:p>
            <a:pPr lvl="1"/>
            <a:r>
              <a:rPr lang="en-US" dirty="0"/>
              <a:t>You can follow any style you want</a:t>
            </a:r>
          </a:p>
          <a:p>
            <a:pPr lvl="2"/>
            <a:r>
              <a:rPr lang="en-US" dirty="0"/>
              <a:t>but you must follow a style </a:t>
            </a:r>
          </a:p>
          <a:p>
            <a:pPr lvl="1"/>
            <a:r>
              <a:rPr lang="en-US" dirty="0"/>
              <a:t>Recommended Style: (highly recommended)</a:t>
            </a:r>
          </a:p>
          <a:p>
            <a:pPr lvl="1"/>
            <a:r>
              <a:rPr lang="en-US" dirty="0"/>
              <a:t>ACM/IEEE Style Guidelines</a:t>
            </a:r>
          </a:p>
          <a:p>
            <a:pPr lvl="2"/>
            <a:r>
              <a:rPr lang="en-US" u="sng" dirty="0">
                <a:hlinkClick r:id="rId2" tooltip=" (opens in a new window)"/>
              </a:rPr>
              <a:t>IEEE Overview - Purdue Online Writing Lab</a:t>
            </a:r>
            <a:endParaRPr lang="en-US" u="sng" dirty="0"/>
          </a:p>
          <a:p>
            <a:pPr lvl="2"/>
            <a:r>
              <a:rPr lang="en-US" dirty="0"/>
              <a:t>Includes simple intext and biographical citations</a:t>
            </a:r>
          </a:p>
          <a:p>
            <a:pPr lvl="2"/>
            <a:r>
              <a:rPr lang="en-US" dirty="0"/>
              <a:t>Very commonly used in tech industries </a:t>
            </a:r>
          </a:p>
          <a:p>
            <a:r>
              <a:rPr lang="en-US" dirty="0"/>
              <a:t>Minimum number of pages?</a:t>
            </a:r>
          </a:p>
          <a:p>
            <a:pPr lvl="1"/>
            <a:r>
              <a:rPr lang="en-US" dirty="0"/>
              <a:t>We don’t have a minimum, only a maximum / stop reading page</a:t>
            </a:r>
          </a:p>
          <a:p>
            <a:pPr lvl="1"/>
            <a:r>
              <a:rPr lang="en-US" dirty="0"/>
              <a:t>Most people it will take a couple pages</a:t>
            </a:r>
          </a:p>
          <a:p>
            <a:r>
              <a:rPr lang="en-US" dirty="0"/>
              <a:t>Accommodations Window</a:t>
            </a:r>
          </a:p>
          <a:p>
            <a:pPr lvl="1"/>
            <a:r>
              <a:rPr lang="en-US" dirty="0"/>
              <a:t>Max of 3 days. We have to be strict, or won’t have time to grade them all</a:t>
            </a:r>
          </a:p>
        </p:txBody>
      </p:sp>
    </p:spTree>
    <p:extLst>
      <p:ext uri="{BB962C8B-B14F-4D97-AF65-F5344CB8AC3E}">
        <p14:creationId xmlns:p14="http://schemas.microsoft.com/office/powerpoint/2010/main" val="13820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1F6-93C3-E942-BAF5-C5FE55C8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50242-983B-8244-96BB-7397C80BC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453924"/>
          </a:xfrm>
        </p:spPr>
        <p:txBody>
          <a:bodyPr/>
          <a:lstStyle/>
          <a:p>
            <a:r>
              <a:rPr lang="en-US" dirty="0"/>
              <a:t>We *try* to grade as they come in</a:t>
            </a:r>
          </a:p>
          <a:p>
            <a:r>
              <a:rPr lang="en-US" dirty="0"/>
              <a:t>Looking forward to reading them! </a:t>
            </a:r>
          </a:p>
          <a:p>
            <a:r>
              <a:rPr lang="en-US" dirty="0"/>
              <a:t>Help Desk hours may be reduced on paper grading weeks!</a:t>
            </a:r>
          </a:p>
        </p:txBody>
      </p:sp>
    </p:spTree>
    <p:extLst>
      <p:ext uri="{BB962C8B-B14F-4D97-AF65-F5344CB8AC3E}">
        <p14:creationId xmlns:p14="http://schemas.microsoft.com/office/powerpoint/2010/main" val="1807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370</Words>
  <Application>Microsoft Macintosh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A Couple Reminders</vt:lpstr>
      <vt:lpstr>Grading</vt:lpstr>
      <vt:lpstr>Resubmitting?</vt:lpstr>
      <vt:lpstr>FAQ</vt:lpstr>
      <vt:lpstr>Paper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2021-07-08T17:05:51Z</dcterms:created>
  <dcterms:modified xsi:type="dcterms:W3CDTF">2021-07-08T22:26:59Z</dcterms:modified>
</cp:coreProperties>
</file>