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Files and  CSV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65AF5D-8BE2-6146-89B0-0A27AC14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082DA-239F-3E4E-BAF9-69D3BB692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8741703" cy="2947538"/>
          </a:xfrm>
        </p:spPr>
        <p:txBody>
          <a:bodyPr/>
          <a:lstStyle/>
          <a:p>
            <a:r>
              <a:rPr lang="en-US" dirty="0"/>
              <a:t>Computers are made to  store and process – data</a:t>
            </a:r>
          </a:p>
          <a:p>
            <a:r>
              <a:rPr lang="en-US" dirty="0"/>
              <a:t>Files are how we store it</a:t>
            </a:r>
          </a:p>
          <a:p>
            <a:pPr lvl="1"/>
            <a:r>
              <a:rPr lang="en-US" dirty="0"/>
              <a:t>This PowerPoint is a file, every webpage is a file, your class assignment is a file</a:t>
            </a:r>
          </a:p>
          <a:p>
            <a:pPr lvl="1"/>
            <a:r>
              <a:rPr lang="en-US" dirty="0"/>
              <a:t>Programs often interact with files. </a:t>
            </a:r>
          </a:p>
          <a:p>
            <a:r>
              <a:rPr lang="en-US" dirty="0"/>
              <a:t>We will go into the file system later</a:t>
            </a:r>
          </a:p>
          <a:p>
            <a:pPr lvl="1"/>
            <a:r>
              <a:rPr lang="en-US" dirty="0"/>
              <a:t>For now: know you can represent the *name* of a file with a  String</a:t>
            </a:r>
          </a:p>
          <a:p>
            <a:pPr lvl="1"/>
            <a:r>
              <a:rPr lang="en-US" dirty="0"/>
              <a:t>But how to read file contents?</a:t>
            </a:r>
          </a:p>
        </p:txBody>
      </p:sp>
    </p:spTree>
    <p:extLst>
      <p:ext uri="{BB962C8B-B14F-4D97-AF65-F5344CB8AC3E}">
        <p14:creationId xmlns:p14="http://schemas.microsoft.com/office/powerpoint/2010/main" val="331261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B2FA-7A3E-294A-B0F2-51C1B43B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CD635-1426-B74A-8BBD-870B061FF2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082236" cy="2947538"/>
          </a:xfrm>
        </p:spPr>
        <p:txBody>
          <a:bodyPr/>
          <a:lstStyle/>
          <a:p>
            <a:r>
              <a:rPr lang="en-US" dirty="0"/>
              <a:t>name = open(“filename”)  - notice setting!</a:t>
            </a:r>
          </a:p>
          <a:p>
            <a:r>
              <a:rPr lang="en-US" dirty="0" err="1"/>
              <a:t>name.read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returns the </a:t>
            </a:r>
            <a:r>
              <a:rPr lang="en-US" b="1" dirty="0"/>
              <a:t>entire file</a:t>
            </a:r>
            <a:r>
              <a:rPr lang="en-US" dirty="0"/>
              <a:t> as a single string! </a:t>
            </a:r>
          </a:p>
          <a:p>
            <a:r>
              <a:rPr lang="en-US" dirty="0"/>
              <a:t> </a:t>
            </a:r>
            <a:r>
              <a:rPr lang="en-US" dirty="0" err="1"/>
              <a:t>name.readLines</a:t>
            </a:r>
            <a:r>
              <a:rPr lang="en-US" dirty="0"/>
              <a:t>() – more common</a:t>
            </a:r>
          </a:p>
          <a:p>
            <a:pPr lvl="1"/>
            <a:r>
              <a:rPr lang="en-US" dirty="0"/>
              <a:t>stores each line as an item in a List</a:t>
            </a:r>
          </a:p>
          <a:p>
            <a:pPr lvl="1"/>
            <a:r>
              <a:rPr lang="en-US" dirty="0"/>
              <a:t>including the \n character! </a:t>
            </a:r>
          </a:p>
          <a:p>
            <a:pPr lvl="2"/>
            <a:r>
              <a:rPr lang="en-US" dirty="0"/>
              <a:t>.strip() removes newline + before and after spaces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FAADF-0B32-FE47-81F3-36327F3EC5F3}"/>
              </a:ext>
            </a:extLst>
          </p:cNvPr>
          <p:cNvSpPr/>
          <p:nvPr/>
        </p:nvSpPr>
        <p:spPr>
          <a:xfrm>
            <a:off x="6056489" y="1772541"/>
            <a:ext cx="3307644" cy="1370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simple.txt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f.read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(content)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5B1A4-949D-184B-9CC2-5B9A55878C56}"/>
              </a:ext>
            </a:extLst>
          </p:cNvPr>
          <p:cNvSpPr/>
          <p:nvPr/>
        </p:nvSpPr>
        <p:spPr>
          <a:xfrm>
            <a:off x="801511" y="5070864"/>
            <a:ext cx="69088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record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contents: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line.strip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"Legend of 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Korra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record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record: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line.strip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D0E3527F-6C08-1F40-A7D8-B52C4FE051FF}"/>
              </a:ext>
            </a:extLst>
          </p:cNvPr>
          <p:cNvSpPr/>
          <p:nvPr/>
        </p:nvSpPr>
        <p:spPr>
          <a:xfrm>
            <a:off x="11153422" y="116111"/>
            <a:ext cx="2438400" cy="2695222"/>
          </a:xfrm>
          <a:prstGeom prst="snip1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74320" tIns="182880" rIns="274320" bIns="182880" rtlCol="0" anchor="ctr"/>
          <a:lstStyle/>
          <a:p>
            <a:r>
              <a:rPr lang="en-US" sz="1800" dirty="0"/>
              <a:t>Last Air Bender</a:t>
            </a:r>
          </a:p>
          <a:p>
            <a:r>
              <a:rPr lang="en-US" sz="1800" dirty="0"/>
              <a:t>Book 1: Water</a:t>
            </a:r>
          </a:p>
          <a:p>
            <a:r>
              <a:rPr lang="en-US" sz="1800" dirty="0"/>
              <a:t>Book 2: Earth</a:t>
            </a:r>
          </a:p>
          <a:p>
            <a:r>
              <a:rPr lang="en-US" sz="1800" dirty="0"/>
              <a:t>Book 3: Fire</a:t>
            </a:r>
          </a:p>
          <a:p>
            <a:r>
              <a:rPr lang="en-US" sz="1800" dirty="0"/>
              <a:t>Legend of </a:t>
            </a:r>
            <a:r>
              <a:rPr lang="en-US" sz="1800" dirty="0" err="1"/>
              <a:t>Korra</a:t>
            </a:r>
            <a:endParaRPr lang="en-US" sz="1800" dirty="0"/>
          </a:p>
          <a:p>
            <a:r>
              <a:rPr lang="en-US" sz="1800" dirty="0"/>
              <a:t>Book 1: Air</a:t>
            </a:r>
          </a:p>
          <a:p>
            <a:r>
              <a:rPr lang="en-US" sz="1800" dirty="0"/>
              <a:t>Book 2: Spirits</a:t>
            </a:r>
          </a:p>
          <a:p>
            <a:r>
              <a:rPr lang="en-US" sz="1800" dirty="0"/>
              <a:t>Book 3: Change</a:t>
            </a:r>
          </a:p>
          <a:p>
            <a:r>
              <a:rPr lang="en-US" sz="1800" dirty="0"/>
              <a:t>Book 4: Balance</a:t>
            </a:r>
          </a:p>
        </p:txBody>
      </p:sp>
    </p:spTree>
    <p:extLst>
      <p:ext uri="{BB962C8B-B14F-4D97-AF65-F5344CB8AC3E}">
        <p14:creationId xmlns:p14="http://schemas.microsoft.com/office/powerpoint/2010/main" val="14553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F398-BD4C-B942-9E48-6E5FF5B1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  Separated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0858A-E715-9D4D-BE58-0916AE27E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38826"/>
            <a:ext cx="5840457" cy="2347374"/>
          </a:xfrm>
        </p:spPr>
        <p:txBody>
          <a:bodyPr/>
          <a:lstStyle/>
          <a:p>
            <a:r>
              <a:rPr lang="en-US" dirty="0"/>
              <a:t>Most Data stored in Comma Separated  Values</a:t>
            </a:r>
          </a:p>
          <a:p>
            <a:pPr lvl="1"/>
            <a:r>
              <a:rPr lang="en-US" dirty="0"/>
              <a:t>Think about  Excel / Spreadsheets</a:t>
            </a:r>
          </a:p>
          <a:p>
            <a:pPr lvl="1"/>
            <a:r>
              <a:rPr lang="en-US" dirty="0"/>
              <a:t>The underlining design is:</a:t>
            </a:r>
          </a:p>
          <a:p>
            <a:pPr lvl="2"/>
            <a:r>
              <a:rPr lang="en-US" dirty="0"/>
              <a:t>flat data</a:t>
            </a:r>
          </a:p>
          <a:p>
            <a:pPr lvl="2"/>
            <a:r>
              <a:rPr lang="en-US" dirty="0"/>
              <a:t>row / column format</a:t>
            </a:r>
          </a:p>
          <a:p>
            <a:pPr lvl="2"/>
            <a:r>
              <a:rPr lang="en-US" dirty="0"/>
              <a:t>separated by commas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A86A97-B798-B745-8A92-9FFAC5771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013245"/>
              </p:ext>
            </p:extLst>
          </p:nvPr>
        </p:nvGraphicFramePr>
        <p:xfrm>
          <a:off x="1725150" y="3961304"/>
          <a:ext cx="3522132" cy="1363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044">
                  <a:extLst>
                    <a:ext uri="{9D8B030D-6E8A-4147-A177-3AD203B41FA5}">
                      <a16:colId xmlns:a16="http://schemas.microsoft.com/office/drawing/2014/main" val="1838081284"/>
                    </a:ext>
                  </a:extLst>
                </a:gridCol>
                <a:gridCol w="1174044">
                  <a:extLst>
                    <a:ext uri="{9D8B030D-6E8A-4147-A177-3AD203B41FA5}">
                      <a16:colId xmlns:a16="http://schemas.microsoft.com/office/drawing/2014/main" val="683512588"/>
                    </a:ext>
                  </a:extLst>
                </a:gridCol>
                <a:gridCol w="1174044">
                  <a:extLst>
                    <a:ext uri="{9D8B030D-6E8A-4147-A177-3AD203B41FA5}">
                      <a16:colId xmlns:a16="http://schemas.microsoft.com/office/drawing/2014/main" val="2192165826"/>
                    </a:ext>
                  </a:extLst>
                </a:gridCol>
              </a:tblGrid>
              <a:tr h="340784">
                <a:tc>
                  <a:txBody>
                    <a:bodyPr/>
                    <a:lstStyle/>
                    <a:p>
                      <a:r>
                        <a:rPr lang="en-US" sz="16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60127"/>
                  </a:ext>
                </a:extLst>
              </a:tr>
              <a:tr h="340784">
                <a:tc>
                  <a:txBody>
                    <a:bodyPr/>
                    <a:lstStyle/>
                    <a:p>
                      <a:r>
                        <a:rPr lang="en-US" sz="16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677307"/>
                  </a:ext>
                </a:extLst>
              </a:tr>
              <a:tr h="340784">
                <a:tc>
                  <a:txBody>
                    <a:bodyPr/>
                    <a:lstStyle/>
                    <a:p>
                      <a:r>
                        <a:rPr lang="en-US" sz="1600" dirty="0"/>
                        <a:t>Plains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04856"/>
                  </a:ext>
                </a:extLst>
              </a:tr>
              <a:tr h="340784">
                <a:tc>
                  <a:txBody>
                    <a:bodyPr/>
                    <a:lstStyle/>
                    <a:p>
                      <a:r>
                        <a:rPr lang="en-US" sz="1600" dirty="0"/>
                        <a:t>Desert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13067"/>
                  </a:ext>
                </a:extLst>
              </a:tr>
            </a:tbl>
          </a:graphicData>
        </a:graphic>
      </p:graphicFrame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37C4F930-2241-CD44-A0CD-D7A78108F436}"/>
              </a:ext>
            </a:extLst>
          </p:cNvPr>
          <p:cNvSpPr/>
          <p:nvPr/>
        </p:nvSpPr>
        <p:spPr>
          <a:xfrm>
            <a:off x="1725150" y="5630872"/>
            <a:ext cx="3104444" cy="1205404"/>
          </a:xfrm>
          <a:prstGeom prst="snip1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74320" tIns="182880" rIns="274320" bIns="182880" rtlCol="0" anchor="ctr"/>
          <a:lstStyle/>
          <a:p>
            <a:r>
              <a:rPr lang="en-US" sz="1800" dirty="0" err="1"/>
              <a:t>Region,Animal,Counted</a:t>
            </a:r>
            <a:endParaRPr lang="en-US" sz="1800" dirty="0"/>
          </a:p>
          <a:p>
            <a:r>
              <a:rPr lang="en-US" sz="1800" dirty="0"/>
              <a:t>Forest,Fox,3</a:t>
            </a:r>
          </a:p>
          <a:p>
            <a:r>
              <a:rPr lang="en-US" sz="1800" dirty="0"/>
              <a:t>Plains,Fox,5</a:t>
            </a:r>
          </a:p>
          <a:p>
            <a:r>
              <a:rPr lang="en-US" sz="1800" dirty="0"/>
              <a:t>Desert,Fox,2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F9847-E3DE-3C4C-97AD-9023A0327579}"/>
              </a:ext>
            </a:extLst>
          </p:cNvPr>
          <p:cNvSpPr txBox="1"/>
          <p:nvPr/>
        </p:nvSpPr>
        <p:spPr>
          <a:xfrm>
            <a:off x="4829594" y="6033519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Underlining CSV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C357D-D78A-A249-9D8B-FE8C203EEE4A}"/>
              </a:ext>
            </a:extLst>
          </p:cNvPr>
          <p:cNvSpPr txBox="1"/>
          <p:nvPr/>
        </p:nvSpPr>
        <p:spPr>
          <a:xfrm>
            <a:off x="9414934" y="294170"/>
            <a:ext cx="4156907" cy="224676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Pro Discussion:</a:t>
            </a:r>
          </a:p>
          <a:p>
            <a:r>
              <a:rPr lang="en-US" dirty="0"/>
              <a:t>CSV and JSON formatted files are </a:t>
            </a:r>
          </a:p>
          <a:p>
            <a:r>
              <a:rPr lang="en-US" dirty="0"/>
              <a:t>some of the most common formats</a:t>
            </a:r>
          </a:p>
          <a:p>
            <a:r>
              <a:rPr lang="en-US" dirty="0"/>
              <a:t>to store data in for data analysis. </a:t>
            </a:r>
          </a:p>
          <a:p>
            <a:endParaRPr lang="en-US" dirty="0"/>
          </a:p>
          <a:p>
            <a:r>
              <a:rPr lang="en-US" dirty="0"/>
              <a:t>Data is often flawed and needs </a:t>
            </a:r>
          </a:p>
          <a:p>
            <a:r>
              <a:rPr lang="en-US" dirty="0"/>
              <a:t>fixed before running scripts on it!</a:t>
            </a:r>
          </a:p>
        </p:txBody>
      </p:sp>
    </p:spTree>
    <p:extLst>
      <p:ext uri="{BB962C8B-B14F-4D97-AF65-F5344CB8AC3E}">
        <p14:creationId xmlns:p14="http://schemas.microsoft.com/office/powerpoint/2010/main" val="160237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4353-23B1-1843-8FC7-EB2BC9B9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in Python – Made Easy!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EAB44-5610-7347-9840-C568C577F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6879036" cy="2426562"/>
          </a:xfrm>
        </p:spPr>
        <p:txBody>
          <a:bodyPr/>
          <a:lstStyle/>
          <a:p>
            <a:r>
              <a:rPr lang="en-US" dirty="0"/>
              <a:t>Built in code to read CSV files</a:t>
            </a:r>
          </a:p>
          <a:p>
            <a:r>
              <a:rPr lang="en-US" dirty="0"/>
              <a:t>requires an import (like random!)</a:t>
            </a:r>
          </a:p>
          <a:p>
            <a:r>
              <a:rPr lang="en-US" dirty="0"/>
              <a:t>import csv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C2AFA-A850-C84B-B7C3-309FDC1B0B69}"/>
              </a:ext>
            </a:extLst>
          </p:cNvPr>
          <p:cNvSpPr/>
          <p:nvPr/>
        </p:nvSpPr>
        <p:spPr>
          <a:xfrm>
            <a:off x="628075" y="3233749"/>
            <a:ext cx="89295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 with statement to guarantee file closure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mobs.csv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csvfile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mobs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csv.reader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csvfile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mob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mobs: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(mob)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#list including the header! (just a line)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351EA0F2-7C6B-DF42-82C8-D7CEA0DED07A}"/>
              </a:ext>
            </a:extLst>
          </p:cNvPr>
          <p:cNvSpPr/>
          <p:nvPr/>
        </p:nvSpPr>
        <p:spPr>
          <a:xfrm>
            <a:off x="10611556" y="116110"/>
            <a:ext cx="2980266" cy="1859445"/>
          </a:xfrm>
          <a:prstGeom prst="snip1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74320" tIns="182880" rIns="274320" bIns="182880" rtlCol="0" anchor="ctr"/>
          <a:lstStyle/>
          <a:p>
            <a:r>
              <a:rPr lang="en-US" sz="1800" dirty="0" err="1"/>
              <a:t>name,hp,ac,initiative</a:t>
            </a:r>
            <a:br>
              <a:rPr lang="en-US" sz="1800" dirty="0"/>
            </a:br>
            <a:r>
              <a:rPr lang="en-US" sz="1800" dirty="0"/>
              <a:t>zombie,22,8,8</a:t>
            </a:r>
            <a:br>
              <a:rPr lang="en-US" sz="1800" dirty="0"/>
            </a:br>
            <a:r>
              <a:rPr lang="en-US" sz="1800" dirty="0"/>
              <a:t>zombie,22,8,10</a:t>
            </a:r>
            <a:br>
              <a:rPr lang="en-US" sz="1800" dirty="0"/>
            </a:br>
            <a:r>
              <a:rPr lang="en-US" sz="1800" dirty="0"/>
              <a:t>skeleton,13,13,12</a:t>
            </a:r>
            <a:br>
              <a:rPr lang="en-US" sz="1800" dirty="0"/>
            </a:br>
            <a:r>
              <a:rPr lang="en-US" sz="1800" dirty="0"/>
              <a:t>skeleton,13,12,20</a:t>
            </a:r>
            <a:br>
              <a:rPr lang="en-US" sz="1800" dirty="0"/>
            </a:br>
            <a:r>
              <a:rPr lang="en-US" sz="1800" dirty="0"/>
              <a:t>kobold,5,12,15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CEF18-BFAA-C141-BA86-37B7647C82D1}"/>
              </a:ext>
            </a:extLst>
          </p:cNvPr>
          <p:cNvSpPr/>
          <p:nvPr/>
        </p:nvSpPr>
        <p:spPr>
          <a:xfrm>
            <a:off x="628076" y="5188201"/>
            <a:ext cx="35488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['name', 'hp', 'ac', 'initiative']</a:t>
            </a:r>
          </a:p>
          <a:p>
            <a:r>
              <a:rPr lang="en-US" dirty="0"/>
              <a:t>['zombie', '22', '8', '8']</a:t>
            </a:r>
          </a:p>
          <a:p>
            <a:r>
              <a:rPr lang="en-US" dirty="0"/>
              <a:t>['zombie', '22', '8', ‘10']</a:t>
            </a:r>
          </a:p>
          <a:p>
            <a:r>
              <a:rPr lang="en-US" dirty="0"/>
              <a:t>['skeleton', '13', '13’, ‘12’]</a:t>
            </a:r>
          </a:p>
          <a:p>
            <a:r>
              <a:rPr lang="en-US" dirty="0"/>
              <a:t>['skeleton', '13', ‘12’, ‘20’]</a:t>
            </a:r>
          </a:p>
          <a:p>
            <a:r>
              <a:rPr lang="en-US" dirty="0"/>
              <a:t>['kobold', '5', '12’, ‘15’]</a:t>
            </a:r>
          </a:p>
        </p:txBody>
      </p:sp>
    </p:spTree>
    <p:extLst>
      <p:ext uri="{BB962C8B-B14F-4D97-AF65-F5344CB8AC3E}">
        <p14:creationId xmlns:p14="http://schemas.microsoft.com/office/powerpoint/2010/main" val="187852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A05E-8C77-2441-AB67-601AE5AC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46367-1280-9A40-9942-114769B07EE5}"/>
              </a:ext>
            </a:extLst>
          </p:cNvPr>
          <p:cNvSpPr/>
          <p:nvPr/>
        </p:nvSpPr>
        <p:spPr>
          <a:xfrm>
            <a:off x="3522134" y="1618910"/>
            <a:ext cx="84102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mob_reader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(filename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moblist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(filename)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csvfile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mobs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csv.reader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csvfile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first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mob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mobs: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first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continue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skip to start of loop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mob[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== name: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moblist.append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(mob)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moblist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D0EB7-0786-5D44-A825-BDCF6A014C33}"/>
              </a:ext>
            </a:extLst>
          </p:cNvPr>
          <p:cNvSpPr/>
          <p:nvPr/>
        </p:nvSpPr>
        <p:spPr>
          <a:xfrm>
            <a:off x="3522134" y="5491770"/>
            <a:ext cx="69088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readpoem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(filename):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(filename)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poem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f.read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poem</a:t>
            </a:r>
          </a:p>
        </p:txBody>
      </p:sp>
    </p:spTree>
    <p:extLst>
      <p:ext uri="{BB962C8B-B14F-4D97-AF65-F5344CB8AC3E}">
        <p14:creationId xmlns:p14="http://schemas.microsoft.com/office/powerpoint/2010/main" val="352547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</TotalTime>
  <Words>611</Words>
  <Application>Microsoft Macintosh PowerPoint</Application>
  <PresentationFormat>Custom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Files</vt:lpstr>
      <vt:lpstr>Reading Files</vt:lpstr>
      <vt:lpstr>Comma  Separated Values</vt:lpstr>
      <vt:lpstr>CSV in Python – Made Easy!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3</cp:revision>
  <dcterms:created xsi:type="dcterms:W3CDTF">2021-07-13T03:27:28Z</dcterms:created>
  <dcterms:modified xsi:type="dcterms:W3CDTF">2021-07-13T16:38:59Z</dcterms:modified>
</cp:coreProperties>
</file>