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61" r:id="rId5"/>
    <p:sldId id="262" r:id="rId6"/>
    <p:sldId id="263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a0fe01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a0fe01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a0fe01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a0fe01b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3127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4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1s and 0s add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Binary - Why does it matter?</a:t>
            </a:r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628094" y="2089918"/>
            <a:ext cx="12561413" cy="45260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Computers are large sets of memory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Each memory location has a state of ‘on’ (1) or off (0).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These states are how everything is stored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And the focus of Computer Engineering majors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They are also called ‘finite state machines’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Finite number of states (one or zero - yes or no, on or off)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 machine full of them	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Not magic but science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Having tons of tiny states allows us to represent all the things computers do!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This is a much deeper topic for a 200 level class. </a:t>
            </a:r>
            <a:endParaRPr/>
          </a:p>
          <a:p>
            <a:pPr>
              <a:spcBef>
                <a:spcPts val="0"/>
              </a:spcBef>
            </a:pPr>
            <a:r>
              <a:rPr lang="en" b="1"/>
              <a:t>Knowing binary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Will help us understand how much memory is being taken up for primitive and objects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As every thing created takes up a portion of the finite states in the machine. (over simplified)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Let’s go back to memory allocation</a:t>
            </a:r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628094" y="2472113"/>
            <a:ext cx="12561413" cy="416296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dirty="0"/>
              <a:t>Byte has 8 Bits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Computer represent data in bits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But we need to allocate the room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grpSp>
        <p:nvGrpSpPr>
          <p:cNvPr id="206" name="Google Shape;206;p42"/>
          <p:cNvGrpSpPr/>
          <p:nvPr/>
        </p:nvGrpSpPr>
        <p:grpSpPr>
          <a:xfrm>
            <a:off x="7029914" y="2740098"/>
            <a:ext cx="1169147" cy="2536853"/>
            <a:chOff x="4652150" y="1813300"/>
            <a:chExt cx="773700" cy="1678800"/>
          </a:xfrm>
        </p:grpSpPr>
        <p:sp>
          <p:nvSpPr>
            <p:cNvPr id="207" name="Google Shape;207;p42"/>
            <p:cNvSpPr/>
            <p:nvPr/>
          </p:nvSpPr>
          <p:spPr>
            <a:xfrm>
              <a:off x="4652150" y="18133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08" name="Google Shape;208;p42"/>
            <p:cNvSpPr/>
            <p:nvPr/>
          </p:nvSpPr>
          <p:spPr>
            <a:xfrm>
              <a:off x="4652150" y="2225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09" name="Google Shape;209;p42"/>
            <p:cNvSpPr/>
            <p:nvPr/>
          </p:nvSpPr>
          <p:spPr>
            <a:xfrm>
              <a:off x="4652150" y="2011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0" name="Google Shape;210;p42"/>
            <p:cNvSpPr/>
            <p:nvPr/>
          </p:nvSpPr>
          <p:spPr>
            <a:xfrm>
              <a:off x="4652150" y="24391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1" name="Google Shape;211;p42"/>
            <p:cNvSpPr/>
            <p:nvPr/>
          </p:nvSpPr>
          <p:spPr>
            <a:xfrm>
              <a:off x="4652150" y="26527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2" name="Google Shape;212;p42"/>
            <p:cNvSpPr/>
            <p:nvPr/>
          </p:nvSpPr>
          <p:spPr>
            <a:xfrm>
              <a:off x="4652150" y="28663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3" name="Google Shape;213;p42"/>
            <p:cNvSpPr/>
            <p:nvPr/>
          </p:nvSpPr>
          <p:spPr>
            <a:xfrm>
              <a:off x="4652150" y="3079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4" name="Google Shape;214;p42"/>
            <p:cNvSpPr/>
            <p:nvPr/>
          </p:nvSpPr>
          <p:spPr>
            <a:xfrm>
              <a:off x="4652150" y="3293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</p:grpSp>
      <p:grpSp>
        <p:nvGrpSpPr>
          <p:cNvPr id="215" name="Google Shape;215;p42"/>
          <p:cNvGrpSpPr/>
          <p:nvPr/>
        </p:nvGrpSpPr>
        <p:grpSpPr>
          <a:xfrm>
            <a:off x="7029913" y="2765038"/>
            <a:ext cx="1169147" cy="2512373"/>
            <a:chOff x="4652150" y="1829500"/>
            <a:chExt cx="773700" cy="1662600"/>
          </a:xfrm>
        </p:grpSpPr>
        <p:sp>
          <p:nvSpPr>
            <p:cNvPr id="216" name="Google Shape;216;p42"/>
            <p:cNvSpPr/>
            <p:nvPr/>
          </p:nvSpPr>
          <p:spPr>
            <a:xfrm>
              <a:off x="4652150" y="1829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</a:t>
              </a:r>
              <a:endParaRPr dirty="0"/>
            </a:p>
          </p:txBody>
        </p:sp>
        <p:sp>
          <p:nvSpPr>
            <p:cNvPr id="217" name="Google Shape;217;p42"/>
            <p:cNvSpPr/>
            <p:nvPr/>
          </p:nvSpPr>
          <p:spPr>
            <a:xfrm>
              <a:off x="4652150" y="2225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18" name="Google Shape;218;p42"/>
            <p:cNvSpPr/>
            <p:nvPr/>
          </p:nvSpPr>
          <p:spPr>
            <a:xfrm>
              <a:off x="4652150" y="2011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 dirty="0"/>
            </a:p>
          </p:txBody>
        </p:sp>
        <p:sp>
          <p:nvSpPr>
            <p:cNvPr id="219" name="Google Shape;219;p42"/>
            <p:cNvSpPr/>
            <p:nvPr/>
          </p:nvSpPr>
          <p:spPr>
            <a:xfrm>
              <a:off x="4652150" y="24391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0" name="Google Shape;220;p42"/>
            <p:cNvSpPr/>
            <p:nvPr/>
          </p:nvSpPr>
          <p:spPr>
            <a:xfrm>
              <a:off x="4652150" y="26527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42"/>
            <p:cNvSpPr/>
            <p:nvPr/>
          </p:nvSpPr>
          <p:spPr>
            <a:xfrm>
              <a:off x="4652150" y="28663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2" name="Google Shape;222;p42"/>
            <p:cNvSpPr/>
            <p:nvPr/>
          </p:nvSpPr>
          <p:spPr>
            <a:xfrm>
              <a:off x="4652150" y="3079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42"/>
            <p:cNvSpPr/>
            <p:nvPr/>
          </p:nvSpPr>
          <p:spPr>
            <a:xfrm>
              <a:off x="4652150" y="3293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</p:grpSp>
      <p:pic>
        <p:nvPicPr>
          <p:cNvPr id="224" name="Google Shape;224;p42" descr="Image result for 8 bit game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255" y="4044830"/>
            <a:ext cx="4774129" cy="281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9D99-C273-FD49-B8B6-8119A4D0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5409-DC33-A34E-AEBB-A41896C30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5"/>
            <a:ext cx="3204150" cy="3032275"/>
          </a:xfrm>
        </p:spPr>
        <p:txBody>
          <a:bodyPr/>
          <a:lstStyle/>
          <a:p>
            <a:r>
              <a:rPr lang="en-US" sz="3600" dirty="0"/>
              <a:t>00001111 = </a:t>
            </a:r>
          </a:p>
          <a:p>
            <a:r>
              <a:rPr lang="en-US" sz="3600" dirty="0"/>
              <a:t>10001000 =</a:t>
            </a:r>
          </a:p>
          <a:p>
            <a:r>
              <a:rPr lang="en-US" sz="3600" dirty="0"/>
              <a:t>00010001 =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2BEEF-F157-F042-92D3-2E8A04DCF26F}"/>
              </a:ext>
            </a:extLst>
          </p:cNvPr>
          <p:cNvSpPr txBox="1"/>
          <p:nvPr/>
        </p:nvSpPr>
        <p:spPr>
          <a:xfrm>
            <a:off x="3832226" y="2085945"/>
            <a:ext cx="692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624B7-1B78-3B41-B3A8-DCA505D64A18}"/>
              </a:ext>
            </a:extLst>
          </p:cNvPr>
          <p:cNvSpPr txBox="1"/>
          <p:nvPr/>
        </p:nvSpPr>
        <p:spPr>
          <a:xfrm>
            <a:off x="3832226" y="2816375"/>
            <a:ext cx="692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136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DD906-7EA0-874B-88ED-3A6DC3A93942}"/>
              </a:ext>
            </a:extLst>
          </p:cNvPr>
          <p:cNvSpPr txBox="1"/>
          <p:nvPr/>
        </p:nvSpPr>
        <p:spPr>
          <a:xfrm>
            <a:off x="3832226" y="3521045"/>
            <a:ext cx="692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16E30-F19B-8C4E-822A-26789E232AB2}"/>
              </a:ext>
            </a:extLst>
          </p:cNvPr>
          <p:cNvSpPr txBox="1"/>
          <p:nvPr/>
        </p:nvSpPr>
        <p:spPr>
          <a:xfrm>
            <a:off x="6889750" y="2243840"/>
            <a:ext cx="466725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00001111</a:t>
            </a:r>
          </a:p>
          <a:p>
            <a:pPr marL="228600" indent="-228600" algn="ctr">
              <a:buAutoNum type="arabicPlain" startAt="128"/>
            </a:pPr>
            <a:r>
              <a:rPr lang="en-US" sz="1200" dirty="0"/>
              <a:t>  64  32 16   8  4   2   1   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/>
              <a:t>8+4+2+1 = 15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67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AC86-3CB9-304D-82BC-1A4F1D06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6B928-2166-3146-9D7C-78A6DDA0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766856"/>
            <a:ext cx="7042725" cy="5446744"/>
          </a:xfrm>
        </p:spPr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int</a:t>
            </a:r>
          </a:p>
          <a:p>
            <a:pPr lvl="2"/>
            <a:r>
              <a:rPr lang="en-US" dirty="0"/>
              <a:t>You can change the ‘base’ with a second argument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bin </a:t>
            </a:r>
          </a:p>
          <a:p>
            <a:pPr lvl="2"/>
            <a:r>
              <a:rPr lang="en-US" dirty="0"/>
              <a:t>not in the book, coverts number to binary</a:t>
            </a:r>
          </a:p>
          <a:p>
            <a:pPr lvl="2"/>
            <a:r>
              <a:rPr lang="en-US" dirty="0"/>
              <a:t>also, you can set a value as binary by leading with 0b</a:t>
            </a:r>
          </a:p>
          <a:p>
            <a:r>
              <a:rPr lang="en-US" dirty="0"/>
              <a:t>sequential 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set (list, with unique values only)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We will come back to </a:t>
            </a:r>
            <a:r>
              <a:rPr lang="en-US" dirty="0" err="1"/>
              <a:t>dict</a:t>
            </a:r>
            <a:r>
              <a:rPr lang="en-US" dirty="0"/>
              <a:t> - maps indices to names!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0B60B-C9A8-464F-AC22-32C64D354A5D}"/>
              </a:ext>
            </a:extLst>
          </p:cNvPr>
          <p:cNvSpPr txBox="1"/>
          <p:nvPr/>
        </p:nvSpPr>
        <p:spPr>
          <a:xfrm>
            <a:off x="8521699" y="1562100"/>
            <a:ext cx="43942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0b1111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0b10001000</a:t>
            </a: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[2:])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10001000</a:t>
            </a: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135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0b111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708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9DE8-28FC-EF4F-83F3-BC325214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9EBFB-EB41-4248-942D-90E1F56A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4"/>
            <a:ext cx="7957125" cy="4378475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codealong</a:t>
            </a:r>
            <a:r>
              <a:rPr lang="en-US" dirty="0"/>
              <a:t> for this set of slides</a:t>
            </a:r>
          </a:p>
          <a:p>
            <a:pPr lvl="1"/>
            <a:r>
              <a:rPr lang="en-US" dirty="0"/>
              <a:t>Go practice! </a:t>
            </a:r>
          </a:p>
          <a:p>
            <a:pPr lvl="1"/>
            <a:r>
              <a:rPr lang="en-US" dirty="0"/>
              <a:t>Most stuff you have done, and try applying it in different ways! </a:t>
            </a:r>
          </a:p>
        </p:txBody>
      </p:sp>
    </p:spTree>
    <p:extLst>
      <p:ext uri="{BB962C8B-B14F-4D97-AF65-F5344CB8AC3E}">
        <p14:creationId xmlns:p14="http://schemas.microsoft.com/office/powerpoint/2010/main" val="37833979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377</Words>
  <Application>Microsoft Macintosh PowerPoint</Application>
  <PresentationFormat>Custom</PresentationFormat>
  <Paragraphs>69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Binary - Why does it matter?</vt:lpstr>
      <vt:lpstr>Let’s go back to memory allocation</vt:lpstr>
      <vt:lpstr>Binary Tests</vt:lpstr>
      <vt:lpstr>Python Types?</vt:lpstr>
      <vt:lpstr>Go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2021-07-15T06:10:03Z</dcterms:created>
  <dcterms:modified xsi:type="dcterms:W3CDTF">2021-07-15T21:19:57Z</dcterms:modified>
</cp:coreProperties>
</file>