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4" r:id="rId3"/>
    <p:sldId id="275" r:id="rId4"/>
    <p:sldId id="276" r:id="rId5"/>
    <p:sldId id="277" r:id="rId6"/>
    <p:sldId id="278" r:id="rId7"/>
    <p:sldId id="279" r:id="rId8"/>
    <p:sldId id="270" r:id="rId9"/>
    <p:sldId id="280" r:id="rId10"/>
    <p:sldId id="259" r:id="rId11"/>
    <p:sldId id="281" r:id="rId12"/>
    <p:sldId id="282" r:id="rId13"/>
    <p:sldId id="257" r:id="rId14"/>
    <p:sldId id="258" r:id="rId15"/>
    <p:sldId id="260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3401 1371 24575,'-10'-4'0,"2"1"0,-22 3 0,18 0 0,-18 0 0,2 0 0,4 0 0,-24 0 0,7 0 0,-10 0 0,11 0 0,2 4 0,-32 5 0,38-3 0,-36 2 0,47-8 0,-7 4 0,7 0 0,0 1 0,1-2 0,5-3 0,-6 3 0,10-2 0,1 2 0,3-3 0,0 0 0,-4 0 0,0 0 0,-9 0 0,-12 0 0,2 0 0,-8 0 0,0 6 0,-3-5 0,1 5 0,-8-6 0,18 0 0,-19 0 0,-2 0 0,8 0 0,0 0 0,7 0 0,12 0 0,-8 0 0,12 0 0,5 0 0,1 0 0,0 0 0,-1 0 0,-15 0 0,14 0 0,-40 0 0,32 0 0,-35-6 0,35 2 0,-7-3 0,11 4 0,-12 3 0,8-3 0,-33-5 0,35 3 0,-35-1 0,33 2 0,-14-1 0,-14-4 0,19-1 0,-19 1 0,25 4 0,-1-7 0,-11 2 0,17 0 0,-27 2 0,21 4 0,-4 0 0,-6-3 0,23 3 0,-11 1 0,12 0 0,-7 2 0,6-5 0,-9 2 0,9-3 0,-24-5 0,14 3 0,-12-5 0,17 8 0,9-4 0,-6 0 0,-1-2 0,2-2 0,-10 7 0,13 0 0,-10 0 0,11 2 0,-1-1 0,2 0 0,3 1 0,-2-2 0,0 0 0,2 3 0,-3-3 0,4 0 0,-4-12 0,3 8 0,-8-17 0,7 19 0,-6-14 0,7 11 0,-7-11 0,5-2 0,-2 3 0,-1-7 0,0 4 0,-4-1 0,3-7 0,4 16 0,-5-27 0,10 30 0,-12-49 0,9 35 0,-1-22 0,3 28 0,6 3 0,0-9 0,0 13 0,0-12 0,0 20 0,-3-3 0,2 2 0,-6-6 0,7 6 0,-4-5 0,4 5 0,0-6 0,0 3 0,0 0 0,-4-8 0,3 9 0,-3-6 0,4 0 0,0 6 0,0-9 0,0 11 0,0-6 0,0 3 0,0-3 0,0 3 0,0 1 0,0 2 0,0 1 0,0 0 0,0 0 0,3 0 0,1-1 0,0 1 0,3 0 0,-3 0 0,3-3 0,0-2 0,0 5 0,9 0 0,-3 7 0,13 0 0,-4 0 0,5 0 0,0-4 0,-5 3 0,-2-3 0,-9 1 0,0-1 0,-7-3 0,-1-4 0,-3 3 0,0-2 0,0 0 0,0 2 0,-7-3 0,3 4 0,-7 3 0,1 1 0,2 3 0,-2 0 0,-1 0 0,0 0 0,0 0 0,1 0 0,-7 0 0,8 0 0,-10 0 0,8 0 0,-4 3 0,-5-2 0,-2 6 0,-5-2 0,5 4 0,2-5 0,-10 11 0,14-9 0,-13 6 0,-9 5 0,17-11 0,-26 8 0,34-8 0,-12 3 0,12 0 0,-13 4 0,11-6 0,-6 1 0,10-4 0,1-1 0,0 1 0,8-4 0,0 4 0,12-4 0,-2 0 0,11 0 0,0 0 0,2 0 0,16 0 0,-13 0 0,24-6 0,3-9 0,3-5 0,28-11 0,-25 11 0,25-10 0,-18 8 0,0 0 0,-18 7 0,-16 6 0,-19 9 0,0-4 0,-4 4 0,-3 7 0,-4-2 0,-1 8 0,-2 25 0,3-11 0,0 21 0,0-26 0,0 4 0,0-14 0,6 24 0,-2-21 0,6 13 0,-3-18 0,0-3 0,0 0 0,0 1 0,1 2 0,-1-2 0,5 11 0,-1-6 0,7 13 0,-6-14 0,3 8 0,-4-9 0,0 0 0,3 3 0,8 7 0,-8-7 0,-3 1 0,-9-16 0,-15-13 0,11 9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1:2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3070 95 24575,'-3'-4'0,"-1"1"0,-3 3 0,-9-4 0,6 3 0,-15-3 0,13 0 0,-9 4 0,10-4 0,1-2 0,3 4 0,0-4 0,-4 6 0,3 0 0,-5-3 0,5 2 0,-6-2 0,-3-5 0,5 6 0,-13-10 0,6 11 0,-2-3 0,-26-3 0,26 2 0,-21-2 0,28 3 0,-6 4 0,-2 0 0,1 0 0,-5 0 0,13 0 0,-6 0 0,11 0 0,-2 0 0,2 0 0,1 0 0,0 0 0,-3 0 0,-1 0 0,-10 0 0,6 0 0,-2 0 0,3 0 0,6 0 0,-5 0 0,5 0 0,-6 0 0,6 0 0,-5 0 0,1 0 0,1 0 0,-8 0 0,10 0 0,-11 0 0,12 0 0,-5 0 0,5 0 0,-6 0 0,-13 0 0,8 0 0,-11 0 0,15 0 0,1 0 0,-6 0 0,7 0 0,-6 0 0,11 0 0,-6 0 0,-6 0 0,7 0 0,-10 0 0,15 0 0,-5 0 0,5 0 0,-6 0 0,-3 0 0,5 0 0,-13 0 0,15 0 0,-9 0 0,8 0 0,0 0 0,-3 0 0,3 0 0,-9 0 0,4 0 0,-4 0 0,5 0 0,-5 0 0,5 0 0,-6 0 0,1 0 0,4 0 0,-4 0 0,6 0 0,0 0 0,-7 0 0,6 0 0,-5 0 0,-1 0 0,6 0 0,-11 0 0,4 0 0,0 0 0,2 4 0,0-4 0,-1 8 0,-1-7 0,-5 6 0,12-6 0,-3 5 0,-1 3 0,9-4 0,-9 3 0,8-8 0,-4 0 0,1 4 0,0 0 0,-1 3 0,1-3 0,-17-1 0,7 5 0,-5-6 0,10 9 0,2-10 0,-5 6 0,4-6 0,-7 7 0,6-2 0,-2-1 0,-19 4 0,24-4 0,-17 5 0,16-6 0,5 2 0,-5-2 0,10 3 0,0-3 0,0 6 0,0-6 0,0 4 0,-1-2 0,1-5 0,0 5 0,0-2 0,0 3 0,-9 1 0,6 0 0,-6 0 0,9-4 0,-4 2 0,4-2 0,-4 3 0,4-3 0,0 3 0,0-3 0,0 3 0,-4 0 0,0 3 0,-9-1 0,4 2 0,-4 0 0,9-3 0,0 2 0,4-3 0,-3 4 0,2-3 0,-2 2 0,-1 0 0,0 2 0,0 2 0,1-3 0,-1-1 0,3-2 0,-2-1 0,3 0 0,0 0 0,-1 0 0,1 0 0,0 1 0,0-1 0,0 3 0,0-2 0,-1 2 0,1-2 0,-17 22 0,13-17 0,-16 21 0,19-26 0,1 2 0,0 0 0,3-2 0,-3 3 0,0-4 0,0 0 0,0 0 0,3 0 0,-7 10 0,5-8 0,-6 7 0,5-9 0,0 1 0,0-1 0,0 0 0,-4 0 0,3-3 0,-2 2 0,3-2 0,-4 7 0,7-3 0,-6 5 0,6-2 0,-3 1 0,3-2 0,-3-3 0,3 3 0,-6-2 0,5 6 0,-4-6 0,8 5 0,-5-1 0,5-1 0,-2 8 0,-1-10 0,4 8 0,-4-7 0,4-2 0,0 6 0,0-7 0,0 7 0,0-6 0,-3 6 0,3-7 0,-4 13 0,4-11 0,0 11 0,0-12 0,0 5 0,0-2 0,0 0 0,0 0 0,0-1 0,0 1 0,0 0 0,0 19 0,0-18 0,0 18 0,0-19 0,0 4 0,0-4 0,6 19 0,-5-18 0,9 23 0,-9-25 0,10 6 0,-10-9 0,6 3 0,-4 2 0,-2-1 0,2 2 0,0-2 0,1 1 0,0 7 0,-1-7 0,0 9 0,-2-10 0,5 2 0,-5-2 0,6 1 0,-7 1 0,4-5 0,-1 6 0,-2-3 0,5 3 0,-1 6 0,-1-4 0,3 4 0,0-5 0,-2-4 0,2 2 0,-4-5 0,3 22 0,2-18 0,-2 15 0,1-17 0,-3 1 0,3 0 0,-3 0 0,-1-4 0,0 3 0,1-2 0,3 3 0,-3-1 0,3-2 0,-2 11 0,2-9 0,-2 6 0,2 0 0,-3-3 0,4 7 0,0-9 0,-4-1 0,3 6 0,-3-3 0,1 4 0,-2-7 0,-3-3 0,17 14 0,7 13 0,18 23 0,3 11 0,-12-14 0,0 5 0,-16-35 0,8 23 0,-13-29 0,3 13 0,-4-17 0,-3-3 0,-4-7 0,-5-11 0,-6-5 0,3-2 0,1-5 0,-2 0 0,4 1 0,-3-2 0,4 9 0,0 0 0,0-2 0,0 5 0,0-6 0,0 3 0,-3-3 0,2 2 0,-2 2 0,3 0 0,0-1 0,0-1 0,0 2 0,0 0 0,0 2 0,0-6 0,0-3 0,0 1 0,0-4 0,0 6 0,0 0 0,0-1 0,0 4 0,0-2 0,0 5 0,0-6 0,0 6 0,0-2 0,0-1 0,0 3 0,0-5 0,0 20 0,0-4 0,0 23 0,0-4 0,0-1 0,0 5 0,0-10 0,0 10 0,0-4 0,7-1 0,-6-4 0,6-3 0,-7-3 0,0 0 0,0 0 0,0-4 0,0 0 0,0 3 0,3 1 0,-2 4 0,2-4 0,-3 2 0,3-5 0,-2 12 0,2-11 0,1 16 0,-3-15 0,3 6 0,-4-9 0,0 0 0,0 4 0,0-3 0,0 2 0,0-3 0,0 0 0,0 4 0,0 0 0,0 0 0,0 2 0,0-1 0,0 2 0,3 0 0,-2-3 0,2-7 0,-6-4 0,-1-8 0,-3 1 0,0 0 0,0 0 0,-1 0 0,0-9 0,1 9 0,-1-8 0,-2 8 0,2 2 0,-3-5 0,1 6 0,-1-3 0,0 3 0,-3-5 0,6 4 0,-22-8 0,15 9 0,-12-5 0,13 8 0,6-5 0,-6 2 0,7 0 0,-7 0 0,6 4 0,-6 0 0,7 0 0,-7 0 0,3 0 0,0-3 0,-9 2 0,2-10 0,0 9 0,-2-6 0,-7 8 0,11 0 0,-19-4 0,22 0 0,-4-1 0,4-2 0,5 7 0,-3-4 0,4 4 0,0 0 0,-3-3 0,2 2 0,-6-2 0,6 3 0,1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2T21:12:4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3138 1 24575,'-71'0'0,"35"0"0,-55 0 0,57 0 0,1 0 0,15 0 0,10 0 0,-4 0 0,3 0 0,-12 0 0,0 0 0,-10 0 0,0 5 0,1 0 0,-1 1 0,0-1 0,-12 1 0,9 0 0,-8 2 0,11-4 0,7 0 0,1-3 0,-11 2 0,6-3 0,-26 7 0,20-6 0,-32 13 0,29-3 0,-41-1 0,41-1 0,-17 0 0,11-7 0,10 12 0,-4-13 0,15 4 0,6-2 0,0-2 0,3 3 0,-21 2 0,17-1 0,-24 3 0,27-5 0,-14 2 0,14-4 0,-9 7 0,0-2 0,6-2 0,-6 1 0,-12 1 0,18-4 0,-16 8 0,20-6 0,-9 1 0,7-2 0,-6 1 0,8 0 0,0 1 0,2-2 0,3 1 0,0-3 0,-4 10 0,3-6 0,-6 7 0,-4-3 0,1-1 0,-5 1 0,1 5 0,-3-4 0,1 8 0,-17-6 0,14 2 0,-9 0 0,13-7 0,11 3 0,-6 5 0,5-1 0,-1 5 0,-8-1 0,11-9 0,-7 5 0,0-1 0,4 0 0,-9 2 0,7-4 0,4-3 0,-4 4 0,7-3 0,-6 3 0,6-4 0,-2 0 0,2-4 0,1 3 0,0-2 0,0 3 0,0 0 0,-3 0 0,2 0 0,-3-3 0,0 5 0,0-4 0,-4 9 0,3-2 0,-2-1 0,2 3 0,1-6 0,0 3 0,0-4 0,0 4 0,-4 0 0,3 1 0,-25 17 0,24-17 0,-26 24 0,30-26 0,-7 10 0,-7 4 0,8-10 0,-11 13 0,18-23 0,-6 6 0,2-3 0,-3 1 0,0 2 0,3 1 0,-2 1 0,6-1 0,-2 0 0,-1-1 0,3-2 0,-6 3 0,6-4 0,-3 0 0,4 0 0,0 0 0,-4 0 0,3 0 0,-8 11 0,11-9 0,-6 12 0,4-10 0,-7 11 0,2-9 0,-1 4 0,6-9 0,4-1 0,-3 0 0,6 0 0,-3 10 0,4-4 0,-3 9 0,-2-7 0,-3 0 0,0 0 0,4-3 0,-4-2 0,3 8 0,0-5 0,1 8 0,0-6 0,3-3 0,-6-1 0,6-1 0,-6 2 0,6-1 0,-3 10 0,-2 11 0,4-10 0,-7 11 0,8-22 0,-7 5 0,8-5 0,-4 3 0,4-2 0,0 3 0,0 18 0,0-6 0,0 4 0,0-14 0,0-9 0,0 2 0,0 2 0,0 9 0,0-4 0,0 1 0,0-7 0,0 6 0,0 3 0,0 3 0,0-1 0,0-1 0,0 3 0,0-1 0,0-1 0,0-7 0,0 0 0,0 7 0,0-9 0,0 7 0,0-1 0,0-3 0,0 13 0,0-16 0,0 14 0,0-14 0,0 5 0,4-3 0,-4 3 0,8-2 0,-7 2 0,2-3 0,1-7 0,0 6 0,5 4 0,0 5 0,6 7 0,-8-10 0,2 1 0,-2-10 0,-1 4 0,2 0 0,3 0 0,-6 1 0,10 17 0,-1-7 0,-6 6 0,6-5 0,-6-14 0,3 15 0,1-11 0,-3 5 0,-4-7 0,2 0 0,-3 0 0,1 0 0,2-3 0,-6 2 0,3-2 0,-1 3 0,2 0 0,6 0 0,-2 0 0,3-3 0,-4 2 0,0-2 0,0-1 0,0 3 0,-3-6 0,13 37 0,-11-26 0,9 22 0,-8-20 0,-3-11 0,1 7 0,2 0 0,-3-4 0,5 16 0,-2-13 0,1 6 0,-1-10 0,0-2 0,-3-3 0,2 4 0,3 7 0,0 5 0,10 7 0,-14-10 0,11 1 0,-12-13 0,7 6 0,-4-3 0,0 1 0,15 14 0,-11-15 0,8 12 0,-12-13 0,-4-2 0,4 3 0,0-4 0,0 0 0,0 0 0,4 4 0,-3-3 0,6 6 0,4-5 0,-5 2 0,15-2 0,-9-1 0,1 0 0,-3 4 0,-10-4 0,4 3 0,1-4 0,-1-4 0,0 3 0,6-1 0,-7 2 0,7 1 0,-7 3 0,-2-3 0,3 2 0,-4-3 0,4 4 0,-3-3 0,2 6 0,-3-6 0,0 3 0,1-4 0,-1 0 0,0 0 0,0 0 0,0 0 0,0 0 0,0 0 0,0 0 0,0 0 0,10 6 0,-7-5 0,7 2 0,-10-4 0,6 7 0,-1-3 0,1 7 0,-2-10 0,-4-3 0,4 2 0,7 3 0,5 0 0,7 10 0,0-9 0,-11 3 0,20-2 0,-22-3 0,16 1 0,-21 2 0,2 1 0,-6-1 0,24 9 0,-19-11 0,16 8 0,-18-7 0,0-2 0,1-1 0,-2-1 0,-3-2 0,0 3 0,4 4 0,-3 0 0,6 4 0,-2-3 0,3-2 0,23 24 0,-21-24 0,13 15 0,-28-30 0,-6-4 0,-2-4 0,1 3 0,-3-6 0,2 6 0,-3-7 0,3 8 0,-3-14 0,4 11 0,-5-11 0,0 3 0,0 2 0,-3-24 0,7 23 0,-8-33 0,12 37 0,-9-16 0,9 18 0,-6 0 0,2-4 0,-4-7 0,1 5 0,3-11 0,-3 15 0,4-4 0,-4 10 0,3 0 0,-2-4 0,6 3 0,-6-6 0,6 2 0,-2 1 0,-1-4 0,3 7 0,-2-2 0,3 3 0,7 7 0,-2 2 0,10 10 0,-6 2 0,3 3 0,-4 0 0,0 0 0,6 7 0,-5-5 0,6 11 0,-6-5 0,19 23 0,-14-18 0,18 16 0,-17-21 0,0-3 0,30 46 0,-3-28 0,20 38 0,2-20 0,-15 7 0,6-6 0,-21-9 0,-9-24 0,-14-10 0,-6-6 0,-2 3 0,-6-8 0,-5 0 0,-1-4 0,-13 0 0,11 0 0,-7 0 0,10 0 0,0 0 0,-4 3 0,0-2 0,-11 12 0,5-11 0,-1 11 0,8-12 0,-1 6 0,3-6 0,-6 10 0,2-6 0,1 3 0,-3-1 0,2-6 0,-3 6 0,0-2 0,-7-1 0,5 0 0,-1-1 0,-14 11 0,9-7 0,-12 9 0,17-15 0,7 6 0,4-6 0,0 6 0,-4-6 0,3 6 0,-2-2 0,-7 4 0,7-4 0,-11-1 0,10 0 0,-1-3 0,2 6 0,2-6 0,1 2 0,0-3 0,-3 8 0,2-7 0,-3 7 0,4-8 0,0 0 0,0 0 0,-4 0 0,0 0 0,-4 0 0,3 0 0,1 0 0,4 0 0,0 0 0,0-4 0,4 3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dd339b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dd339b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0dd339b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0dd339b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dd339b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dd339b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b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b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52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1_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6937514" y="-2"/>
            <a:ext cx="6880083" cy="77724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13" cy="2031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604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454375" marR="0" lvl="4" indent="-345437" algn="l" rtl="0">
              <a:spcBef>
                <a:spcPts val="1058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28074" y="5369310"/>
            <a:ext cx="12561413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345437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345437" algn="l" rtl="0">
              <a:spcBef>
                <a:spcPts val="604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662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729342" y="5122227"/>
            <a:ext cx="9112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1" y="6733970"/>
            <a:ext cx="3520436" cy="787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87371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3241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  <p:sldLayoutId id="2147483694" r:id="rId2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medium.com/wibson/how-much-is-your-data-worth-at-least-240-per-year-likely-much-more-984e250c2ffa" TargetMode="External"/><Relationship Id="rId5" Type="http://schemas.openxmlformats.org/officeDocument/2006/relationships/hyperlink" Target="https://zephoria.com/top-15-valuable-facebook-statistics/" TargetMode="External"/><Relationship Id="rId4" Type="http://schemas.openxmlformats.org/officeDocument/2006/relationships/hyperlink" Target="https://www.simplilearn.com/how-facebook-is-using-big-data-artic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help/148233965247823" TargetMode="External"/><Relationship Id="rId3" Type="http://schemas.openxmlformats.org/officeDocument/2006/relationships/hyperlink" Target="https://myaccount.google.com/" TargetMode="External"/><Relationship Id="rId7" Type="http://schemas.openxmlformats.org/officeDocument/2006/relationships/hyperlink" Target="https://www.google.com/landing/2ste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help.instagram.com/196883487377501" TargetMode="External"/><Relationship Id="rId5" Type="http://schemas.openxmlformats.org/officeDocument/2006/relationships/hyperlink" Target="https://www.facebook.com/settings" TargetMode="External"/><Relationship Id="rId10" Type="http://schemas.openxmlformats.org/officeDocument/2006/relationships/hyperlink" Target="https://www.acns.colostate.edu/security" TargetMode="External"/><Relationship Id="rId4" Type="http://schemas.openxmlformats.org/officeDocument/2006/relationships/hyperlink" Target="https://www.facebook.com/help/325807937506242" TargetMode="External"/><Relationship Id="rId9" Type="http://schemas.openxmlformats.org/officeDocument/2006/relationships/hyperlink" Target="https://www.acns.colostate.edu/du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628509" y="2696352"/>
            <a:ext cx="12560582" cy="20294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2" tIns="91422" rIns="91422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381750">
              <a:spcBef>
                <a:spcPts val="0"/>
              </a:spcBef>
              <a:buClr>
                <a:schemeClr val="lt1"/>
              </a:buClr>
              <a:buSzPts val="4000"/>
              <a:defRPr/>
            </a:pPr>
            <a:r>
              <a:rPr lang="en-US" sz="6044" kern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Privacy, Loops and Lists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628056" y="5369329"/>
            <a:ext cx="12561413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spcAft>
                <a:spcPts val="604"/>
              </a:spcAft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674160" y="6862220"/>
            <a:ext cx="10469280" cy="115645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 Colorado State University 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Computer Science Department</a:t>
            </a:r>
            <a:endParaRPr sz="1209">
              <a:solidFill>
                <a:srgbClr val="9A9A9C"/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" sz="1209">
                <a:solidFill>
                  <a:srgbClr val="9A9A9C"/>
                </a:solidFill>
              </a:rPr>
              <a:t>Slides Originally Created by Albert Lionelle (Albert.Lionelle@colostate.edu)</a:t>
            </a:r>
            <a:endParaRPr sz="1209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EC8-F972-5447-966F-88A5D507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C7C6-D460-AA40-AA68-0FC063C81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735"/>
          </a:xfrm>
        </p:spPr>
        <p:txBody>
          <a:bodyPr/>
          <a:lstStyle/>
          <a:p>
            <a:r>
              <a:rPr lang="en-US" dirty="0"/>
              <a:t>Cool shorthand “magic”</a:t>
            </a:r>
          </a:p>
          <a:p>
            <a:pPr lvl="1"/>
            <a:r>
              <a:rPr lang="en-US" dirty="0"/>
              <a:t>a way to have a loop that generates a list in one line!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91E6C-716D-7244-8203-F9CE83AF24F4}"/>
              </a:ext>
            </a:extLst>
          </p:cNvPr>
          <p:cNvSpPr txBox="1"/>
          <p:nvPr/>
        </p:nvSpPr>
        <p:spPr>
          <a:xfrm>
            <a:off x="2889955" y="2801302"/>
            <a:ext cx="80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7273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[6, 5, 2, 4, 2, 6, 1, 3, 4]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AC7B2BF-6ABD-B84C-91E0-986CD03F036C}"/>
              </a:ext>
            </a:extLst>
          </p:cNvPr>
          <p:cNvSpPr txBox="1">
            <a:spLocks/>
          </p:cNvSpPr>
          <p:nvPr/>
        </p:nvSpPr>
        <p:spPr>
          <a:xfrm>
            <a:off x="543408" y="3672141"/>
            <a:ext cx="12561453" cy="857735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Also, conditionally add something! </a:t>
            </a:r>
          </a:p>
          <a:p>
            <a:pPr lvl="1"/>
            <a:r>
              <a:rPr lang="en-US" dirty="0"/>
              <a:t>common for filtering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5F96D-8FB9-5D4B-BA7B-8EB4BA2F00F0}"/>
              </a:ext>
            </a:extLst>
          </p:cNvPr>
          <p:cNvSpPr txBox="1"/>
          <p:nvPr/>
        </p:nvSpPr>
        <p:spPr>
          <a:xfrm>
            <a:off x="2889955" y="469283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odds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(odds)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[-5, -1, -3]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8429-D574-499A-8CBC-87ED2DD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22EF5-ECE8-47A1-9E18-6051E926A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468257"/>
          </a:xfrm>
        </p:spPr>
        <p:txBody>
          <a:bodyPr/>
          <a:lstStyle/>
          <a:p>
            <a:pPr lvl="2"/>
            <a:r>
              <a:rPr lang="en-US" dirty="0"/>
              <a:t>Take a list of items, </a:t>
            </a:r>
          </a:p>
          <a:p>
            <a:pPr lvl="3"/>
            <a:r>
              <a:rPr lang="en-US" dirty="0"/>
              <a:t>Return only the items that have “a” in the word</a:t>
            </a:r>
          </a:p>
          <a:p>
            <a:pPr lvl="3"/>
            <a:r>
              <a:rPr lang="en-US" dirty="0"/>
              <a:t>Use a list comprehension!</a:t>
            </a:r>
          </a:p>
          <a:p>
            <a:pPr lvl="3"/>
            <a:r>
              <a:rPr lang="en-US" dirty="0"/>
              <a:t>The *in* keyword will help with the if statement</a:t>
            </a:r>
          </a:p>
          <a:p>
            <a:pPr lvl="3"/>
            <a:r>
              <a:rPr lang="en-US" dirty="0"/>
              <a:t>if “a”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Example list </a:t>
            </a:r>
          </a:p>
          <a:p>
            <a:pPr lvl="3"/>
            <a:r>
              <a:rPr lang="en-US" dirty="0">
                <a:latin typeface="Consolas" panose="020B0609020204030204" pitchFamily="49" charset="0"/>
              </a:rPr>
              <a:t>[“hello”, “</a:t>
            </a:r>
            <a:r>
              <a:rPr lang="en-US" dirty="0" err="1">
                <a:latin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</a:rPr>
              <a:t>”, “jade”, “</a:t>
            </a:r>
            <a:r>
              <a:rPr lang="en-US" dirty="0" err="1">
                <a:latin typeface="Consolas" panose="020B0609020204030204" pitchFamily="49" charset="0"/>
              </a:rPr>
              <a:t>zypher</a:t>
            </a:r>
            <a:r>
              <a:rPr lang="en-US" dirty="0">
                <a:latin typeface="Consolas" panose="020B0609020204030204" pitchFamily="49" charset="0"/>
              </a:rPr>
              <a:t>”, “ariel”]</a:t>
            </a:r>
          </a:p>
          <a:p>
            <a:pPr lvl="3"/>
            <a:r>
              <a:rPr lang="en-US" dirty="0"/>
              <a:t>The new list would be</a:t>
            </a:r>
          </a:p>
          <a:p>
            <a:pPr lvl="4"/>
            <a:r>
              <a:rPr lang="en-US" dirty="0">
                <a:latin typeface="Consolas" panose="020B0609020204030204" pitchFamily="49" charset="0"/>
              </a:rPr>
              <a:t>[“</a:t>
            </a:r>
            <a:r>
              <a:rPr lang="en-US" dirty="0" err="1">
                <a:latin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</a:rPr>
              <a:t>”, “jade”, “ariel”]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64B6B-CEB9-4E08-BCAA-1E9BB27C5465}"/>
              </a:ext>
            </a:extLst>
          </p:cNvPr>
          <p:cNvSpPr txBox="1"/>
          <p:nvPr/>
        </p:nvSpPr>
        <p:spPr>
          <a:xfrm>
            <a:off x="7055555" y="281748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odds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(odds)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[-5, -1, -3]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B495-B403-49FB-AB5D-FC8953A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191C-C905-4C52-9CAF-3FBF85493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Code with me!</a:t>
            </a:r>
          </a:p>
          <a:p>
            <a:r>
              <a:rPr lang="en-US" dirty="0"/>
              <a:t>Going to step us through a 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222286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A656E-1BC2-CD4D-945C-57A9D75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Break/Continue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8E5CA-9D06-BF4C-AC67-40E4BF06A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947538"/>
          </a:xfrm>
        </p:spPr>
        <p:txBody>
          <a:bodyPr/>
          <a:lstStyle/>
          <a:p>
            <a:r>
              <a:rPr lang="en-US" dirty="0"/>
              <a:t>Very commonly used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dirty="0"/>
              <a:t>Forces an </a:t>
            </a:r>
            <a:r>
              <a:rPr lang="en-US" u="sng" dirty="0"/>
              <a:t>early exit</a:t>
            </a:r>
            <a:r>
              <a:rPr lang="en-US" dirty="0"/>
              <a:t> from a loop! 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Forces a next iteration for a loop</a:t>
            </a:r>
          </a:p>
          <a:p>
            <a:pPr lvl="1"/>
            <a:r>
              <a:rPr lang="en-US" dirty="0"/>
              <a:t>Be careful with while loops</a:t>
            </a:r>
          </a:p>
          <a:p>
            <a:pPr lvl="1"/>
            <a:r>
              <a:rPr lang="en-US" dirty="0"/>
              <a:t>very common in for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9C9C-C567-714F-A14E-58FB4A879A33}"/>
              </a:ext>
            </a:extLst>
          </p:cNvPr>
          <p:cNvSpPr txBox="1"/>
          <p:nvPr/>
        </p:nvSpPr>
        <p:spPr>
          <a:xfrm>
            <a:off x="6739467" y="1854875"/>
            <a:ext cx="67733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[23, 13]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89AF8-EA8B-4144-9DDE-074315303501}"/>
              </a:ext>
            </a:extLst>
          </p:cNvPr>
          <p:cNvSpPr txBox="1"/>
          <p:nvPr/>
        </p:nvSpPr>
        <p:spPr>
          <a:xfrm>
            <a:off x="628075" y="4837110"/>
            <a:ext cx="72361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(odds)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[23, 13, 17, 191]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14:cNvPr>
              <p14:cNvContentPartPr/>
              <p14:nvPr/>
            </p14:nvContentPartPr>
            <p14:xfrm>
              <a:off x="447213" y="5399196"/>
              <a:ext cx="1224360" cy="51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12E941-B081-854D-8DE2-8F643AB0E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573" y="5390196"/>
                <a:ext cx="12420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14:cNvPr>
              <p14:cNvContentPartPr/>
              <p14:nvPr/>
            </p14:nvContentPartPr>
            <p14:xfrm>
              <a:off x="6541653" y="2840316"/>
              <a:ext cx="1105200" cy="943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402EF9-E973-DF42-8592-C2E040188E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3013" y="2831316"/>
                <a:ext cx="1122840" cy="9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5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6F8D-BF4E-6640-9DD0-23941E1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B2AD-9857-6C48-AF1F-6E273A911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438769" cy="5105052"/>
          </a:xfrm>
        </p:spPr>
        <p:txBody>
          <a:bodyPr/>
          <a:lstStyle/>
          <a:p>
            <a:r>
              <a:rPr lang="en-US" dirty="0"/>
              <a:t>Remember If Statements?</a:t>
            </a:r>
          </a:p>
          <a:p>
            <a:pPr lvl="1"/>
            <a:r>
              <a:rPr lang="en-US" dirty="0"/>
              <a:t>if True:   else: </a:t>
            </a:r>
          </a:p>
          <a:p>
            <a:pPr lvl="1"/>
            <a:r>
              <a:rPr lang="en-US" dirty="0"/>
              <a:t>True means execute block</a:t>
            </a:r>
          </a:p>
          <a:p>
            <a:pPr lvl="1"/>
            <a:r>
              <a:rPr lang="en-US" dirty="0"/>
              <a:t>Else means execute block if first isn’t true</a:t>
            </a:r>
          </a:p>
          <a:p>
            <a:r>
              <a:rPr lang="en-US" dirty="0"/>
              <a:t>Loops – Execute block while true</a:t>
            </a:r>
          </a:p>
          <a:p>
            <a:pPr lvl="1"/>
            <a:r>
              <a:rPr lang="en-US" dirty="0"/>
              <a:t>but if not true? </a:t>
            </a:r>
          </a:p>
          <a:p>
            <a:pPr lvl="1"/>
            <a:r>
              <a:rPr lang="en-US" dirty="0"/>
              <a:t>run block of code, *once* after expression is false!</a:t>
            </a:r>
          </a:p>
          <a:p>
            <a:pPr lvl="1"/>
            <a:r>
              <a:rPr lang="en-US" dirty="0"/>
              <a:t>Guarantees one run after loop</a:t>
            </a:r>
          </a:p>
          <a:p>
            <a:pPr lvl="2"/>
            <a:r>
              <a:rPr lang="en-US" dirty="0"/>
              <a:t>As long as </a:t>
            </a:r>
            <a:r>
              <a:rPr lang="en-US" b="1" dirty="0"/>
              <a:t>False</a:t>
            </a:r>
            <a:r>
              <a:rPr lang="en-US" dirty="0"/>
              <a:t> happens</a:t>
            </a:r>
          </a:p>
          <a:p>
            <a:pPr lvl="2"/>
            <a:r>
              <a:rPr lang="en-US" dirty="0"/>
              <a:t>Matters for break! </a:t>
            </a:r>
          </a:p>
          <a:p>
            <a:r>
              <a:rPr lang="en-US" dirty="0"/>
              <a:t>Reasons?</a:t>
            </a:r>
          </a:p>
          <a:p>
            <a:pPr lvl="1"/>
            <a:r>
              <a:rPr lang="en-US" dirty="0"/>
              <a:t>Good for closing files, closing internet connections,</a:t>
            </a:r>
            <a:br>
              <a:rPr lang="en-US" dirty="0"/>
            </a:br>
            <a:r>
              <a:rPr lang="en-US" dirty="0"/>
              <a:t>security checkups,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04222-1A23-744B-8A4D-FA473E5FA6FE}"/>
              </a:ext>
            </a:extLst>
          </p:cNvPr>
          <p:cNvSpPr txBox="1"/>
          <p:nvPr/>
        </p:nvSpPr>
        <p:spPr>
          <a:xfrm>
            <a:off x="6021079" y="421985"/>
            <a:ext cx="758613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 = []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odds: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odds.append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"Found no duplicates!"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 printed!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14:cNvPr>
              <p14:cNvContentPartPr/>
              <p14:nvPr/>
            </p14:nvContentPartPr>
            <p14:xfrm>
              <a:off x="5884540" y="1465940"/>
              <a:ext cx="1129680" cy="178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46F702-DE13-D148-A704-98F3A3152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00" y="1457300"/>
                <a:ext cx="1147320" cy="18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BF47-AD8F-7744-9DBF-1C3ECCB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499D8-6667-3242-B5CC-01CD0FD9B12A}"/>
              </a:ext>
            </a:extLst>
          </p:cNvPr>
          <p:cNvSpPr txBox="1"/>
          <p:nvPr/>
        </p:nvSpPr>
        <p:spPr>
          <a:xfrm>
            <a:off x="355600" y="1333018"/>
            <a:ext cx="13106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lines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csv.reader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csvreader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header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col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]): </a:t>
            </a: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first line is header</a:t>
            </a:r>
            <a:b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header[col]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{}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arg.lower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[plant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plant_list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plant[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named_indices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"Category"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]].lower()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lower_args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by_category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4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(filename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 = reader(filename)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categorize(lines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"average"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"plants"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 / </a:t>
            </a:r>
            <a:r>
              <a:rPr lang="en-US" sz="14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(lines))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</a:t>
            </a:r>
            <a:r>
              <a:rPr lang="en-US" sz="1400" dirty="0">
                <a:solidFill>
                  <a:srgbClr val="AA49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grouped_plants</a:t>
            </a:r>
            <a:r>
              <a:rPr lang="en-US" sz="1400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288271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8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Start Practical</a:t>
            </a:r>
          </a:p>
          <a:p>
            <a:r>
              <a:rPr lang="en-US" sz="3022" dirty="0"/>
              <a:t>	Catch up on labs</a:t>
            </a:r>
          </a:p>
          <a:p>
            <a:endParaRPr lang="en-US" sz="3022" dirty="0"/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6" y="5487214"/>
            <a:ext cx="119267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164 – Next Course In Sequence, also consider CS 220 (math and stats especially)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2016 Report found on average jobs that require coding skills paid $22,000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Do you use social media? If so, how much is your data worth to them?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Data Mining and You</a:t>
            </a:r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3" y="2177813"/>
            <a:ext cx="5862507" cy="501568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Facebook</a:t>
            </a:r>
            <a:endParaRPr/>
          </a:p>
          <a:p>
            <a:pPr>
              <a:buChar char="●"/>
            </a:pPr>
            <a:r>
              <a:rPr lang="en"/>
              <a:t>2.45 billion monthly active users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1.62 billion people on average log onto Facebook </a:t>
            </a:r>
            <a:r>
              <a:rPr lang="en" b="1" i="1" u="sng"/>
              <a:t>daily</a:t>
            </a:r>
            <a:endParaRPr b="1" i="1" u="sng"/>
          </a:p>
          <a:p>
            <a:pPr>
              <a:spcBef>
                <a:spcPts val="0"/>
              </a:spcBef>
              <a:buFont typeface="Proxima Nova"/>
              <a:buChar char="●"/>
            </a:pPr>
            <a:r>
              <a:rPr lang="en"/>
              <a:t>Every 60 seconds on Facebook: 510,000 comments are posted, 293,000 statuses are updated, and 136,000 photos are uploaded.</a:t>
            </a:r>
            <a:endParaRPr/>
          </a:p>
          <a:p>
            <a:pPr>
              <a:spcBef>
                <a:spcPts val="0"/>
              </a:spcBef>
              <a:buFont typeface="Proxima Nova"/>
              <a:buChar char="●"/>
            </a:pPr>
            <a:r>
              <a:rPr lang="en">
                <a:highlight>
                  <a:srgbClr val="FFFFFF"/>
                </a:highlight>
              </a:rPr>
              <a:t>300 petabyte data analysis warehouse (to start)</a:t>
            </a:r>
            <a:endParaRPr/>
          </a:p>
          <a:p>
            <a:pPr marL="0" indent="0">
              <a:buNone/>
            </a:pPr>
            <a:r>
              <a:rPr lang="en"/>
              <a:t>What do they track! (everything)</a:t>
            </a:r>
            <a:endParaRPr/>
          </a:p>
          <a:p>
            <a:pPr>
              <a:buChar char="●"/>
            </a:pPr>
            <a:r>
              <a:rPr lang="en"/>
              <a:t>Likes 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Faces / Images</a:t>
            </a:r>
            <a:endParaRPr/>
          </a:p>
          <a:p>
            <a:pPr>
              <a:spcBef>
                <a:spcPts val="0"/>
              </a:spcBef>
              <a:buChar char="●"/>
            </a:pPr>
            <a:r>
              <a:rPr lang="en"/>
              <a:t>Cookies, tagging, etc</a:t>
            </a:r>
            <a:endParaRPr/>
          </a:p>
          <a:p>
            <a:pPr marL="0" indent="0">
              <a:spcAft>
                <a:spcPts val="604"/>
              </a:spcAft>
              <a:buNone/>
            </a:pPr>
            <a:r>
              <a:rPr lang="en"/>
              <a:t>“Your” Data Worth $240 a year, per person… </a:t>
            </a:r>
            <a:endParaRPr/>
          </a:p>
        </p:txBody>
      </p:sp>
      <p:pic>
        <p:nvPicPr>
          <p:cNvPr id="194" name="Google Shape;194;p40" descr="Pie graph of Social Platform Preference - Breakdown. 52% Facebook, 21% Linkedin, 13% Twitter, 4% YouTube, 10% Other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27" y="2645957"/>
            <a:ext cx="7050127" cy="38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0"/>
          <p:cNvSpPr txBox="1"/>
          <p:nvPr/>
        </p:nvSpPr>
        <p:spPr>
          <a:xfrm>
            <a:off x="7292320" y="108309"/>
            <a:ext cx="6396533" cy="14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algn="r"/>
            <a:r>
              <a:rPr lang="en" sz="1209">
                <a:latin typeface="Proxima Nova"/>
                <a:ea typeface="Proxima Nova"/>
                <a:cs typeface="Proxima Nova"/>
                <a:sym typeface="Proxima Nova"/>
              </a:rPr>
              <a:t>Further Reading: 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https://www.simplilearn.com/how-facebook-is-using-big-data-article</a:t>
            </a:r>
            <a:br>
              <a:rPr lang="en" sz="1209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https://zephoria.com/top-15-valuable-facebook-statistics/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pPr algn="r"/>
            <a:r>
              <a:rPr lang="en" sz="120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https://medium.com/wibson/how-much-is-your-data-worth-at-least-240-per-year-likely-much-more-984e250c2ffa</a:t>
            </a:r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  <a:p>
            <a:pPr algn="r"/>
            <a:endParaRPr sz="1209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Tracking?</a:t>
            </a:r>
            <a:endParaRPr/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628094" y="2119371"/>
            <a:ext cx="6775973" cy="478176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No one knows who owns data!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 you own your data?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Google, Facebook and others - beg to differ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Simpler Case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 you own your grades?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Does the school own your grade information?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Same argument!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Look at sites that don’t track your info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But - what tools do we lose?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What is the balance?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With that said, your data is only as secure</a:t>
            </a:r>
            <a:br>
              <a:rPr lang="en"/>
            </a:br>
            <a:r>
              <a:rPr lang="en"/>
              <a:t>as you make it. </a:t>
            </a:r>
            <a:endParaRPr/>
          </a:p>
          <a:p>
            <a:pPr lvl="1">
              <a:spcBef>
                <a:spcPts val="0"/>
              </a:spcBef>
            </a:pPr>
            <a:r>
              <a:rPr lang="en" u="sng"/>
              <a:t>We are our own worst security</a:t>
            </a:r>
            <a:endParaRPr u="sng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1381750" indent="0">
              <a:spcAft>
                <a:spcPts val="604"/>
              </a:spcAft>
              <a:buNone/>
            </a:pPr>
            <a:endParaRPr/>
          </a:p>
        </p:txBody>
      </p:sp>
      <p:pic>
        <p:nvPicPr>
          <p:cNvPr id="202" name="Google Shape;202;p41" descr="Duck Duck Go websit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310" y="150733"/>
            <a:ext cx="7079290" cy="437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1" descr="Your private life is #Not4Sale. No Ads. No Spyware. No B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630" y="3785711"/>
            <a:ext cx="4708432" cy="323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1" descr="Ad for google: Make Google yours. See the data in your google account and choose what activity is saved to personalize your google experien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727" y="5192782"/>
            <a:ext cx="3525839" cy="190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2-Step Authentication</a:t>
            </a:r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body" idx="1"/>
          </p:nvPr>
        </p:nvSpPr>
        <p:spPr>
          <a:xfrm>
            <a:off x="448838" y="1888824"/>
            <a:ext cx="12561413" cy="39947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/>
              <a:t>For signin - not encryption! 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Step 1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Enter your password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Step 2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You get a security code (often six digits)</a:t>
            </a:r>
            <a:endParaRPr/>
          </a:p>
          <a:p>
            <a:pPr lvl="2">
              <a:spcBef>
                <a:spcPts val="0"/>
              </a:spcBef>
            </a:pPr>
            <a:r>
              <a:rPr lang="en"/>
              <a:t>Via an app or text message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Enter in the code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Really better than just a password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Admittedly, passwords should die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But how to balance user experience with security?</a:t>
            </a:r>
            <a:endParaRPr/>
          </a:p>
        </p:txBody>
      </p:sp>
      <p:pic>
        <p:nvPicPr>
          <p:cNvPr id="211" name="Google Shape;211;p42" descr="A cartoon about password strenght. Through 20 Years of effort, we've successfully trained everyone to use passwords that are hard for humans to remember, but easy for computers to guess." title="To anyone who understands information theory and security and is in an infuriating argument with someone who does not (possibly involving mixed case), I sincerely apologize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836" y="184243"/>
            <a:ext cx="6106021" cy="495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2" descr="A cartoon of a woman thinking of a password + a security co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93" y="5380462"/>
            <a:ext cx="2086996" cy="19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Homework (ok your choice)</a:t>
            </a:r>
            <a:endParaRPr dirty="0"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628094" y="2027319"/>
            <a:ext cx="12561413" cy="439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Font typeface="Proxima Nova"/>
              <a:buAutoNum type="arabicParenR"/>
            </a:pPr>
            <a:r>
              <a:rPr lang="en" sz="1662" u="sng" dirty="0">
                <a:solidFill>
                  <a:schemeClr val="hlink"/>
                </a:solidFill>
                <a:hlinkClick r:id="rId3"/>
              </a:rPr>
              <a:t>https://myaccount.google.com/</a:t>
            </a:r>
            <a:endParaRPr dirty="0"/>
          </a:p>
          <a:p>
            <a:pPr lvl="1">
              <a:buFont typeface="Proxima Nova"/>
              <a:buAutoNum type="alphaLcParenR"/>
            </a:pPr>
            <a:r>
              <a:rPr lang="en" dirty="0"/>
              <a:t>Go there, and secure the information that is shared out!</a:t>
            </a:r>
            <a:endParaRPr dirty="0"/>
          </a:p>
          <a:p>
            <a:pPr>
              <a:buFont typeface="Proxima Nova"/>
              <a:buAutoNum type="arabicParenR"/>
            </a:pPr>
            <a:r>
              <a:rPr lang="en" sz="1662" u="sng" dirty="0">
                <a:solidFill>
                  <a:schemeClr val="hlink"/>
                </a:solidFill>
                <a:hlinkClick r:id="rId4"/>
              </a:rPr>
              <a:t>https://www.facebook.com/help/325807937506242</a:t>
            </a:r>
            <a:endParaRPr dirty="0"/>
          </a:p>
          <a:p>
            <a:pPr lvl="1">
              <a:buFont typeface="Proxima Nova"/>
              <a:buAutoNum type="alphaLcParenR"/>
            </a:pPr>
            <a:r>
              <a:rPr lang="en" dirty="0"/>
              <a:t>Read up on facebook privacy options</a:t>
            </a:r>
            <a:endParaRPr dirty="0"/>
          </a:p>
          <a:p>
            <a:pPr lvl="1">
              <a:buAutoNum type="alphaLcParenR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https://www.facebook.com/settings</a:t>
            </a:r>
            <a:r>
              <a:rPr lang="en" dirty="0"/>
              <a:t>  (link to facebook’s privacy settings)</a:t>
            </a:r>
            <a:endParaRPr dirty="0"/>
          </a:p>
          <a:p>
            <a:pPr>
              <a:buFont typeface="Proxima Nova"/>
              <a:buAutoNum type="arabicParenR"/>
            </a:pPr>
            <a:r>
              <a:rPr lang="en" sz="1662" u="sng" dirty="0">
                <a:solidFill>
                  <a:schemeClr val="hlink"/>
                </a:solidFill>
                <a:hlinkClick r:id="rId6"/>
              </a:rPr>
              <a:t>https://help.instagram.com/196883487377501</a:t>
            </a:r>
            <a:endParaRPr dirty="0"/>
          </a:p>
          <a:p>
            <a:pPr lvl="1">
              <a:buFont typeface="Proxima Nova"/>
              <a:buAutoNum type="alphaLcParenR"/>
            </a:pPr>
            <a:r>
              <a:rPr lang="en" dirty="0"/>
              <a:t>Read up on instagram privacy setting - and fix what you want</a:t>
            </a:r>
            <a:endParaRPr dirty="0"/>
          </a:p>
          <a:p>
            <a:pPr>
              <a:buFont typeface="Proxima Nova"/>
              <a:buAutoNum type="arabicParenR"/>
            </a:pPr>
            <a:r>
              <a:rPr lang="en" dirty="0"/>
              <a:t>Set up Two-Factor Authentication! </a:t>
            </a:r>
            <a:endParaRPr dirty="0"/>
          </a:p>
          <a:p>
            <a:pPr lvl="1">
              <a:buFont typeface="Proxima Nova"/>
              <a:buAutoNum type="alphaLcParenR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https://www.google.com/landing/2step/</a:t>
            </a:r>
            <a:endParaRPr dirty="0"/>
          </a:p>
          <a:p>
            <a:pPr lvl="1">
              <a:buFont typeface="Proxima Nova"/>
              <a:buAutoNum type="alphaLcParenR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https://www.facebook.com/help/148233965247823</a:t>
            </a:r>
            <a:endParaRPr dirty="0"/>
          </a:p>
          <a:p>
            <a:pPr lvl="1">
              <a:buAutoNum type="alphaLcParenR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https://www.acns.colostate.edu/duo/</a:t>
            </a:r>
            <a:r>
              <a:rPr lang="en" dirty="0"/>
              <a:t> (yes, CSU - but more to this)</a:t>
            </a:r>
            <a:endParaRPr dirty="0"/>
          </a:p>
          <a:p>
            <a:pPr lvl="2">
              <a:buAutoNum type="romanLcParenR"/>
            </a:pPr>
            <a:r>
              <a:rPr lang="en" u="sng" dirty="0">
                <a:solidFill>
                  <a:schemeClr val="hlink"/>
                </a:solidFill>
                <a:hlinkClick r:id="rId10"/>
              </a:rPr>
              <a:t>https://www.acns.colostate.edu/security</a:t>
            </a:r>
            <a:r>
              <a:rPr lang="en" dirty="0"/>
              <a:t>/</a:t>
            </a:r>
            <a:endParaRPr dirty="0"/>
          </a:p>
          <a:p>
            <a:pPr marL="0" indent="0">
              <a:spcAft>
                <a:spcPts val="604"/>
              </a:spcAft>
              <a:buNone/>
            </a:pPr>
            <a:r>
              <a:rPr lang="en" b="1" dirty="0"/>
              <a:t>It is worth the 30 minutes you spend on it!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Sending Data Online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H</a:t>
            </a:r>
            <a:r>
              <a:rPr lang="en-US" dirty="0"/>
              <a:t>o</a:t>
            </a:r>
            <a:r>
              <a:rPr lang="en" dirty="0"/>
              <a:t>w do you prevent someone from reading that data?</a:t>
            </a:r>
            <a:endParaRPr dirty="0"/>
          </a:p>
        </p:txBody>
      </p:sp>
      <p:sp>
        <p:nvSpPr>
          <p:cNvPr id="194" name="Google Shape;194;p40"/>
          <p:cNvSpPr/>
          <p:nvPr/>
        </p:nvSpPr>
        <p:spPr>
          <a:xfrm>
            <a:off x="2123413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195" name="Google Shape;195;p40"/>
          <p:cNvSpPr/>
          <p:nvPr/>
        </p:nvSpPr>
        <p:spPr>
          <a:xfrm>
            <a:off x="4911602" y="4385282"/>
            <a:ext cx="4159827" cy="6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pPr algn="ctr"/>
            <a:r>
              <a:rPr lang="en" sz="1800" dirty="0"/>
              <a:t>Send File</a:t>
            </a:r>
            <a:endParaRPr sz="1800" dirty="0"/>
          </a:p>
        </p:txBody>
      </p:sp>
      <p:pic>
        <p:nvPicPr>
          <p:cNvPr id="197" name="Google Shape;197;p40" descr="An anonymous man hacking"/>
          <p:cNvPicPr preferRelativeResize="0"/>
          <p:nvPr/>
        </p:nvPicPr>
        <p:blipFill rotWithShape="1">
          <a:blip r:embed="rId3">
            <a:alphaModFix/>
          </a:blip>
          <a:srcRect l="22487" t="23200" r="28207" b="23440"/>
          <a:stretch/>
        </p:blipFill>
        <p:spPr>
          <a:xfrm>
            <a:off x="6090036" y="5265165"/>
            <a:ext cx="1355656" cy="154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0"/>
          <p:cNvSpPr/>
          <p:nvPr/>
        </p:nvSpPr>
        <p:spPr>
          <a:xfrm>
            <a:off x="9456080" y="4249698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  <p:sp>
        <p:nvSpPr>
          <p:cNvPr id="8" name="Google Shape;196;p40">
            <a:extLst>
              <a:ext uri="{FF2B5EF4-FFF2-40B4-BE49-F238E27FC236}">
                <a16:creationId xmlns:a16="http://schemas.microsoft.com/office/drawing/2014/main" id="{2D6B5989-7A39-4A8F-9DCE-07B67B8580E6}"/>
              </a:ext>
            </a:extLst>
          </p:cNvPr>
          <p:cNvSpPr/>
          <p:nvPr/>
        </p:nvSpPr>
        <p:spPr>
          <a:xfrm>
            <a:off x="7445692" y="6023795"/>
            <a:ext cx="2412187" cy="10154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8153" tIns="138153" rIns="138153" bIns="138153" anchor="ctr" anchorCtr="0">
            <a:noAutofit/>
          </a:bodyPr>
          <a:lstStyle/>
          <a:p>
            <a:r>
              <a:rPr lang="en" sz="1800" dirty="0"/>
              <a:t>The quick brown fox jumps over the lazy dog.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260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8A16-03DD-42F7-9D05-CFDD3438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coding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5E0B-7E4E-4F6D-B505-A98524622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A70-2D56-495B-81BD-08397AA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7644-F755-42E3-BE07-F81E3828C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85258"/>
          </a:xfrm>
        </p:spPr>
        <p:txBody>
          <a:bodyPr/>
          <a:lstStyle/>
          <a:p>
            <a:r>
              <a:rPr lang="en-US" dirty="0"/>
              <a:t>Write a loop that takes in a list of numbers</a:t>
            </a:r>
          </a:p>
          <a:p>
            <a:r>
              <a:rPr lang="en-US" dirty="0"/>
              <a:t>Builds a list with only even numbers from that list</a:t>
            </a:r>
          </a:p>
          <a:p>
            <a:pPr lvl="1"/>
            <a:r>
              <a:rPr lang="en-US" dirty="0"/>
              <a:t>Remember about if statement, and remember about </a:t>
            </a:r>
            <a:r>
              <a:rPr lang="en-US" b="1" dirty="0"/>
              <a:t>mod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737A8-CEA2-4C86-8672-5C1EFD82488D}"/>
              </a:ext>
            </a:extLst>
          </p:cNvPr>
          <p:cNvSpPr txBox="1"/>
          <p:nvPr/>
        </p:nvSpPr>
        <p:spPr>
          <a:xfrm>
            <a:off x="2946400" y="4234527"/>
            <a:ext cx="690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new_list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b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lst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Student code here</a:t>
            </a:r>
            <a:endParaRPr lang="en-US" b="0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new_list</a:t>
            </a:r>
            <a:r>
              <a:rPr lang="en-US" b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2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1607</Words>
  <Application>Microsoft Office PowerPoint</Application>
  <PresentationFormat>Custom</PresentationFormat>
  <Paragraphs>140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Data Privacy, Loops and Lists</vt:lpstr>
      <vt:lpstr>Announcements</vt:lpstr>
      <vt:lpstr>Data Mining and You</vt:lpstr>
      <vt:lpstr>Tracking?</vt:lpstr>
      <vt:lpstr>2-Step Authentication</vt:lpstr>
      <vt:lpstr>Homework (ok your choice)</vt:lpstr>
      <vt:lpstr>Sending Data Online</vt:lpstr>
      <vt:lpstr>Some more useful coding tools</vt:lpstr>
      <vt:lpstr>Warm Up </vt:lpstr>
      <vt:lpstr>List Comprehensions </vt:lpstr>
      <vt:lpstr>Practice 2</vt:lpstr>
      <vt:lpstr>Follow Along</vt:lpstr>
      <vt:lpstr>Break/Continue</vt:lpstr>
      <vt:lpstr>Loop Else</vt:lpstr>
      <vt:lpstr>Let’s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2021-07-22T01:24:22Z</dcterms:created>
  <dcterms:modified xsi:type="dcterms:W3CDTF">2021-11-16T02:31:39Z</dcterms:modified>
</cp:coreProperties>
</file>