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2" r:id="rId2"/>
    <p:sldId id="274" r:id="rId3"/>
    <p:sldId id="279" r:id="rId4"/>
    <p:sldId id="275" r:id="rId5"/>
    <p:sldId id="276" r:id="rId6"/>
    <p:sldId id="267" r:id="rId7"/>
    <p:sldId id="268" r:id="rId8"/>
    <p:sldId id="280" r:id="rId9"/>
    <p:sldId id="256" r:id="rId10"/>
    <p:sldId id="257" r:id="rId11"/>
    <p:sldId id="258" r:id="rId12"/>
    <p:sldId id="259" r:id="rId13"/>
    <p:sldId id="260" r:id="rId14"/>
    <p:sldId id="261" r:id="rId1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95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19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b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b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525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0dd339b1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0dd339b1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0dd339b1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0dd339b1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0dd339b1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0dd339b1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0dd339b1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0dd339b1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b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b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1_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6937514" y="-2"/>
            <a:ext cx="6880083" cy="777240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13" cy="20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604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454375" marR="0" lvl="4" indent="-345437" algn="l" rtl="0">
              <a:spcBef>
                <a:spcPts val="1058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628074" y="5369310"/>
            <a:ext cx="12561413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345437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729342" y="5122227"/>
            <a:ext cx="911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7881" y="6733970"/>
            <a:ext cx="3520436" cy="787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115849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49541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  <p:sldLayoutId id="2147483694" r:id="rId2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nsport_Layer_Securit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4.png"/><Relationship Id="rId4" Type="http://schemas.openxmlformats.org/officeDocument/2006/relationships/hyperlink" Target="https://spreadprivacy.com/what-do-security-certificates-d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ns.colostate.edu/securit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title" idx="4294967295"/>
          </p:nvPr>
        </p:nvSpPr>
        <p:spPr>
          <a:xfrm>
            <a:off x="628509" y="2696352"/>
            <a:ext cx="12560582" cy="20294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2" tIns="91422" rIns="91422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381750">
              <a:spcBef>
                <a:spcPts val="0"/>
              </a:spcBef>
              <a:buClr>
                <a:schemeClr val="lt1"/>
              </a:buClr>
              <a:buSzPts val="4000"/>
              <a:defRPr/>
            </a:pPr>
            <a:r>
              <a:rPr lang="en-US" sz="6044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Privacy</a:t>
            </a:r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628056" y="5369329"/>
            <a:ext cx="12561413" cy="11564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spcAft>
                <a:spcPts val="604"/>
              </a:spcAft>
            </a:pPr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674160" y="6862220"/>
            <a:ext cx="10469280" cy="11564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" sz="1209">
                <a:solidFill>
                  <a:srgbClr val="9A9A9C"/>
                </a:solidFill>
              </a:rPr>
              <a:t> Colorado State University </a:t>
            </a:r>
            <a:endParaRPr sz="1209">
              <a:solidFill>
                <a:srgbClr val="9A9A9C"/>
              </a:solidFill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" sz="1209">
                <a:solidFill>
                  <a:srgbClr val="9A9A9C"/>
                </a:solidFill>
              </a:rPr>
              <a:t>Computer Science Department</a:t>
            </a:r>
            <a:endParaRPr sz="1209">
              <a:solidFill>
                <a:srgbClr val="9A9A9C"/>
              </a:solidFill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" sz="1209">
                <a:solidFill>
                  <a:srgbClr val="9A9A9C"/>
                </a:solidFill>
              </a:rPr>
              <a:t>Slides Originally Created by Albert Lionelle (Albert.Lionelle@colostate.edu)</a:t>
            </a:r>
            <a:endParaRPr sz="1209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93C976-7EB3-F043-AAD4-7668F926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5D690-F50D-BD48-B842-6D9187481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209422"/>
          </a:xfrm>
        </p:spPr>
        <p:txBody>
          <a:bodyPr/>
          <a:lstStyle/>
          <a:p>
            <a:r>
              <a:rPr lang="en-US" dirty="0"/>
              <a:t>Recursion </a:t>
            </a:r>
          </a:p>
          <a:p>
            <a:pPr lvl="1"/>
            <a:r>
              <a:rPr lang="en-US" dirty="0"/>
              <a:t>A way to loop via method calls</a:t>
            </a:r>
          </a:p>
          <a:p>
            <a:pPr lvl="1"/>
            <a:r>
              <a:rPr lang="en-US" dirty="0"/>
              <a:t>Good at:</a:t>
            </a:r>
          </a:p>
          <a:p>
            <a:pPr lvl="2"/>
            <a:r>
              <a:rPr lang="en-US" dirty="0"/>
              <a:t>building sequences </a:t>
            </a:r>
          </a:p>
          <a:p>
            <a:pPr lvl="2"/>
            <a:r>
              <a:rPr lang="en-US" dirty="0"/>
              <a:t>breakdown complex iteration to simple methods</a:t>
            </a:r>
          </a:p>
          <a:p>
            <a:pPr lvl="1"/>
            <a:r>
              <a:rPr lang="en-US" dirty="0"/>
              <a:t>Divide-Conquer-Glue</a:t>
            </a:r>
          </a:p>
          <a:p>
            <a:pPr lvl="2"/>
            <a:r>
              <a:rPr lang="en-US" dirty="0"/>
              <a:t>Solve Base/ Simplest case first</a:t>
            </a:r>
          </a:p>
          <a:p>
            <a:pPr lvl="2"/>
            <a:r>
              <a:rPr lang="en-US" dirty="0"/>
              <a:t>Build the N=2+ case next</a:t>
            </a:r>
          </a:p>
          <a:p>
            <a:pPr lvl="1"/>
            <a:r>
              <a:rPr lang="en-US" dirty="0"/>
              <a:t>Tail Recursion</a:t>
            </a:r>
          </a:p>
          <a:p>
            <a:pPr lvl="2"/>
            <a:r>
              <a:rPr lang="en-US" dirty="0"/>
              <a:t>Store values as part of the parameters</a:t>
            </a:r>
          </a:p>
          <a:p>
            <a:pPr lvl="2"/>
            <a:r>
              <a:rPr lang="en-US" dirty="0"/>
              <a:t>Make use of default parameters to make this easier! </a:t>
            </a:r>
          </a:p>
        </p:txBody>
      </p:sp>
    </p:spTree>
    <p:extLst>
      <p:ext uri="{BB962C8B-B14F-4D97-AF65-F5344CB8AC3E}">
        <p14:creationId xmlns:p14="http://schemas.microsoft.com/office/powerpoint/2010/main" val="2225258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500F-48F0-C54D-83B1-22861D22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Recursion To Simplify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AD68-8C00-AA4A-A1D1-B00D45F6D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5479214" cy="2461251"/>
          </a:xfrm>
        </p:spPr>
        <p:txBody>
          <a:bodyPr/>
          <a:lstStyle/>
          <a:p>
            <a:r>
              <a:rPr lang="en-US" dirty="0"/>
              <a:t>How would you use a loop if you wanted to?</a:t>
            </a:r>
          </a:p>
          <a:p>
            <a:pPr lvl="1"/>
            <a:r>
              <a:rPr lang="en-US" dirty="0"/>
              <a:t>Break up the list into thirds</a:t>
            </a:r>
          </a:p>
          <a:p>
            <a:pPr lvl="1"/>
            <a:r>
              <a:rPr lang="en-US" dirty="0"/>
              <a:t>Based on an input, look at the top third</a:t>
            </a:r>
          </a:p>
          <a:p>
            <a:pPr lvl="1"/>
            <a:r>
              <a:rPr lang="en-US" dirty="0"/>
              <a:t>Break up the list again, repeat?</a:t>
            </a:r>
          </a:p>
          <a:p>
            <a:r>
              <a:rPr lang="en-US" dirty="0"/>
              <a:t>Pretty complex as a loop! </a:t>
            </a:r>
          </a:p>
          <a:p>
            <a:pPr lvl="1"/>
            <a:r>
              <a:rPr lang="en-US" dirty="0"/>
              <a:t>but what about recursively?</a:t>
            </a:r>
          </a:p>
        </p:txBody>
      </p:sp>
    </p:spTree>
    <p:extLst>
      <p:ext uri="{BB962C8B-B14F-4D97-AF65-F5344CB8AC3E}">
        <p14:creationId xmlns:p14="http://schemas.microsoft.com/office/powerpoint/2010/main" val="1892109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8C63-79A0-6947-8A93-949E5073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FC3BE-E434-B044-8B18-916179AB1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826397"/>
          </a:xfrm>
        </p:spPr>
        <p:txBody>
          <a:bodyPr/>
          <a:lstStyle/>
          <a:p>
            <a:r>
              <a:rPr lang="en-US" dirty="0"/>
              <a:t>One of the oldest documented search methods!</a:t>
            </a:r>
          </a:p>
          <a:p>
            <a:pPr lvl="1"/>
            <a:r>
              <a:rPr lang="en-US" dirty="0"/>
              <a:t>Roman documentation for ‘address book’</a:t>
            </a:r>
          </a:p>
          <a:p>
            <a:r>
              <a:rPr lang="en-US" dirty="0"/>
              <a:t>Assumes list is sorted (like a phone book, or routing table)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F21B0-6D44-DE48-B3A9-C20490FDCF6D}"/>
              </a:ext>
            </a:extLst>
          </p:cNvPr>
          <p:cNvSpPr txBox="1"/>
          <p:nvPr/>
        </p:nvSpPr>
        <p:spPr>
          <a:xfrm>
            <a:off x="628072" y="3262758"/>
            <a:ext cx="75184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start=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end=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 None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end = </a:t>
            </a:r>
            <a:r>
              <a:rPr lang="en-US" sz="14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(end - start)+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## get middle index!</a:t>
            </a:r>
            <a:b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middle =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end+start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// 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#notice // why?</a:t>
            </a:r>
            <a:b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value ==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[middle]: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index = middle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value 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[middle]:</a:t>
            </a:r>
            <a:b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=middle)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=middle+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=end)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90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DF13-0764-E342-8F93-562E6033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A6325-67FC-2547-9980-D23A59215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912849"/>
          </a:xfrm>
        </p:spPr>
        <p:txBody>
          <a:bodyPr/>
          <a:lstStyle/>
          <a:p>
            <a:r>
              <a:rPr lang="en-US" dirty="0"/>
              <a:t>[1, 15, 29, 32, 44, 56, 61, 76, 86, 96]   - searching for 32</a:t>
            </a:r>
          </a:p>
          <a:p>
            <a:endParaRPr lang="en-US" dirty="0"/>
          </a:p>
          <a:p>
            <a:r>
              <a:rPr lang="en-US" dirty="0"/>
              <a:t>[1, 15, 29, 32</a:t>
            </a:r>
            <a:r>
              <a:rPr lang="en-US" dirty="0">
                <a:solidFill>
                  <a:schemeClr val="tx1"/>
                </a:solidFill>
              </a:rPr>
              <a:t>, 44,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56, 61, 76, 86, 96]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[1, 15, 29, </a:t>
            </a:r>
            <a:r>
              <a:rPr lang="en-US" dirty="0"/>
              <a:t>32,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44, 56, 61, 76, 86, 96]</a:t>
            </a:r>
          </a:p>
          <a:p>
            <a:endParaRPr lang="en-US" dirty="0"/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75987EBB-11D3-ED4E-8FF9-0B4137E9913F}"/>
              </a:ext>
            </a:extLst>
          </p:cNvPr>
          <p:cNvSpPr/>
          <p:nvPr/>
        </p:nvSpPr>
        <p:spPr>
          <a:xfrm>
            <a:off x="2754489" y="2223911"/>
            <a:ext cx="316089" cy="304800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02A5C-CCEB-7A44-BF83-CB61259EA8A1}"/>
              </a:ext>
            </a:extLst>
          </p:cNvPr>
          <p:cNvSpPr txBox="1"/>
          <p:nvPr/>
        </p:nvSpPr>
        <p:spPr>
          <a:xfrm>
            <a:off x="3070578" y="2223911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&lt; 44? – yes!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34BA5124-506C-8549-AC5D-D2A23F3DBFCB}"/>
              </a:ext>
            </a:extLst>
          </p:cNvPr>
          <p:cNvSpPr/>
          <p:nvPr/>
        </p:nvSpPr>
        <p:spPr>
          <a:xfrm>
            <a:off x="1924756" y="3209011"/>
            <a:ext cx="316089" cy="304800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34733-6983-9840-8DC5-30C3B31B585B}"/>
              </a:ext>
            </a:extLst>
          </p:cNvPr>
          <p:cNvSpPr txBox="1"/>
          <p:nvPr/>
        </p:nvSpPr>
        <p:spPr>
          <a:xfrm>
            <a:off x="2240845" y="3209011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&lt; 29? –  No!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E651B168-408E-1541-9E23-E8E450501E48}"/>
              </a:ext>
            </a:extLst>
          </p:cNvPr>
          <p:cNvSpPr/>
          <p:nvPr/>
        </p:nvSpPr>
        <p:spPr>
          <a:xfrm>
            <a:off x="2336801" y="4214011"/>
            <a:ext cx="316089" cy="304800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26B89-797A-1D44-96EE-3EE6BB1A6425}"/>
              </a:ext>
            </a:extLst>
          </p:cNvPr>
          <p:cNvSpPr txBox="1"/>
          <p:nvPr/>
        </p:nvSpPr>
        <p:spPr>
          <a:xfrm>
            <a:off x="2652890" y="4214011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found it!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128191-8CA8-B34C-BA17-2ED1C3B95460}"/>
              </a:ext>
            </a:extLst>
          </p:cNvPr>
          <p:cNvSpPr txBox="1"/>
          <p:nvPr/>
        </p:nvSpPr>
        <p:spPr>
          <a:xfrm>
            <a:off x="7303911" y="32561"/>
            <a:ext cx="7518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2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start=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end=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 None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end = </a:t>
            </a:r>
            <a:r>
              <a:rPr lang="en-US" sz="12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(end - start)+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## get middle index!</a:t>
            </a:r>
            <a:b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middle =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end+start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// 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#notice //, why?</a:t>
            </a:r>
            <a:b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value ==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[middle]: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index = middle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value 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[middle]:</a:t>
            </a:r>
            <a:b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=middle)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=middle+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=end)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D75F0-2A70-B740-84AA-7DA9447E8740}"/>
              </a:ext>
            </a:extLst>
          </p:cNvPr>
          <p:cNvSpPr txBox="1"/>
          <p:nvPr/>
        </p:nvSpPr>
        <p:spPr>
          <a:xfrm>
            <a:off x="440672" y="4969722"/>
            <a:ext cx="554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Speed! Much quicker than looking at all values!</a:t>
            </a:r>
          </a:p>
        </p:txBody>
      </p:sp>
    </p:spTree>
    <p:extLst>
      <p:ext uri="{BB962C8B-B14F-4D97-AF65-F5344CB8AC3E}">
        <p14:creationId xmlns:p14="http://schemas.microsoft.com/office/powerpoint/2010/main" val="807653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  <p:bldP spid="8" grpId="0" animBg="1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0169-B959-354A-A647-13A42459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BE8D7-B903-A94C-BAC0-FFE7D387CC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685094"/>
          </a:xfrm>
        </p:spPr>
        <p:txBody>
          <a:bodyPr/>
          <a:lstStyle/>
          <a:p>
            <a:r>
              <a:rPr lang="en-US" dirty="0"/>
              <a:t>Keep it simple!</a:t>
            </a:r>
          </a:p>
          <a:p>
            <a:r>
              <a:rPr lang="en-US" dirty="0"/>
              <a:t>No one ever does it right the first time</a:t>
            </a:r>
          </a:p>
          <a:p>
            <a:r>
              <a:rPr lang="en-US" dirty="0"/>
              <a:t>Focus on tail recursion, and simple recursion for now!</a:t>
            </a:r>
          </a:p>
          <a:p>
            <a:pPr lvl="1"/>
            <a:r>
              <a:rPr lang="en-US" dirty="0"/>
              <a:t>Practice, practice, practice</a:t>
            </a:r>
          </a:p>
          <a:p>
            <a:pPr lvl="1"/>
            <a:r>
              <a:rPr lang="en-US" dirty="0"/>
              <a:t>A few other classes will cover this again</a:t>
            </a:r>
          </a:p>
          <a:p>
            <a:r>
              <a:rPr lang="en-US" dirty="0"/>
              <a:t>No code along</a:t>
            </a:r>
          </a:p>
        </p:txBody>
      </p:sp>
    </p:spTree>
    <p:extLst>
      <p:ext uri="{BB962C8B-B14F-4D97-AF65-F5344CB8AC3E}">
        <p14:creationId xmlns:p14="http://schemas.microsoft.com/office/powerpoint/2010/main" val="3569165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47163"/>
            <a:ext cx="8395419" cy="2882713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  <a:p>
            <a:r>
              <a:rPr lang="en-US" dirty="0"/>
              <a:t>Make sure to review knowledge checks and spread out their use! 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288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Start Practical</a:t>
            </a:r>
          </a:p>
          <a:p>
            <a:r>
              <a:rPr lang="en-US" sz="3022" dirty="0"/>
              <a:t>	Catch up on labs</a:t>
            </a:r>
          </a:p>
          <a:p>
            <a:endParaRPr lang="en-US" sz="3022" dirty="0"/>
          </a:p>
          <a:p>
            <a:endParaRPr lang="en-US" sz="3022" dirty="0"/>
          </a:p>
          <a:p>
            <a:endParaRPr lang="en-US" sz="3022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3AF-FCA0-4FAD-B2CD-E3D24CF8DD27}"/>
              </a:ext>
            </a:extLst>
          </p:cNvPr>
          <p:cNvSpPr txBox="1"/>
          <p:nvPr/>
        </p:nvSpPr>
        <p:spPr>
          <a:xfrm>
            <a:off x="628076" y="5487214"/>
            <a:ext cx="119267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164 – Next Course In Sequence, also consider CS 220 (math and stats especially)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 Jobs Report 2021 – 77% of *all* new jobs in Colorado require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60% of all STEM jobs requires *advanced* (200-300 level)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31% of all Bachelor of Arts degree titled jobs also required coding skills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2016 Report found on average jobs that require coding skills paid $22,000 more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Do you use social media? If so, how much is your data worth to them?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Sending Data Online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H</a:t>
            </a:r>
            <a:r>
              <a:rPr lang="en-US" dirty="0"/>
              <a:t>o</a:t>
            </a:r>
            <a:r>
              <a:rPr lang="en" dirty="0"/>
              <a:t>w do you prevent someone from reading that data?</a:t>
            </a:r>
            <a:endParaRPr dirty="0"/>
          </a:p>
        </p:txBody>
      </p:sp>
      <p:sp>
        <p:nvSpPr>
          <p:cNvPr id="194" name="Google Shape;194;p40"/>
          <p:cNvSpPr/>
          <p:nvPr/>
        </p:nvSpPr>
        <p:spPr>
          <a:xfrm>
            <a:off x="2123413" y="4249698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dog.</a:t>
            </a:r>
            <a:endParaRPr sz="1800" dirty="0"/>
          </a:p>
        </p:txBody>
      </p:sp>
      <p:sp>
        <p:nvSpPr>
          <p:cNvPr id="195" name="Google Shape;195;p40"/>
          <p:cNvSpPr/>
          <p:nvPr/>
        </p:nvSpPr>
        <p:spPr>
          <a:xfrm>
            <a:off x="4911602" y="4385282"/>
            <a:ext cx="4159827" cy="68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800" dirty="0"/>
              <a:t>Send File</a:t>
            </a:r>
            <a:endParaRPr sz="1800" dirty="0"/>
          </a:p>
        </p:txBody>
      </p:sp>
      <p:pic>
        <p:nvPicPr>
          <p:cNvPr id="197" name="Google Shape;197;p40" descr="An anonymous man hacking"/>
          <p:cNvPicPr preferRelativeResize="0"/>
          <p:nvPr/>
        </p:nvPicPr>
        <p:blipFill rotWithShape="1">
          <a:blip r:embed="rId3">
            <a:alphaModFix/>
          </a:blip>
          <a:srcRect l="22487" t="23200" r="28207" b="23440"/>
          <a:stretch/>
        </p:blipFill>
        <p:spPr>
          <a:xfrm>
            <a:off x="6090036" y="5265165"/>
            <a:ext cx="1355656" cy="154106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0"/>
          <p:cNvSpPr/>
          <p:nvPr/>
        </p:nvSpPr>
        <p:spPr>
          <a:xfrm>
            <a:off x="9456080" y="4249698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dog.</a:t>
            </a:r>
            <a:endParaRPr sz="1800" dirty="0"/>
          </a:p>
        </p:txBody>
      </p:sp>
      <p:sp>
        <p:nvSpPr>
          <p:cNvPr id="8" name="Google Shape;196;p40">
            <a:extLst>
              <a:ext uri="{FF2B5EF4-FFF2-40B4-BE49-F238E27FC236}">
                <a16:creationId xmlns:a16="http://schemas.microsoft.com/office/drawing/2014/main" id="{2D6B5989-7A39-4A8F-9DCE-07B67B8580E6}"/>
              </a:ext>
            </a:extLst>
          </p:cNvPr>
          <p:cNvSpPr/>
          <p:nvPr/>
        </p:nvSpPr>
        <p:spPr>
          <a:xfrm>
            <a:off x="7445692" y="6023795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dog.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72603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Encryption and Encrypting Files</a:t>
            </a:r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518156">
              <a:buSzPts val="1800"/>
              <a:buChar char="●"/>
            </a:pPr>
            <a:r>
              <a:rPr lang="en" sz="2720"/>
              <a:t>Symmetric Encryption</a:t>
            </a:r>
            <a:endParaRPr sz="2720"/>
          </a:p>
          <a:p>
            <a:pPr lvl="1" indent="-508561">
              <a:spcBef>
                <a:spcPts val="0"/>
              </a:spcBef>
              <a:buSzPts val="1700"/>
              <a:buChar char="○"/>
            </a:pPr>
            <a:r>
              <a:rPr lang="en" sz="2569"/>
              <a:t>We use this almost daily</a:t>
            </a:r>
            <a:endParaRPr sz="2569"/>
          </a:p>
          <a:p>
            <a:pPr lvl="1" indent="-508561">
              <a:spcBef>
                <a:spcPts val="0"/>
              </a:spcBef>
              <a:buSzPts val="1700"/>
              <a:buChar char="○"/>
            </a:pPr>
            <a:r>
              <a:rPr lang="en" sz="2569"/>
              <a:t>HTTPS - or TLS</a:t>
            </a:r>
            <a:endParaRPr sz="2569"/>
          </a:p>
          <a:p>
            <a:pPr indent="-518156">
              <a:spcBef>
                <a:spcPts val="0"/>
              </a:spcBef>
              <a:buSzPts val="1800"/>
              <a:buChar char="●"/>
            </a:pPr>
            <a:r>
              <a:rPr lang="en" sz="2720"/>
              <a:t>Public Key Encryption (asymmetric)</a:t>
            </a:r>
            <a:endParaRPr sz="2720"/>
          </a:p>
          <a:p>
            <a:pPr lvl="1" indent="-508561">
              <a:spcBef>
                <a:spcPts val="0"/>
              </a:spcBef>
              <a:buSzPts val="1700"/>
              <a:buChar char="○"/>
            </a:pPr>
            <a:r>
              <a:rPr lang="en" sz="2569"/>
              <a:t>We should use this more </a:t>
            </a:r>
            <a:endParaRPr sz="2569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Transport Layer Security </a:t>
            </a:r>
            <a:endParaRPr/>
          </a:p>
        </p:txBody>
      </p:sp>
      <p:sp>
        <p:nvSpPr>
          <p:cNvPr id="225" name="Google Shape;225;p44"/>
          <p:cNvSpPr txBox="1">
            <a:spLocks noGrp="1"/>
          </p:cNvSpPr>
          <p:nvPr>
            <p:ph type="body" idx="1"/>
          </p:nvPr>
        </p:nvSpPr>
        <p:spPr>
          <a:xfrm>
            <a:off x="628093" y="2095155"/>
            <a:ext cx="7212080" cy="414754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79774">
              <a:buSzPts val="1400"/>
              <a:buChar char="●"/>
            </a:pPr>
            <a:r>
              <a:rPr lang="en" sz="2116"/>
              <a:t>Protocol</a:t>
            </a:r>
            <a:endParaRPr sz="2116"/>
          </a:p>
          <a:p>
            <a:pPr lvl="1" indent="-470179">
              <a:spcBef>
                <a:spcPts val="0"/>
              </a:spcBef>
              <a:buSzPts val="1300"/>
              <a:buChar char="○"/>
            </a:pPr>
            <a:r>
              <a:rPr lang="en" sz="1964"/>
              <a:t>Used </a:t>
            </a:r>
            <a:r>
              <a:rPr lang="en" sz="1964" b="1" u="sng"/>
              <a:t>on top</a:t>
            </a:r>
            <a:r>
              <a:rPr lang="en" sz="1964"/>
              <a:t> of the web protocols (www, IP, etc)</a:t>
            </a:r>
            <a:endParaRPr sz="1964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Stages:</a:t>
            </a:r>
            <a:endParaRPr sz="2116"/>
          </a:p>
          <a:p>
            <a:pPr lvl="1" indent="-470179">
              <a:spcBef>
                <a:spcPts val="0"/>
              </a:spcBef>
              <a:buSzPts val="1300"/>
              <a:buChar char="○"/>
            </a:pPr>
            <a:r>
              <a:rPr lang="en" sz="1964"/>
              <a:t>Handshake</a:t>
            </a:r>
            <a:endParaRPr sz="1964"/>
          </a:p>
          <a:p>
            <a:pPr lvl="2" indent="-470179">
              <a:spcBef>
                <a:spcPts val="0"/>
              </a:spcBef>
              <a:buSzPts val="1300"/>
              <a:buChar char="■"/>
            </a:pPr>
            <a:r>
              <a:rPr lang="en" sz="1964"/>
              <a:t>Double check certificate</a:t>
            </a:r>
            <a:endParaRPr sz="1964"/>
          </a:p>
          <a:p>
            <a:pPr lvl="2" indent="-470179">
              <a:spcBef>
                <a:spcPts val="0"/>
              </a:spcBef>
              <a:buSzPts val="1300"/>
              <a:buChar char="■"/>
            </a:pPr>
            <a:r>
              <a:rPr lang="en" sz="1964"/>
              <a:t>Figure out encryption key</a:t>
            </a:r>
            <a:endParaRPr sz="1964"/>
          </a:p>
          <a:p>
            <a:pPr lvl="1" indent="-470179">
              <a:spcBef>
                <a:spcPts val="0"/>
              </a:spcBef>
              <a:buSzPts val="1300"/>
              <a:buChar char="○"/>
            </a:pPr>
            <a:r>
              <a:rPr lang="en" sz="1964"/>
              <a:t>Connection is now encrypted for a limited time</a:t>
            </a:r>
            <a:endParaRPr sz="1964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We see it as: HTTPS</a:t>
            </a:r>
            <a:endParaRPr sz="2116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Also used in Virtual Private Networks (VPNs)</a:t>
            </a:r>
            <a:endParaRPr sz="2116"/>
          </a:p>
        </p:txBody>
      </p:sp>
      <p:sp>
        <p:nvSpPr>
          <p:cNvPr id="226" name="Google Shape;226;p44"/>
          <p:cNvSpPr txBox="1"/>
          <p:nvPr/>
        </p:nvSpPr>
        <p:spPr>
          <a:xfrm>
            <a:off x="628093" y="6242702"/>
            <a:ext cx="4776320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209">
                <a:latin typeface="Proxima Nova"/>
                <a:ea typeface="Proxima Nova"/>
                <a:cs typeface="Proxima Nova"/>
                <a:sym typeface="Proxima Nova"/>
              </a:rPr>
              <a:t>Further Reading: </a:t>
            </a:r>
            <a:r>
              <a:rPr lang="en" sz="1209" u="sng">
                <a:solidFill>
                  <a:schemeClr val="hlink"/>
                </a:solidFill>
                <a:hlinkClick r:id="rId3"/>
              </a:rPr>
              <a:t>https://en.wikipedia.org/wiki/Transport_Layer_Security</a:t>
            </a:r>
            <a:br>
              <a:rPr lang="en" sz="1209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9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https://spreadprivacy.com/what-do-security-certificates-do/</a:t>
            </a:r>
            <a:endParaRPr sz="1209">
              <a:latin typeface="Proxima Nova"/>
              <a:ea typeface="Proxima Nova"/>
              <a:cs typeface="Proxima Nova"/>
              <a:sym typeface="Proxima Nova"/>
            </a:endParaRPr>
          </a:p>
          <a:p>
            <a:br>
              <a:rPr lang="en" sz="1209">
                <a:latin typeface="Proxima Nova"/>
                <a:ea typeface="Proxima Nova"/>
                <a:cs typeface="Proxima Nova"/>
                <a:sym typeface="Proxima Nova"/>
              </a:rPr>
            </a:br>
            <a:endParaRPr sz="1209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7" name="Google Shape;227;p44" descr="Information for spread privacy.com.  Issued by: CloudFlare inc ECC CA-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91655" y="621358"/>
            <a:ext cx="4475564" cy="435752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4"/>
          <p:cNvSpPr txBox="1"/>
          <p:nvPr/>
        </p:nvSpPr>
        <p:spPr>
          <a:xfrm>
            <a:off x="9191560" y="5601689"/>
            <a:ext cx="4475760" cy="16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662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Side comment: it is possible to spoof certificates or root them. CS 356 and the CS 456 are great classes to learn how (and ways against). Open to minors and majors in CS.</a:t>
            </a:r>
            <a:endParaRPr sz="1662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Virtual Private Networks (VPNs)</a:t>
            </a:r>
            <a:endParaRPr/>
          </a:p>
        </p:txBody>
      </p:sp>
      <p:sp>
        <p:nvSpPr>
          <p:cNvPr id="234" name="Google Shape;234;p45"/>
          <p:cNvSpPr txBox="1">
            <a:spLocks noGrp="1"/>
          </p:cNvSpPr>
          <p:nvPr>
            <p:ph type="body" idx="1"/>
          </p:nvPr>
        </p:nvSpPr>
        <p:spPr>
          <a:xfrm>
            <a:off x="628093" y="2217101"/>
            <a:ext cx="7914747" cy="479309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You First Connect to a VPN Server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i="1" dirty="0"/>
              <a:t>Tunnel</a:t>
            </a:r>
            <a:r>
              <a:rPr lang="en" dirty="0"/>
              <a:t> all information through that server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Encrypted tunnel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Server then relays info to websites and to you	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CSU Uses one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Pulse Secure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Uses 2 Factor Authentication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Encrypts all traffic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Pros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You ‘appear’ from CSU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Great for articles, etc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Cons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CSU becomes point of failure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But they are experts at doing this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Really - Go set it up </a:t>
            </a:r>
            <a:endParaRPr dirty="0"/>
          </a:p>
        </p:txBody>
      </p:sp>
      <p:sp>
        <p:nvSpPr>
          <p:cNvPr id="238" name="Google Shape;238;p45"/>
          <p:cNvSpPr txBox="1"/>
          <p:nvPr/>
        </p:nvSpPr>
        <p:spPr>
          <a:xfrm>
            <a:off x="8586964" y="2012347"/>
            <a:ext cx="1737627" cy="475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Your computer</a:t>
            </a:r>
            <a:endParaRPr sz="151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4" name="Google Shape;244;p45" descr="login for EID Pulse Client Manua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282" y="3795156"/>
            <a:ext cx="3027810" cy="11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5" descr="Login for eID pulse client manual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297" y="4971553"/>
            <a:ext cx="3027774" cy="11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5" descr="A cartoon computer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2430" y="2487894"/>
            <a:ext cx="1176402" cy="117640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5"/>
          <p:cNvSpPr txBox="1"/>
          <p:nvPr/>
        </p:nvSpPr>
        <p:spPr>
          <a:xfrm>
            <a:off x="10324591" y="2364002"/>
            <a:ext cx="2254427" cy="26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>
                <a:latin typeface="Proxima Nova"/>
                <a:ea typeface="Proxima Nova"/>
                <a:cs typeface="Proxima Nova"/>
                <a:sym typeface="Proxima Nova"/>
              </a:rPr>
              <a:t>Encrypted Connection</a:t>
            </a:r>
            <a:endParaRPr sz="1813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9" name="Google Shape;239;p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5" idx="3"/>
            <a:endCxn id="236" idx="1"/>
          </p:cNvCxnSpPr>
          <p:nvPr/>
        </p:nvCxnSpPr>
        <p:spPr>
          <a:xfrm>
            <a:off x="9928831" y="3076093"/>
            <a:ext cx="2254427" cy="3545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36" name="Google Shape;236;p45" descr="A VPN tower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83485" y="2443544"/>
            <a:ext cx="1403822" cy="197411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5"/>
          <p:cNvSpPr txBox="1"/>
          <p:nvPr/>
        </p:nvSpPr>
        <p:spPr>
          <a:xfrm>
            <a:off x="12988907" y="3076093"/>
            <a:ext cx="828693" cy="35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VPN</a:t>
            </a:r>
            <a:endParaRPr sz="151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2" name="Google Shape;242;p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6" idx="2"/>
          </p:cNvCxnSpPr>
          <p:nvPr/>
        </p:nvCxnSpPr>
        <p:spPr>
          <a:xfrm flipH="1">
            <a:off x="11666382" y="4417659"/>
            <a:ext cx="1219013" cy="930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37" name="Google Shape;237;p45" descr="A cloud representing the internet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73128" y="4647953"/>
            <a:ext cx="3617692" cy="289415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5"/>
          <p:cNvSpPr txBox="1"/>
          <p:nvPr/>
        </p:nvSpPr>
        <p:spPr>
          <a:xfrm>
            <a:off x="9879985" y="5917775"/>
            <a:ext cx="1403973" cy="35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Internet</a:t>
            </a:r>
            <a:endParaRPr sz="151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VPN Setup hints</a:t>
            </a:r>
            <a:endParaRPr/>
          </a:p>
        </p:txBody>
      </p:sp>
      <p:sp>
        <p:nvSpPr>
          <p:cNvPr id="251" name="Google Shape;251;p46"/>
          <p:cNvSpPr txBox="1">
            <a:spLocks noGrp="1"/>
          </p:cNvSpPr>
          <p:nvPr>
            <p:ph type="body" idx="1"/>
          </p:nvPr>
        </p:nvSpPr>
        <p:spPr>
          <a:xfrm>
            <a:off x="628087" y="2487899"/>
            <a:ext cx="8204427" cy="317968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sz="2116"/>
              <a:t>Go Here: </a:t>
            </a:r>
            <a:r>
              <a:rPr lang="en" sz="1964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https://www.acns.colostate.edu/security/</a:t>
            </a:r>
            <a:endParaRPr sz="2116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Install the Application (don’t mess with securing via browser)</a:t>
            </a:r>
            <a:endParaRPr sz="2116"/>
          </a:p>
          <a:p>
            <a:pPr lvl="1" indent="-470179">
              <a:spcBef>
                <a:spcPts val="0"/>
              </a:spcBef>
              <a:buSzPts val="1300"/>
              <a:buChar char="○"/>
            </a:pPr>
            <a:r>
              <a:rPr lang="en" sz="1964"/>
              <a:t>You will also need the Duo app on phone (for two factor)</a:t>
            </a:r>
            <a:endParaRPr sz="1964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Connect via browser once - too get config files</a:t>
            </a:r>
            <a:endParaRPr sz="2116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Whenever you are not on campus</a:t>
            </a:r>
            <a:endParaRPr sz="2116"/>
          </a:p>
          <a:p>
            <a:pPr lvl="1" indent="-470179">
              <a:spcBef>
                <a:spcPts val="0"/>
              </a:spcBef>
              <a:buSzPts val="1300"/>
              <a:buChar char="○"/>
            </a:pPr>
            <a:r>
              <a:rPr lang="en" sz="1964"/>
              <a:t>Connect through the Pulse Client</a:t>
            </a:r>
            <a:endParaRPr sz="1964"/>
          </a:p>
        </p:txBody>
      </p:sp>
      <p:pic>
        <p:nvPicPr>
          <p:cNvPr id="252" name="Google Shape;252;p46" descr="Information for using the manual instillation for Pulse Secure Connect Gateway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2143" y="1344312"/>
            <a:ext cx="4524502" cy="2689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Sending Files Online</a:t>
            </a:r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How do you know the file sent, is the correct file?</a:t>
            </a:r>
          </a:p>
          <a:p>
            <a:r>
              <a:rPr lang="en" dirty="0"/>
              <a:t>And how would we make it so *only* our friend can open the file?</a:t>
            </a:r>
            <a:endParaRPr dirty="0"/>
          </a:p>
        </p:txBody>
      </p:sp>
      <p:sp>
        <p:nvSpPr>
          <p:cNvPr id="194" name="Google Shape;194;p40"/>
          <p:cNvSpPr/>
          <p:nvPr/>
        </p:nvSpPr>
        <p:spPr>
          <a:xfrm>
            <a:off x="2123413" y="4249698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dog.</a:t>
            </a:r>
            <a:endParaRPr sz="1800" dirty="0"/>
          </a:p>
        </p:txBody>
      </p:sp>
      <p:sp>
        <p:nvSpPr>
          <p:cNvPr id="195" name="Google Shape;195;p40"/>
          <p:cNvSpPr/>
          <p:nvPr/>
        </p:nvSpPr>
        <p:spPr>
          <a:xfrm>
            <a:off x="4911602" y="4385282"/>
            <a:ext cx="2663333" cy="68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800" dirty="0"/>
              <a:t>Send File</a:t>
            </a:r>
            <a:endParaRPr sz="1800" dirty="0"/>
          </a:p>
        </p:txBody>
      </p:sp>
      <p:pic>
        <p:nvPicPr>
          <p:cNvPr id="197" name="Google Shape;197;p40" descr="An anonymous man hacking"/>
          <p:cNvPicPr preferRelativeResize="0"/>
          <p:nvPr/>
        </p:nvPicPr>
        <p:blipFill rotWithShape="1">
          <a:blip r:embed="rId3">
            <a:alphaModFix/>
          </a:blip>
          <a:srcRect l="22487" t="23200" r="28207" b="23440"/>
          <a:stretch/>
        </p:blipFill>
        <p:spPr>
          <a:xfrm>
            <a:off x="7759178" y="3986898"/>
            <a:ext cx="1355656" cy="154106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0"/>
          <p:cNvSpPr/>
          <p:nvPr/>
        </p:nvSpPr>
        <p:spPr>
          <a:xfrm>
            <a:off x="9456080" y="4249698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cat.</a:t>
            </a: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3DA5-CF80-42BC-AFB9-0B84D09A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328" y="2799373"/>
            <a:ext cx="9744199" cy="1015663"/>
          </a:xfrm>
        </p:spPr>
        <p:txBody>
          <a:bodyPr/>
          <a:lstStyle/>
          <a:p>
            <a:r>
              <a:rPr lang="en-US" dirty="0"/>
              <a:t>More Recursion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1165</Words>
  <Application>Microsoft Office PowerPoint</Application>
  <PresentationFormat>Custom</PresentationFormat>
  <Paragraphs>124</Paragraphs>
  <Slides>14</Slides>
  <Notes>8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Data Privacy</vt:lpstr>
      <vt:lpstr>Announcements</vt:lpstr>
      <vt:lpstr>Sending Data Online</vt:lpstr>
      <vt:lpstr>Encryption and Encrypting Files</vt:lpstr>
      <vt:lpstr>Transport Layer Security </vt:lpstr>
      <vt:lpstr>Virtual Private Networks (VPNs)</vt:lpstr>
      <vt:lpstr>VPN Setup hints</vt:lpstr>
      <vt:lpstr>Sending Files Online</vt:lpstr>
      <vt:lpstr>More Recursion </vt:lpstr>
      <vt:lpstr>Review</vt:lpstr>
      <vt:lpstr>Using Recursion To Simplify</vt:lpstr>
      <vt:lpstr>Binary Search</vt:lpstr>
      <vt:lpstr>Binary Search Example</vt:lpstr>
      <vt:lpstr>Overall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6</cp:revision>
  <dcterms:created xsi:type="dcterms:W3CDTF">2021-07-22T19:29:32Z</dcterms:created>
  <dcterms:modified xsi:type="dcterms:W3CDTF">2021-11-16T02:01:26Z</dcterms:modified>
</cp:coreProperties>
</file>