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70" r:id="rId3"/>
    <p:sldId id="272" r:id="rId4"/>
    <p:sldId id="273" r:id="rId5"/>
    <p:sldId id="274" r:id="rId6"/>
    <p:sldId id="275" r:id="rId7"/>
    <p:sldId id="276" r:id="rId8"/>
    <p:sldId id="257" r:id="rId9"/>
    <p:sldId id="258" r:id="rId10"/>
    <p:sldId id="260" r:id="rId11"/>
    <p:sldId id="261" r:id="rId12"/>
    <p:sldId id="262" r:id="rId13"/>
    <p:sldId id="263" r:id="rId14"/>
    <p:sldId id="264" r:id="rId15"/>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5994" autoAdjust="0"/>
  </p:normalViewPr>
  <p:slideViewPr>
    <p:cSldViewPr snapToGrid="0" snapToObjects="1">
      <p:cViewPr varScale="1">
        <p:scale>
          <a:sx n="113" d="100"/>
          <a:sy n="113" d="100"/>
        </p:scale>
        <p:origin x="888"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6c6f800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6c6f800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d32104fe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d32104fe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6c6f800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6c6f800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6c6f800a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6c6f800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6c6f800a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6c6f800a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6c6f800a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6c6f800a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32104fe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32104f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d32104fe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d32104fe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32104fe3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32104fe3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d32104fe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d32104fe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354735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cnbc.com/2018/09/06/companies-worry-more-about-access-to-software-developers-than-capital.html"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14.gif"/><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Poor Logic and Conditionals </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Basic Conditionals</a:t>
            </a:r>
            <a:endParaRPr dirty="0"/>
          </a:p>
        </p:txBody>
      </p:sp>
      <p:sp>
        <p:nvSpPr>
          <p:cNvPr id="222" name="Google Shape;222;p43"/>
          <p:cNvSpPr txBox="1">
            <a:spLocks noGrp="1"/>
          </p:cNvSpPr>
          <p:nvPr>
            <p:ph type="body" idx="1"/>
          </p:nvPr>
        </p:nvSpPr>
        <p:spPr>
          <a:xfrm>
            <a:off x="628094" y="1920752"/>
            <a:ext cx="12561413" cy="5138533"/>
          </a:xfrm>
          <a:prstGeom prst="rect">
            <a:avLst/>
          </a:prstGeom>
        </p:spPr>
        <p:txBody>
          <a:bodyPr spcFirstLastPara="1" vert="horz" wrap="square" lIns="91422" tIns="91422" rIns="91422" bIns="91422" rtlCol="0" anchor="t" anchorCtr="0">
            <a:noAutofit/>
          </a:bodyPr>
          <a:lstStyle/>
          <a:p>
            <a:pPr>
              <a:buChar char="●"/>
            </a:pPr>
            <a:r>
              <a:rPr lang="en" dirty="0"/>
              <a:t>Logic that evaluates as</a:t>
            </a:r>
            <a:endParaRPr dirty="0"/>
          </a:p>
          <a:p>
            <a:pPr lvl="1">
              <a:spcBef>
                <a:spcPts val="0"/>
              </a:spcBef>
              <a:buChar char="○"/>
            </a:pPr>
            <a:r>
              <a:rPr lang="en" dirty="0"/>
              <a:t>Yes or No</a:t>
            </a:r>
            <a:endParaRPr dirty="0"/>
          </a:p>
          <a:p>
            <a:pPr lvl="1">
              <a:spcBef>
                <a:spcPts val="0"/>
              </a:spcBef>
              <a:buChar char="○"/>
            </a:pPr>
            <a:r>
              <a:rPr lang="en" dirty="0"/>
              <a:t>True or False (called a Boolean)</a:t>
            </a:r>
            <a:endParaRPr dirty="0"/>
          </a:p>
          <a:p>
            <a:pPr>
              <a:spcBef>
                <a:spcPts val="0"/>
              </a:spcBef>
              <a:buChar char="●"/>
            </a:pPr>
            <a:r>
              <a:rPr lang="en" dirty="0"/>
              <a:t>Essential in all programming languages</a:t>
            </a:r>
            <a:endParaRPr dirty="0"/>
          </a:p>
          <a:p>
            <a:pPr lvl="1">
              <a:spcBef>
                <a:spcPts val="0"/>
              </a:spcBef>
              <a:buChar char="○"/>
            </a:pPr>
            <a:r>
              <a:rPr lang="en" dirty="0"/>
              <a:t>You mentally do this all the time</a:t>
            </a:r>
            <a:endParaRPr dirty="0"/>
          </a:p>
          <a:p>
            <a:pPr lvl="1">
              <a:spcBef>
                <a:spcPts val="0"/>
              </a:spcBef>
              <a:buChar char="○"/>
            </a:pPr>
            <a:r>
              <a:rPr lang="en" dirty="0"/>
              <a:t>100 pennies greater than $1? </a:t>
            </a:r>
            <a:endParaRPr dirty="0"/>
          </a:p>
          <a:p>
            <a:pPr marL="0" indent="0">
              <a:buNone/>
            </a:pPr>
            <a:endParaRPr dirty="0"/>
          </a:p>
          <a:p>
            <a:pPr>
              <a:buChar char="●"/>
            </a:pPr>
            <a:r>
              <a:rPr lang="en" dirty="0"/>
              <a:t>Common logic operators</a:t>
            </a:r>
            <a:endParaRPr dirty="0"/>
          </a:p>
          <a:p>
            <a:pPr lvl="1">
              <a:spcBef>
                <a:spcPts val="0"/>
              </a:spcBef>
            </a:pPr>
            <a:r>
              <a:rPr lang="en" dirty="0"/>
              <a:t>==   Equals</a:t>
            </a:r>
            <a:endParaRPr dirty="0"/>
          </a:p>
          <a:p>
            <a:pPr lvl="1">
              <a:spcBef>
                <a:spcPts val="0"/>
              </a:spcBef>
            </a:pPr>
            <a:r>
              <a:rPr lang="en" dirty="0"/>
              <a:t>&lt;     Less than (is left less than right)</a:t>
            </a:r>
            <a:endParaRPr dirty="0"/>
          </a:p>
          <a:p>
            <a:pPr lvl="1">
              <a:spcBef>
                <a:spcPts val="0"/>
              </a:spcBef>
            </a:pPr>
            <a:r>
              <a:rPr lang="en" dirty="0"/>
              <a:t>&gt;     Greater than</a:t>
            </a:r>
            <a:endParaRPr dirty="0"/>
          </a:p>
          <a:p>
            <a:pPr lvl="1">
              <a:spcBef>
                <a:spcPts val="0"/>
              </a:spcBef>
            </a:pPr>
            <a:r>
              <a:rPr lang="en" dirty="0"/>
              <a:t>&lt;=   Less than OR equal</a:t>
            </a:r>
            <a:endParaRPr dirty="0"/>
          </a:p>
          <a:p>
            <a:pPr lvl="1">
              <a:spcBef>
                <a:spcPts val="0"/>
              </a:spcBef>
            </a:pPr>
            <a:r>
              <a:rPr lang="en" dirty="0"/>
              <a:t>&gt;=   Greater than OR equal</a:t>
            </a:r>
            <a:endParaRPr dirty="0"/>
          </a:p>
          <a:p>
            <a:pPr lvl="1">
              <a:spcBef>
                <a:spcPts val="0"/>
              </a:spcBef>
            </a:pPr>
            <a:r>
              <a:rPr lang="en" dirty="0"/>
              <a:t>!=    not equal ( ! is your NOT character)</a:t>
            </a:r>
            <a:endParaRPr dirty="0"/>
          </a:p>
          <a:p>
            <a:pPr marL="0" indent="0">
              <a:spcAft>
                <a:spcPts val="604"/>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Structure of if statements</a:t>
            </a:r>
            <a:endParaRPr dirty="0"/>
          </a:p>
        </p:txBody>
      </p:sp>
      <p:sp>
        <p:nvSpPr>
          <p:cNvPr id="231" name="Google Shape;231;p44"/>
          <p:cNvSpPr txBox="1"/>
          <p:nvPr/>
        </p:nvSpPr>
        <p:spPr>
          <a:xfrm>
            <a:off x="207278" y="1749947"/>
            <a:ext cx="6614218"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without else</a:t>
            </a:r>
            <a:endParaRPr sz="3022" dirty="0">
              <a:latin typeface="Proxima Nova"/>
              <a:ea typeface="Proxima Nova"/>
              <a:cs typeface="Proxima Nova"/>
              <a:sym typeface="Proxima Nova"/>
            </a:endParaRPr>
          </a:p>
        </p:txBody>
      </p:sp>
      <p:sp>
        <p:nvSpPr>
          <p:cNvPr id="232" name="Google Shape;232;p44"/>
          <p:cNvSpPr txBox="1"/>
          <p:nvPr/>
        </p:nvSpPr>
        <p:spPr>
          <a:xfrm>
            <a:off x="6738931" y="1705755"/>
            <a:ext cx="4701067"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 else </a:t>
            </a:r>
            <a:endParaRPr sz="3022" dirty="0">
              <a:latin typeface="Proxima Nova"/>
              <a:ea typeface="Proxima Nova"/>
              <a:cs typeface="Proxima Nova"/>
              <a:sym typeface="Proxima Nova"/>
            </a:endParaRPr>
          </a:p>
        </p:txBody>
      </p:sp>
      <p:sp>
        <p:nvSpPr>
          <p:cNvPr id="4" name="Rectangle 3">
            <a:extLst>
              <a:ext uri="{FF2B5EF4-FFF2-40B4-BE49-F238E27FC236}">
                <a16:creationId xmlns:a16="http://schemas.microsoft.com/office/drawing/2014/main" id="{7C4C47FD-88CE-5747-98F4-F64160C19745}"/>
              </a:ext>
            </a:extLst>
          </p:cNvPr>
          <p:cNvSpPr/>
          <p:nvPr/>
        </p:nvSpPr>
        <p:spPr>
          <a:xfrm>
            <a:off x="1038578" y="2529878"/>
            <a:ext cx="4131733" cy="2246769"/>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get_happy</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938D3371-A41B-CD40-8F79-67D37BD283B7}"/>
              </a:ext>
            </a:extLst>
          </p:cNvPr>
          <p:cNvSpPr/>
          <p:nvPr/>
        </p:nvSpPr>
        <p:spPr>
          <a:xfrm>
            <a:off x="7315200" y="2474601"/>
            <a:ext cx="3873500" cy="193899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get_happy2</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p>
        </p:txBody>
      </p:sp>
      <p:sp>
        <p:nvSpPr>
          <p:cNvPr id="8" name="Rectangle 7">
            <a:extLst>
              <a:ext uri="{FF2B5EF4-FFF2-40B4-BE49-F238E27FC236}">
                <a16:creationId xmlns:a16="http://schemas.microsoft.com/office/drawing/2014/main" id="{6B365E38-A6C6-8C46-AAC5-A8A262A7B127}"/>
              </a:ext>
            </a:extLst>
          </p:cNvPr>
          <p:cNvSpPr/>
          <p:nvPr/>
        </p:nvSpPr>
        <p:spPr>
          <a:xfrm>
            <a:off x="1038577" y="4731372"/>
            <a:ext cx="8448323" cy="1323439"/>
          </a:xfrm>
          <a:prstGeom prst="rect">
            <a:avLst/>
          </a:prstGeom>
        </p:spPr>
        <p:txBody>
          <a:bodyPr wrap="square">
            <a:spAutoFit/>
          </a:bodyPr>
          <a:lstStyle/>
          <a:p>
            <a:r>
              <a:rPr lang="en-US" dirty="0">
                <a:solidFill>
                  <a:srgbClr val="808080"/>
                </a:solidFill>
                <a:latin typeface="Consolas" panose="020B0609020204030204" pitchFamily="49" charset="0"/>
                <a:cs typeface="Consolas" panose="020B0609020204030204" pitchFamily="49" charset="0"/>
              </a:rPr>
              <a:t># conditions are operations, so you can return the result</a:t>
            </a:r>
            <a:br>
              <a:rPr lang="en-US" dirty="0">
                <a:solidFill>
                  <a:srgbClr val="808080"/>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get_happy3</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br>
              <a:rPr lang="en-US" dirty="0">
                <a:solidFill>
                  <a:srgbClr val="6897BB"/>
                </a:solidFill>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5B83-0F1C-3A45-9135-939C71D92995}"/>
              </a:ext>
            </a:extLst>
          </p:cNvPr>
          <p:cNvSpPr>
            <a:spLocks noGrp="1"/>
          </p:cNvSpPr>
          <p:nvPr>
            <p:ph type="title"/>
          </p:nvPr>
        </p:nvSpPr>
        <p:spPr/>
        <p:txBody>
          <a:bodyPr/>
          <a:lstStyle/>
          <a:p>
            <a:r>
              <a:rPr lang="en-US" dirty="0" err="1"/>
              <a:t>Elif</a:t>
            </a:r>
            <a:r>
              <a:rPr lang="en-US" dirty="0"/>
              <a:t>?</a:t>
            </a:r>
          </a:p>
        </p:txBody>
      </p:sp>
      <p:sp>
        <p:nvSpPr>
          <p:cNvPr id="4" name="Rectangle 3">
            <a:extLst>
              <a:ext uri="{FF2B5EF4-FFF2-40B4-BE49-F238E27FC236}">
                <a16:creationId xmlns:a16="http://schemas.microsoft.com/office/drawing/2014/main" id="{99A0D7FE-ADAA-344D-A4B2-36253BAAD5C4}"/>
              </a:ext>
            </a:extLst>
          </p:cNvPr>
          <p:cNvSpPr/>
          <p:nvPr/>
        </p:nvSpPr>
        <p:spPr>
          <a:xfrm>
            <a:off x="628075" y="2425700"/>
            <a:ext cx="6395025" cy="3785652"/>
          </a:xfrm>
          <a:prstGeom prst="rect">
            <a:avLst/>
          </a:prstGeom>
        </p:spPr>
        <p:txBody>
          <a:bodyPr wrap="square">
            <a:spAutoFit/>
          </a:bodyPr>
          <a:lstStyle/>
          <a:p>
            <a:r>
              <a:rPr lang="en-US" sz="1600" dirty="0">
                <a:solidFill>
                  <a:srgbClr val="CC7832"/>
                </a:solidFill>
                <a:latin typeface="Consolas" panose="020B0609020204030204" pitchFamily="49" charset="0"/>
                <a:cs typeface="Consolas" panose="020B0609020204030204" pitchFamily="49" charset="0"/>
              </a:rPr>
              <a:t>def </a:t>
            </a:r>
            <a:r>
              <a:rPr lang="en-US" sz="1600" dirty="0" err="1">
                <a:solidFill>
                  <a:srgbClr val="FFC66D"/>
                </a:solidFill>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"Trap Disarmed!"</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"Get the 10-foot pole..."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CC7832"/>
                </a:solidFill>
                <a:latin typeface="Consolas" panose="020B0609020204030204" pitchFamily="49" charset="0"/>
                <a:cs typeface="Consolas" panose="020B0609020204030204" pitchFamily="49" charset="0"/>
              </a:rPr>
              <a:t>elif</a:t>
            </a:r>
            <a:r>
              <a:rPr lang="en-US" sz="1600" dirty="0">
                <a:solidFill>
                  <a:srgbClr val="CC7832"/>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"As far as I am aware, no traps."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"Found the trap!"</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 # prints Get the 10-foot pole...</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16</a:t>
            </a:r>
            <a:r>
              <a:rPr lang="en-US" sz="1600" dirty="0">
                <a:latin typeface="Consolas" panose="020B0609020204030204" pitchFamily="49" charset="0"/>
                <a:cs typeface="Consolas" panose="020B0609020204030204" pitchFamily="49" charset="0"/>
              </a:rPr>
              <a:t>) # Trap Disarmed!</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  # As far as I am aware, no traps.</a:t>
            </a: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Found the trap!</a:t>
            </a:r>
          </a:p>
        </p:txBody>
      </p:sp>
      <p:sp>
        <p:nvSpPr>
          <p:cNvPr id="6" name="Text Placeholder 5">
            <a:extLst>
              <a:ext uri="{FF2B5EF4-FFF2-40B4-BE49-F238E27FC236}">
                <a16:creationId xmlns:a16="http://schemas.microsoft.com/office/drawing/2014/main" id="{D2AA6DCC-DFDA-1C4A-847A-62C676240875}"/>
              </a:ext>
            </a:extLst>
          </p:cNvPr>
          <p:cNvSpPr>
            <a:spLocks noGrp="1"/>
          </p:cNvSpPr>
          <p:nvPr>
            <p:ph type="body" idx="1"/>
          </p:nvPr>
        </p:nvSpPr>
        <p:spPr>
          <a:xfrm>
            <a:off x="628075" y="1920725"/>
            <a:ext cx="4820225" cy="504975"/>
          </a:xfrm>
        </p:spPr>
        <p:txBody>
          <a:bodyPr/>
          <a:lstStyle/>
          <a:p>
            <a:r>
              <a:rPr lang="en-US" dirty="0" err="1"/>
              <a:t>elif</a:t>
            </a:r>
            <a:r>
              <a:rPr lang="en-US" dirty="0"/>
              <a:t> – used for chaining if statements</a:t>
            </a:r>
          </a:p>
        </p:txBody>
      </p:sp>
      <p:sp>
        <p:nvSpPr>
          <p:cNvPr id="7" name="Right Arrow 6">
            <a:extLst>
              <a:ext uri="{FF2B5EF4-FFF2-40B4-BE49-F238E27FC236}">
                <a16:creationId xmlns:a16="http://schemas.microsoft.com/office/drawing/2014/main" id="{890F02C8-49E9-ED46-87E7-C46957EECD05}"/>
              </a:ext>
            </a:extLst>
          </p:cNvPr>
          <p:cNvSpPr/>
          <p:nvPr/>
        </p:nvSpPr>
        <p:spPr>
          <a:xfrm>
            <a:off x="170875" y="3810526"/>
            <a:ext cx="914400" cy="508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74320" tIns="182880" rIns="274320" bIns="182880" rtlCol="0" anchor="ctr"/>
          <a:lstStyle/>
          <a:p>
            <a:pPr algn="ctr"/>
            <a:endParaRPr lang="en-US" dirty="0">
              <a:latin typeface="Proxima Nova" charset="0"/>
              <a:ea typeface="Proxima Nova" charset="0"/>
              <a:cs typeface="Proxima Nova" charset="0"/>
            </a:endParaRPr>
          </a:p>
        </p:txBody>
      </p:sp>
    </p:spTree>
    <p:extLst>
      <p:ext uri="{BB962C8B-B14F-4D97-AF65-F5344CB8AC3E}">
        <p14:creationId xmlns:p14="http://schemas.microsoft.com/office/powerpoint/2010/main" val="1426773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 Ninja Logic Trick</a:t>
            </a:r>
            <a:endParaRPr dirty="0"/>
          </a:p>
        </p:txBody>
      </p:sp>
      <p:sp>
        <p:nvSpPr>
          <p:cNvPr id="246" name="Google Shape;246;p46"/>
          <p:cNvSpPr txBox="1">
            <a:spLocks noGrp="1"/>
          </p:cNvSpPr>
          <p:nvPr>
            <p:ph type="body" idx="1"/>
          </p:nvPr>
        </p:nvSpPr>
        <p:spPr>
          <a:xfrm>
            <a:off x="550045" y="2466889"/>
            <a:ext cx="6007573" cy="4356080"/>
          </a:xfrm>
          <a:prstGeom prst="rect">
            <a:avLst/>
          </a:prstGeom>
        </p:spPr>
        <p:txBody>
          <a:bodyPr spcFirstLastPara="1" vert="horz" wrap="square" lIns="91422" tIns="91422" rIns="91422" bIns="91422" rtlCol="0" anchor="t" anchorCtr="0">
            <a:noAutofit/>
          </a:bodyPr>
          <a:lstStyle/>
          <a:p>
            <a:r>
              <a:rPr lang="en" dirty="0"/>
              <a:t>Work it out! </a:t>
            </a:r>
            <a:endParaRPr dirty="0"/>
          </a:p>
          <a:p>
            <a:pPr>
              <a:spcBef>
                <a:spcPts val="0"/>
              </a:spcBef>
            </a:pPr>
            <a:r>
              <a:rPr lang="en" dirty="0"/>
              <a:t>Draw it out - flow chart! </a:t>
            </a:r>
            <a:endParaRPr dirty="0"/>
          </a:p>
          <a:p>
            <a:pPr>
              <a:spcBef>
                <a:spcPts val="0"/>
              </a:spcBef>
            </a:pPr>
            <a:r>
              <a:rPr lang="en" dirty="0"/>
              <a:t>Really - just that</a:t>
            </a:r>
            <a:endParaRPr dirty="0"/>
          </a:p>
          <a:p>
            <a:pPr lvl="1">
              <a:spcBef>
                <a:spcPts val="0"/>
              </a:spcBef>
            </a:pPr>
            <a:r>
              <a:rPr lang="en" dirty="0"/>
              <a:t>Often we over think it</a:t>
            </a:r>
            <a:endParaRPr dirty="0"/>
          </a:p>
        </p:txBody>
      </p:sp>
      <p:sp>
        <p:nvSpPr>
          <p:cNvPr id="247" name="Google Shape;247;p46"/>
          <p:cNvSpPr/>
          <p:nvPr/>
        </p:nvSpPr>
        <p:spPr>
          <a:xfrm>
            <a:off x="7699640" y="2466889"/>
            <a:ext cx="3769920" cy="84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dirty="0">
                <a:latin typeface="Consolas"/>
                <a:ea typeface="Consolas"/>
                <a:cs typeface="Consolas"/>
                <a:sym typeface="Consolas"/>
              </a:rPr>
              <a:t>if </a:t>
            </a:r>
            <a:r>
              <a:rPr lang="en" dirty="0" err="1">
                <a:latin typeface="Consolas"/>
                <a:ea typeface="Consolas"/>
                <a:cs typeface="Consolas"/>
                <a:sym typeface="Consolas"/>
              </a:rPr>
              <a:t>puppyCounter</a:t>
            </a:r>
            <a:r>
              <a:rPr lang="en" dirty="0">
                <a:latin typeface="Consolas"/>
                <a:ea typeface="Consolas"/>
                <a:cs typeface="Consolas"/>
                <a:sym typeface="Consolas"/>
              </a:rPr>
              <a:t> &gt; 100:</a:t>
            </a:r>
            <a:endParaRPr dirty="0">
              <a:latin typeface="Consolas"/>
              <a:ea typeface="Consolas"/>
              <a:cs typeface="Consolas"/>
              <a:sym typeface="Consolas"/>
            </a:endParaRPr>
          </a:p>
        </p:txBody>
      </p:sp>
      <p:sp>
        <p:nvSpPr>
          <p:cNvPr id="248" name="Google Shape;248;p46"/>
          <p:cNvSpPr/>
          <p:nvPr/>
        </p:nvSpPr>
        <p:spPr>
          <a:xfrm>
            <a:off x="6557618" y="4963509"/>
            <a:ext cx="2545013" cy="1389467"/>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138153" tIns="138153" rIns="138153" bIns="138153" anchor="ctr" anchorCtr="0">
            <a:noAutofit/>
          </a:bodyPr>
          <a:lstStyle/>
          <a:p>
            <a:r>
              <a:rPr lang="en" dirty="0">
                <a:solidFill>
                  <a:srgbClr val="FFFFFF"/>
                </a:solidFill>
              </a:rPr>
              <a:t>Scream - So many puppies!</a:t>
            </a:r>
            <a:endParaRPr dirty="0">
              <a:solidFill>
                <a:srgbClr val="FFFFFF"/>
              </a:solidFill>
            </a:endParaRPr>
          </a:p>
        </p:txBody>
      </p:sp>
      <p:cxnSp>
        <p:nvCxnSpPr>
          <p:cNvPr id="249" name="Google Shape;249;p46"/>
          <p:cNvCxnSpPr>
            <a:stCxn id="247" idx="2"/>
            <a:endCxn id="248" idx="0"/>
          </p:cNvCxnSpPr>
          <p:nvPr/>
        </p:nvCxnSpPr>
        <p:spPr>
          <a:xfrm rot="5400000">
            <a:off x="7880747" y="3259542"/>
            <a:ext cx="1653307" cy="17544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0" name="Google Shape;250;p46"/>
          <p:cNvSpPr txBox="1"/>
          <p:nvPr/>
        </p:nvSpPr>
        <p:spPr>
          <a:xfrm>
            <a:off x="8134387" y="3659760"/>
            <a:ext cx="749360" cy="452880"/>
          </a:xfrm>
          <a:prstGeom prst="rect">
            <a:avLst/>
          </a:prstGeom>
          <a:noFill/>
          <a:ln>
            <a:noFill/>
          </a:ln>
        </p:spPr>
        <p:txBody>
          <a:bodyPr spcFirstLastPara="1" wrap="square" lIns="138153" tIns="138153" rIns="138153" bIns="138153" anchor="t" anchorCtr="0">
            <a:noAutofit/>
          </a:bodyPr>
          <a:lstStyle/>
          <a:p>
            <a:r>
              <a:rPr lang="en" dirty="0"/>
              <a:t>true </a:t>
            </a:r>
            <a:endParaRPr dirty="0"/>
          </a:p>
        </p:txBody>
      </p:sp>
      <p:sp>
        <p:nvSpPr>
          <p:cNvPr id="251" name="Google Shape;251;p46"/>
          <p:cNvSpPr/>
          <p:nvPr/>
        </p:nvSpPr>
        <p:spPr>
          <a:xfrm>
            <a:off x="10068496" y="4963509"/>
            <a:ext cx="2545013" cy="1389467"/>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r>
              <a:rPr lang="en" dirty="0"/>
              <a:t>Sad panda, need more puppies</a:t>
            </a:r>
            <a:endParaRPr dirty="0"/>
          </a:p>
        </p:txBody>
      </p:sp>
      <p:cxnSp>
        <p:nvCxnSpPr>
          <p:cNvPr id="252" name="Google Shape;252;p46"/>
          <p:cNvCxnSpPr>
            <a:stCxn id="247" idx="2"/>
            <a:endCxn id="251" idx="0"/>
          </p:cNvCxnSpPr>
          <p:nvPr/>
        </p:nvCxnSpPr>
        <p:spPr>
          <a:xfrm rot="-5400000" flipH="1">
            <a:off x="9636053" y="3258636"/>
            <a:ext cx="1653307" cy="1756213"/>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3" name="Google Shape;253;p46"/>
          <p:cNvSpPr txBox="1"/>
          <p:nvPr/>
        </p:nvSpPr>
        <p:spPr>
          <a:xfrm>
            <a:off x="9996378" y="3659760"/>
            <a:ext cx="999147" cy="452880"/>
          </a:xfrm>
          <a:prstGeom prst="rect">
            <a:avLst/>
          </a:prstGeom>
          <a:noFill/>
          <a:ln>
            <a:noFill/>
          </a:ln>
        </p:spPr>
        <p:txBody>
          <a:bodyPr spcFirstLastPara="1" wrap="square" lIns="138153" tIns="138153" rIns="138153" bIns="138153" anchor="t" anchorCtr="0">
            <a:noAutofit/>
          </a:bodyPr>
          <a:lstStyle/>
          <a:p>
            <a:r>
              <a:rPr lang="en" dirty="0"/>
              <a:t>false </a:t>
            </a:r>
            <a:endParaRPr dirty="0"/>
          </a:p>
        </p:txBody>
      </p:sp>
      <p:pic>
        <p:nvPicPr>
          <p:cNvPr id="254" name="Google Shape;254;p46" descr="Image result for super secret ninja skill"/>
          <p:cNvPicPr preferRelativeResize="0"/>
          <p:nvPr/>
        </p:nvPicPr>
        <p:blipFill>
          <a:blip r:embed="rId3">
            <a:alphaModFix/>
          </a:blip>
          <a:stretch>
            <a:fillRect/>
          </a:stretch>
        </p:blipFill>
        <p:spPr>
          <a:xfrm>
            <a:off x="11656977" y="63883"/>
            <a:ext cx="2160624" cy="21606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0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52"/>
                                        </p:tgtEl>
                                        <p:attrNameLst>
                                          <p:attrName>style.visibility</p:attrName>
                                        </p:attrNameLst>
                                      </p:cBhvr>
                                      <p:to>
                                        <p:strVal val="visible"/>
                                      </p:to>
                                    </p:set>
                                    <p:animEffect transition="in" filter="fade">
                                      <p:cBhvr>
                                        <p:cTn id="18" dur="1000"/>
                                        <p:tgtEl>
                                          <p:spTgt spid="252"/>
                                        </p:tgtEl>
                                      </p:cBhvr>
                                    </p:animEffect>
                                  </p:childTnLst>
                                </p:cTn>
                              </p:par>
                              <p:par>
                                <p:cTn id="19" presetID="10"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fade">
                                      <p:cBhvr>
                                        <p:cTn id="21" dur="1000"/>
                                        <p:tgtEl>
                                          <p:spTgt spid="2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Effect transition="in" filter="fade">
                                      <p:cBhvr>
                                        <p:cTn id="26" dur="1000"/>
                                        <p:tgtEl>
                                          <p:spTgt spid="2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fade">
                                      <p:cBhvr>
                                        <p:cTn id="31" dur="1000"/>
                                        <p:tgtEl>
                                          <p:spTgt spid="2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fade">
                                      <p:cBhvr>
                                        <p:cTn id="36"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5B08-6E09-534B-8205-48069314BE7C}"/>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578E30BC-C883-C043-A0D0-25DACA155A81}"/>
              </a:ext>
            </a:extLst>
          </p:cNvPr>
          <p:cNvSpPr/>
          <p:nvPr/>
        </p:nvSpPr>
        <p:spPr>
          <a:xfrm>
            <a:off x="3454380" y="2147262"/>
            <a:ext cx="8597919" cy="3477875"/>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check_for_traps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contains_trap</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solidFill>
                  <a:srgbClr val="CC7832"/>
                </a:solidFill>
                <a:latin typeface="Consolas" panose="020B0609020204030204" pitchFamily="49" charset="0"/>
                <a:cs typeface="Consolas" panose="020B0609020204030204" pitchFamily="49" charset="0"/>
              </a:rPr>
              <a:t>elif</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not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disarm_trap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p>
        </p:txBody>
      </p:sp>
    </p:spTree>
    <p:extLst>
      <p:ext uri="{BB962C8B-B14F-4D97-AF65-F5344CB8AC3E}">
        <p14:creationId xmlns:p14="http://schemas.microsoft.com/office/powerpoint/2010/main" val="7967353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1E11-D250-244F-981B-BF62AB141D04}"/>
              </a:ext>
            </a:extLst>
          </p:cNvPr>
          <p:cNvSpPr>
            <a:spLocks noGrp="1"/>
          </p:cNvSpPr>
          <p:nvPr>
            <p:ph type="title"/>
          </p:nvPr>
        </p:nvSpPr>
        <p:spPr/>
        <p:txBody>
          <a:bodyPr/>
          <a:lstStyle/>
          <a:p>
            <a:r>
              <a:rPr lang="en-US" dirty="0"/>
              <a:t>It’s Logic</a:t>
            </a:r>
          </a:p>
        </p:txBody>
      </p:sp>
      <p:sp>
        <p:nvSpPr>
          <p:cNvPr id="3" name="Text Placeholder 2">
            <a:extLst>
              <a:ext uri="{FF2B5EF4-FFF2-40B4-BE49-F238E27FC236}">
                <a16:creationId xmlns:a16="http://schemas.microsoft.com/office/drawing/2014/main" id="{6F1279E3-2F35-FE44-A971-324DC09FD6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249487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Poorly Defined Logic of the 50/60s</a:t>
            </a:r>
            <a:endParaRPr dirty="0"/>
          </a:p>
        </p:txBody>
      </p:sp>
      <p:sp>
        <p:nvSpPr>
          <p:cNvPr id="193" name="Google Shape;193;p40"/>
          <p:cNvSpPr txBox="1">
            <a:spLocks noGrp="1"/>
          </p:cNvSpPr>
          <p:nvPr>
            <p:ph type="body" idx="1"/>
          </p:nvPr>
        </p:nvSpPr>
        <p:spPr>
          <a:xfrm>
            <a:off x="628094" y="2191877"/>
            <a:ext cx="12561413" cy="4225973"/>
          </a:xfrm>
          <a:prstGeom prst="rect">
            <a:avLst/>
          </a:prstGeom>
        </p:spPr>
        <p:txBody>
          <a:bodyPr spcFirstLastPara="1" vert="horz" wrap="square" lIns="91422" tIns="91422" rIns="91422" bIns="91422" rtlCol="0" anchor="t" anchorCtr="0">
            <a:noAutofit/>
          </a:bodyPr>
          <a:lstStyle/>
          <a:p>
            <a:r>
              <a:rPr lang="en" dirty="0"/>
              <a:t>Industry was used to building products</a:t>
            </a:r>
            <a:endParaRPr dirty="0"/>
          </a:p>
          <a:p>
            <a:pPr>
              <a:spcBef>
                <a:spcPts val="0"/>
              </a:spcBef>
            </a:pPr>
            <a:r>
              <a:rPr lang="en" dirty="0"/>
              <a:t>Machines are products</a:t>
            </a:r>
            <a:endParaRPr dirty="0"/>
          </a:p>
          <a:p>
            <a:pPr lvl="1">
              <a:spcBef>
                <a:spcPts val="0"/>
              </a:spcBef>
            </a:pPr>
            <a:r>
              <a:rPr lang="en" dirty="0"/>
              <a:t>But Code was not</a:t>
            </a:r>
            <a:endParaRPr dirty="0"/>
          </a:p>
          <a:p>
            <a:pPr>
              <a:spcBef>
                <a:spcPts val="0"/>
              </a:spcBef>
            </a:pPr>
            <a:r>
              <a:rPr lang="en" dirty="0"/>
              <a:t>For the first time, the value shifted from the product to the person</a:t>
            </a:r>
            <a:endParaRPr dirty="0"/>
          </a:p>
          <a:p>
            <a:pPr lvl="1">
              <a:spcBef>
                <a:spcPts val="0"/>
              </a:spcBef>
            </a:pPr>
            <a:r>
              <a:rPr lang="en" b="1" dirty="0"/>
              <a:t>You are a company’s most valuable commodity!</a:t>
            </a:r>
            <a:endParaRPr b="1" dirty="0"/>
          </a:p>
          <a:p>
            <a:pPr lvl="1">
              <a:spcBef>
                <a:spcPts val="0"/>
              </a:spcBef>
            </a:pPr>
            <a:r>
              <a:rPr lang="en" dirty="0"/>
              <a:t>Especially true with computer science</a:t>
            </a:r>
            <a:endParaRPr dirty="0"/>
          </a:p>
          <a:p>
            <a:pPr>
              <a:spcBef>
                <a:spcPts val="0"/>
              </a:spcBef>
            </a:pPr>
            <a:r>
              <a:rPr lang="en" dirty="0"/>
              <a:t>This created a dichotomy </a:t>
            </a:r>
            <a:endParaRPr dirty="0"/>
          </a:p>
          <a:p>
            <a:pPr lvl="1">
              <a:spcBef>
                <a:spcPts val="0"/>
              </a:spcBef>
            </a:pPr>
            <a:r>
              <a:rPr lang="en" dirty="0"/>
              <a:t>In some cases, still exists today</a:t>
            </a:r>
            <a:endParaRPr dirty="0"/>
          </a:p>
          <a:p>
            <a:pPr>
              <a:spcBef>
                <a:spcPts val="0"/>
              </a:spcBef>
            </a:pPr>
            <a:r>
              <a:rPr lang="en" dirty="0"/>
              <a:t>Automatic Programming / Coding </a:t>
            </a:r>
            <a:endParaRPr dirty="0"/>
          </a:p>
          <a:p>
            <a:pPr lvl="1">
              <a:spcBef>
                <a:spcPts val="0"/>
              </a:spcBef>
            </a:pPr>
            <a:r>
              <a:rPr lang="en" dirty="0"/>
              <a:t>At the heart of this!</a:t>
            </a:r>
            <a:endParaRPr dirty="0"/>
          </a:p>
          <a:p>
            <a:pPr lvl="1">
              <a:spcBef>
                <a:spcPts val="0"/>
              </a:spcBef>
            </a:pPr>
            <a:r>
              <a:rPr lang="en" dirty="0"/>
              <a:t>If you can replace coders with machines..</a:t>
            </a:r>
            <a:endParaRPr dirty="0"/>
          </a:p>
          <a:p>
            <a:pPr lvl="2">
              <a:spcBef>
                <a:spcPts val="0"/>
              </a:spcBef>
            </a:pPr>
            <a:r>
              <a:rPr lang="en" dirty="0"/>
              <a:t>Enter Cobol and Univac </a:t>
            </a:r>
            <a:endParaRPr dirty="0"/>
          </a:p>
        </p:txBody>
      </p:sp>
      <p:sp>
        <p:nvSpPr>
          <p:cNvPr id="194" name="Google Shape;194;p40"/>
          <p:cNvSpPr txBox="1"/>
          <p:nvPr/>
        </p:nvSpPr>
        <p:spPr>
          <a:xfrm>
            <a:off x="5263978" y="7347369"/>
            <a:ext cx="5204941" cy="425031"/>
          </a:xfrm>
          <a:prstGeom prst="rect">
            <a:avLst/>
          </a:prstGeom>
          <a:noFill/>
          <a:ln>
            <a:noFill/>
          </a:ln>
        </p:spPr>
        <p:txBody>
          <a:bodyPr spcFirstLastPara="1" wrap="square" lIns="138153" tIns="138153" rIns="138153" bIns="138153" anchor="t" anchorCtr="0">
            <a:noAutofit/>
          </a:bodyPr>
          <a:lstStyle/>
          <a:p>
            <a:r>
              <a:rPr lang="en" sz="1600" dirty="0">
                <a:latin typeface="Proxima Nova"/>
                <a:ea typeface="Proxima Nova"/>
                <a:cs typeface="Proxima Nova"/>
                <a:sym typeface="Proxima Nova"/>
              </a:rPr>
              <a:t>Additional Reading: </a:t>
            </a:r>
            <a:r>
              <a:rPr lang="en" sz="1600" u="sng" dirty="0">
                <a:solidFill>
                  <a:schemeClr val="accent4"/>
                </a:solidFill>
                <a:hlinkClick r:id="rId3"/>
              </a:rPr>
              <a:t>Techs Ultimate Success</a:t>
            </a:r>
            <a:endParaRPr sz="1600" dirty="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No more coders?</a:t>
            </a:r>
            <a:endParaRPr dirty="0"/>
          </a:p>
        </p:txBody>
      </p:sp>
      <p:sp>
        <p:nvSpPr>
          <p:cNvPr id="200" name="Google Shape;200;p41"/>
          <p:cNvSpPr txBox="1">
            <a:spLocks noGrp="1"/>
          </p:cNvSpPr>
          <p:nvPr>
            <p:ph type="body" idx="1"/>
          </p:nvPr>
        </p:nvSpPr>
        <p:spPr>
          <a:xfrm>
            <a:off x="628093" y="2204315"/>
            <a:ext cx="7846747" cy="4194693"/>
          </a:xfrm>
          <a:prstGeom prst="rect">
            <a:avLst/>
          </a:prstGeom>
        </p:spPr>
        <p:txBody>
          <a:bodyPr spcFirstLastPara="1" vert="horz" wrap="square" lIns="91422" tIns="91422" rIns="91422" bIns="91422" rtlCol="0" anchor="t" anchorCtr="0">
            <a:noAutofit/>
          </a:bodyPr>
          <a:lstStyle/>
          <a:p>
            <a:r>
              <a:rPr lang="en" dirty="0"/>
              <a:t>Actual ad. for the Univac after the creation of Cobol </a:t>
            </a:r>
            <a:endParaRPr dirty="0"/>
          </a:p>
          <a:p>
            <a:pPr>
              <a:spcBef>
                <a:spcPts val="0"/>
              </a:spcBef>
            </a:pPr>
            <a:r>
              <a:rPr lang="en" dirty="0"/>
              <a:t>Let’s think about it…</a:t>
            </a:r>
            <a:endParaRPr dirty="0"/>
          </a:p>
          <a:p>
            <a:pPr indent="0">
              <a:buNone/>
            </a:pPr>
            <a:endParaRPr dirty="0"/>
          </a:p>
          <a:p>
            <a:r>
              <a:rPr lang="en" dirty="0"/>
              <a:t>The industry didn’t know what to do with programmers</a:t>
            </a:r>
            <a:endParaRPr dirty="0"/>
          </a:p>
          <a:p>
            <a:pPr lvl="1">
              <a:spcBef>
                <a:spcPts val="0"/>
              </a:spcBef>
            </a:pPr>
            <a:r>
              <a:rPr lang="en" dirty="0"/>
              <a:t>Some wanted to get rid of them</a:t>
            </a:r>
            <a:endParaRPr dirty="0"/>
          </a:p>
          <a:p>
            <a:pPr lvl="1">
              <a:spcBef>
                <a:spcPts val="0"/>
              </a:spcBef>
            </a:pPr>
            <a:r>
              <a:rPr lang="en" dirty="0"/>
              <a:t>Others wanted to hire more</a:t>
            </a:r>
            <a:endParaRPr dirty="0"/>
          </a:p>
          <a:p>
            <a:pPr marL="1381750" indent="0">
              <a:buNone/>
            </a:pPr>
            <a:endParaRPr dirty="0"/>
          </a:p>
          <a:p>
            <a:r>
              <a:rPr lang="en" dirty="0"/>
              <a:t>Truth</a:t>
            </a:r>
            <a:endParaRPr dirty="0"/>
          </a:p>
          <a:p>
            <a:pPr lvl="1">
              <a:spcBef>
                <a:spcPts val="0"/>
              </a:spcBef>
            </a:pPr>
            <a:r>
              <a:rPr lang="en" dirty="0"/>
              <a:t>Everyone was tied to this new thing called a computer</a:t>
            </a:r>
            <a:endParaRPr dirty="0"/>
          </a:p>
          <a:p>
            <a:pPr lvl="1">
              <a:spcBef>
                <a:spcPts val="0"/>
              </a:spcBef>
            </a:pPr>
            <a:r>
              <a:rPr lang="en" dirty="0"/>
              <a:t>Programmers were becoming even more important</a:t>
            </a:r>
            <a:endParaRPr dirty="0"/>
          </a:p>
        </p:txBody>
      </p:sp>
      <p:pic>
        <p:nvPicPr>
          <p:cNvPr id="201" name="Google Shape;201;p41" descr="Ad for Univac. Illustration depicts a man ripping a paper (containing computer code) in half. Below him are several Univac machines. The ad reads: Univac no longer asks for the detailed instruction codes required by other computers. Univac now automatically produces complex coded routines when given a simple instruction. This truly remarkable new Remington Rand development cuts months from programming time... is easily adaptable to your individual requirements. For more information about Univac automatic programming, write for booklet EL264."/>
          <p:cNvPicPr preferRelativeResize="0"/>
          <p:nvPr/>
        </p:nvPicPr>
        <p:blipFill>
          <a:blip r:embed="rId3">
            <a:alphaModFix/>
          </a:blip>
          <a:stretch>
            <a:fillRect/>
          </a:stretch>
        </p:blipFill>
        <p:spPr>
          <a:xfrm>
            <a:off x="8622933" y="703536"/>
            <a:ext cx="4641754" cy="5704180"/>
          </a:xfrm>
          <a:prstGeom prst="rect">
            <a:avLst/>
          </a:prstGeom>
          <a:noFill/>
          <a:ln>
            <a:noFill/>
          </a:ln>
        </p:spPr>
      </p:pic>
      <p:sp>
        <p:nvSpPr>
          <p:cNvPr id="202" name="Google Shape;202;p41"/>
          <p:cNvSpPr txBox="1"/>
          <p:nvPr/>
        </p:nvSpPr>
        <p:spPr>
          <a:xfrm>
            <a:off x="917319" y="5731117"/>
            <a:ext cx="7268293" cy="514533"/>
          </a:xfrm>
          <a:prstGeom prst="rect">
            <a:avLst/>
          </a:prstGeom>
          <a:noFill/>
          <a:ln>
            <a:noFill/>
          </a:ln>
        </p:spPr>
        <p:txBody>
          <a:bodyPr spcFirstLastPara="1" wrap="square" lIns="138153" tIns="138153" rIns="138153" bIns="138153" anchor="t" anchorCtr="0">
            <a:noAutofit/>
          </a:bodyPr>
          <a:lstStyle/>
          <a:p>
            <a:pPr marL="690875">
              <a:lnSpc>
                <a:spcPct val="120000"/>
              </a:lnSpc>
              <a:spcBef>
                <a:spcPts val="604"/>
              </a:spcBef>
              <a:spcAft>
                <a:spcPts val="604"/>
              </a:spcAft>
            </a:pPr>
            <a:r>
              <a:rPr lang="en" sz="3022" dirty="0">
                <a:solidFill>
                  <a:schemeClr val="dk1"/>
                </a:solidFill>
                <a:latin typeface="Proxima Nova"/>
                <a:ea typeface="Proxima Nova"/>
                <a:cs typeface="Proxima Nova"/>
                <a:sym typeface="Proxima Nova"/>
              </a:rPr>
              <a:t>Second law: Invention is the mother of necessity.</a:t>
            </a:r>
            <a:endParaRPr sz="3022"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2"/>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Fortran</a:t>
            </a:r>
            <a:endParaRPr dirty="0"/>
          </a:p>
        </p:txBody>
      </p:sp>
      <p:sp>
        <p:nvSpPr>
          <p:cNvPr id="209" name="Google Shape;209;p42"/>
          <p:cNvSpPr txBox="1">
            <a:spLocks noGrp="1"/>
          </p:cNvSpPr>
          <p:nvPr>
            <p:ph type="body" idx="1"/>
          </p:nvPr>
        </p:nvSpPr>
        <p:spPr>
          <a:xfrm>
            <a:off x="628093" y="2151029"/>
            <a:ext cx="7058400" cy="4438587"/>
          </a:xfrm>
          <a:prstGeom prst="rect">
            <a:avLst/>
          </a:prstGeom>
        </p:spPr>
        <p:txBody>
          <a:bodyPr spcFirstLastPara="1" vert="horz" wrap="square" lIns="91422" tIns="91422" rIns="91422" bIns="91422" rtlCol="0" anchor="t" anchorCtr="0">
            <a:noAutofit/>
          </a:bodyPr>
          <a:lstStyle/>
          <a:p>
            <a:pPr indent="-446190">
              <a:buClr>
                <a:srgbClr val="222222"/>
              </a:buClr>
              <a:buSzPts val="1050"/>
            </a:pPr>
            <a:r>
              <a:rPr lang="en" sz="1587" dirty="0">
                <a:solidFill>
                  <a:srgbClr val="222222"/>
                </a:solidFill>
                <a:highlight>
                  <a:srgbClr val="FFFFFF"/>
                </a:highlight>
                <a:latin typeface="Arial"/>
                <a:ea typeface="Arial"/>
                <a:cs typeface="Arial"/>
                <a:sym typeface="Arial"/>
              </a:rPr>
              <a:t>Designed by John Backus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first </a:t>
            </a:r>
            <a:r>
              <a:rPr lang="en" sz="1587" u="sng" dirty="0">
                <a:solidFill>
                  <a:srgbClr val="222222"/>
                </a:solidFill>
                <a:highlight>
                  <a:srgbClr val="FFFFFF"/>
                </a:highlight>
                <a:latin typeface="Arial"/>
                <a:ea typeface="Arial"/>
                <a:cs typeface="Arial"/>
                <a:sym typeface="Arial"/>
              </a:rPr>
              <a:t>optimizing compiler</a:t>
            </a:r>
            <a:endParaRPr sz="1587" u="sng"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Very important or wouldn’t work</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1957 (10 years after WW II)</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Punch Cards</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Machine time limited</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programs on paper</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Shared times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English -&gt; punch cards -&gt; machines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for business use</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Accounting</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Math calculations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All text based</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b="1" dirty="0">
                <a:solidFill>
                  <a:srgbClr val="222222"/>
                </a:solidFill>
                <a:highlight>
                  <a:srgbClr val="FFFFFF"/>
                </a:highlight>
                <a:latin typeface="Arial"/>
                <a:ea typeface="Arial"/>
                <a:cs typeface="Arial"/>
                <a:sym typeface="Arial"/>
              </a:rPr>
              <a:t>Hidden Figures</a:t>
            </a:r>
            <a:r>
              <a:rPr lang="en" sz="1587" dirty="0">
                <a:solidFill>
                  <a:srgbClr val="222222"/>
                </a:solidFill>
                <a:highlight>
                  <a:srgbClr val="FFFFFF"/>
                </a:highlight>
                <a:latin typeface="Arial"/>
                <a:ea typeface="Arial"/>
                <a:cs typeface="Arial"/>
                <a:sym typeface="Arial"/>
              </a:rPr>
              <a:t> &lt;- Go watch it!</a:t>
            </a:r>
            <a:endParaRPr sz="1587" dirty="0">
              <a:solidFill>
                <a:srgbClr val="222222"/>
              </a:solidFill>
              <a:highlight>
                <a:srgbClr val="FFFFFF"/>
              </a:highlight>
              <a:latin typeface="Arial"/>
              <a:ea typeface="Arial"/>
              <a:cs typeface="Arial"/>
              <a:sym typeface="Arial"/>
            </a:endParaRPr>
          </a:p>
        </p:txBody>
      </p:sp>
      <p:pic>
        <p:nvPicPr>
          <p:cNvPr id="207" name="Google Shape;207;p42" descr="Fortran punch card."/>
          <p:cNvPicPr preferRelativeResize="0"/>
          <p:nvPr/>
        </p:nvPicPr>
        <p:blipFill>
          <a:blip r:embed="rId3">
            <a:alphaModFix/>
          </a:blip>
          <a:stretch>
            <a:fillRect/>
          </a:stretch>
        </p:blipFill>
        <p:spPr>
          <a:xfrm>
            <a:off x="5272304" y="186434"/>
            <a:ext cx="4603183" cy="2216724"/>
          </a:xfrm>
          <a:prstGeom prst="rect">
            <a:avLst/>
          </a:prstGeom>
          <a:noFill/>
          <a:ln>
            <a:noFill/>
          </a:ln>
        </p:spPr>
      </p:pic>
      <p:pic>
        <p:nvPicPr>
          <p:cNvPr id="210" name="Google Shape;210;p42" descr="Fortran booklet cover."/>
          <p:cNvPicPr preferRelativeResize="0"/>
          <p:nvPr/>
        </p:nvPicPr>
        <p:blipFill>
          <a:blip r:embed="rId4">
            <a:alphaModFix/>
          </a:blip>
          <a:stretch>
            <a:fillRect/>
          </a:stretch>
        </p:blipFill>
        <p:spPr>
          <a:xfrm>
            <a:off x="9321213" y="501879"/>
            <a:ext cx="4029529" cy="5161842"/>
          </a:xfrm>
          <a:prstGeom prst="rect">
            <a:avLst/>
          </a:prstGeom>
          <a:noFill/>
          <a:ln>
            <a:noFill/>
          </a:ln>
        </p:spPr>
      </p:pic>
      <p:pic>
        <p:nvPicPr>
          <p:cNvPr id="211" name="Google Shape;211;p42" descr="Machines using Fortran. "/>
          <p:cNvPicPr preferRelativeResize="0"/>
          <p:nvPr/>
        </p:nvPicPr>
        <p:blipFill>
          <a:blip r:embed="rId5">
            <a:alphaModFix/>
          </a:blip>
          <a:stretch>
            <a:fillRect/>
          </a:stretch>
        </p:blipFill>
        <p:spPr>
          <a:xfrm>
            <a:off x="5420621" y="3572834"/>
            <a:ext cx="5109633" cy="33536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Secrets from the past?</a:t>
            </a:r>
            <a:endParaRPr dirty="0"/>
          </a:p>
        </p:txBody>
      </p:sp>
      <p:sp>
        <p:nvSpPr>
          <p:cNvPr id="217" name="Google Shape;217;p43"/>
          <p:cNvSpPr txBox="1">
            <a:spLocks noGrp="1"/>
          </p:cNvSpPr>
          <p:nvPr>
            <p:ph type="body" idx="1"/>
          </p:nvPr>
        </p:nvSpPr>
        <p:spPr>
          <a:xfrm>
            <a:off x="578189" y="2113629"/>
            <a:ext cx="8621493" cy="4682027"/>
          </a:xfrm>
          <a:prstGeom prst="rect">
            <a:avLst/>
          </a:prstGeom>
        </p:spPr>
        <p:txBody>
          <a:bodyPr spcFirstLastPara="1" vert="horz" wrap="square" lIns="91422" tIns="91422" rIns="91422" bIns="91422" rtlCol="0" anchor="t" anchorCtr="0">
            <a:noAutofit/>
          </a:bodyPr>
          <a:lstStyle/>
          <a:p>
            <a:r>
              <a:rPr lang="en" dirty="0"/>
              <a:t>Rare for a program to work right the first time</a:t>
            </a:r>
            <a:endParaRPr dirty="0"/>
          </a:p>
          <a:p>
            <a:pPr lvl="1">
              <a:spcBef>
                <a:spcPts val="0"/>
              </a:spcBef>
            </a:pPr>
            <a:r>
              <a:rPr lang="en" dirty="0"/>
              <a:t>“The Preparation of Programs for an Electronic Digital Computer” (1951)</a:t>
            </a:r>
            <a:endParaRPr dirty="0"/>
          </a:p>
          <a:p>
            <a:pPr lvl="2">
              <a:spcBef>
                <a:spcPts val="0"/>
              </a:spcBef>
            </a:pPr>
            <a:r>
              <a:rPr lang="en" dirty="0"/>
              <a:t>Considered the world's first programming book</a:t>
            </a:r>
            <a:endParaRPr dirty="0"/>
          </a:p>
          <a:p>
            <a:pPr lvl="1">
              <a:spcBef>
                <a:spcPts val="0"/>
              </a:spcBef>
            </a:pPr>
            <a:r>
              <a:rPr lang="en" dirty="0"/>
              <a:t>Still true!</a:t>
            </a:r>
            <a:endParaRPr dirty="0"/>
          </a:p>
          <a:p>
            <a:pPr lvl="1">
              <a:spcBef>
                <a:spcPts val="0"/>
              </a:spcBef>
            </a:pPr>
            <a:r>
              <a:rPr lang="en" dirty="0"/>
              <a:t>Imagine compilers:</a:t>
            </a:r>
            <a:endParaRPr dirty="0"/>
          </a:p>
          <a:p>
            <a:pPr lvl="2">
              <a:spcBef>
                <a:spcPts val="0"/>
              </a:spcBef>
            </a:pPr>
            <a:r>
              <a:rPr lang="en" dirty="0"/>
              <a:t>Only generate code once a day</a:t>
            </a:r>
            <a:endParaRPr dirty="0"/>
          </a:p>
          <a:p>
            <a:pPr lvl="2">
              <a:spcBef>
                <a:spcPts val="0"/>
              </a:spcBef>
            </a:pPr>
            <a:r>
              <a:rPr lang="en" dirty="0"/>
              <a:t>Even then, there would be bugs</a:t>
            </a:r>
            <a:endParaRPr dirty="0"/>
          </a:p>
          <a:p>
            <a:pPr>
              <a:spcBef>
                <a:spcPts val="0"/>
              </a:spcBef>
            </a:pPr>
            <a:r>
              <a:rPr lang="en" dirty="0"/>
              <a:t>Lone ranger mentality</a:t>
            </a:r>
            <a:endParaRPr dirty="0"/>
          </a:p>
          <a:p>
            <a:pPr lvl="1">
              <a:spcBef>
                <a:spcPts val="0"/>
              </a:spcBef>
            </a:pPr>
            <a:r>
              <a:rPr lang="en" dirty="0"/>
              <a:t>Coming in fixing code, not sharing how it is done</a:t>
            </a:r>
            <a:endParaRPr dirty="0"/>
          </a:p>
          <a:p>
            <a:pPr lvl="2">
              <a:spcBef>
                <a:spcPts val="0"/>
              </a:spcBef>
            </a:pPr>
            <a:r>
              <a:rPr lang="en" dirty="0"/>
              <a:t>This started to push women out of the industry</a:t>
            </a:r>
            <a:endParaRPr dirty="0"/>
          </a:p>
          <a:p>
            <a:pPr lvl="1">
              <a:spcBef>
                <a:spcPts val="0"/>
              </a:spcBef>
            </a:pPr>
            <a:r>
              <a:rPr lang="en" dirty="0"/>
              <a:t>Would be specialized to certain fields</a:t>
            </a:r>
            <a:endParaRPr dirty="0"/>
          </a:p>
          <a:p>
            <a:pPr lvl="1">
              <a:spcBef>
                <a:spcPts val="0"/>
              </a:spcBef>
            </a:pPr>
            <a:r>
              <a:rPr lang="en" dirty="0"/>
              <a:t>Wouldn’t usually get along with management</a:t>
            </a:r>
            <a:endParaRPr dirty="0"/>
          </a:p>
          <a:p>
            <a:pPr lvl="2">
              <a:spcBef>
                <a:spcPts val="0"/>
              </a:spcBef>
            </a:pPr>
            <a:r>
              <a:rPr lang="en" dirty="0"/>
              <a:t>Management wanted to break free of their programmers</a:t>
            </a:r>
            <a:endParaRPr dirty="0"/>
          </a:p>
        </p:txBody>
      </p:sp>
      <p:pic>
        <p:nvPicPr>
          <p:cNvPr id="218" name="Google Shape;218;p43" descr="Book cover: Programs for an electronic digital computer, Addison-Wesley Publishing Company. "/>
          <p:cNvPicPr preferRelativeResize="0"/>
          <p:nvPr/>
        </p:nvPicPr>
        <p:blipFill>
          <a:blip r:embed="rId3">
            <a:alphaModFix/>
          </a:blip>
          <a:stretch>
            <a:fillRect/>
          </a:stretch>
        </p:blipFill>
        <p:spPr>
          <a:xfrm>
            <a:off x="9521889" y="731340"/>
            <a:ext cx="3890960" cy="5836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title"/>
          </p:nvPr>
        </p:nvSpPr>
        <p:spPr>
          <a:xfrm>
            <a:off x="628075" y="1313976"/>
            <a:ext cx="12561413" cy="1015467"/>
          </a:xfrm>
          <a:prstGeom prst="rect">
            <a:avLst/>
          </a:prstGeom>
        </p:spPr>
        <p:txBody>
          <a:bodyPr spcFirstLastPara="1" vert="horz" wrap="square" lIns="91422" tIns="91422" rIns="91422" bIns="91422" rtlCol="0" anchor="b" anchorCtr="0">
            <a:noAutofit/>
          </a:bodyPr>
          <a:lstStyle/>
          <a:p>
            <a:r>
              <a:rPr lang="en"/>
              <a:t>What does it take to be a good programmer - 1950s/60s edition?</a:t>
            </a:r>
            <a:endParaRPr dirty="0"/>
          </a:p>
        </p:txBody>
      </p:sp>
      <p:sp>
        <p:nvSpPr>
          <p:cNvPr id="224" name="Google Shape;224;p44"/>
          <p:cNvSpPr txBox="1">
            <a:spLocks noGrp="1"/>
          </p:cNvSpPr>
          <p:nvPr>
            <p:ph type="body" idx="1"/>
          </p:nvPr>
        </p:nvSpPr>
        <p:spPr>
          <a:xfrm>
            <a:off x="628094" y="2487907"/>
            <a:ext cx="12561413" cy="4538773"/>
          </a:xfrm>
          <a:prstGeom prst="rect">
            <a:avLst/>
          </a:prstGeom>
        </p:spPr>
        <p:txBody>
          <a:bodyPr spcFirstLastPara="1" vert="horz" wrap="square" lIns="91422" tIns="91422" rIns="91422" bIns="91422" rtlCol="0" anchor="t" anchorCtr="0">
            <a:noAutofit/>
          </a:bodyPr>
          <a:lstStyle/>
          <a:p>
            <a:r>
              <a:rPr lang="en" dirty="0"/>
              <a:t>IBM Programming Aptitude Test</a:t>
            </a:r>
            <a:endParaRPr dirty="0"/>
          </a:p>
          <a:p>
            <a:pPr lvl="1">
              <a:spcBef>
                <a:spcPts val="0"/>
              </a:spcBef>
            </a:pPr>
            <a:r>
              <a:rPr lang="en" dirty="0"/>
              <a:t>number series</a:t>
            </a:r>
            <a:endParaRPr dirty="0"/>
          </a:p>
          <a:p>
            <a:pPr lvl="1">
              <a:spcBef>
                <a:spcPts val="0"/>
              </a:spcBef>
            </a:pPr>
            <a:r>
              <a:rPr lang="en" dirty="0"/>
              <a:t>figure analogies</a:t>
            </a:r>
            <a:endParaRPr dirty="0"/>
          </a:p>
          <a:p>
            <a:pPr lvl="1">
              <a:spcBef>
                <a:spcPts val="0"/>
              </a:spcBef>
            </a:pPr>
            <a:r>
              <a:rPr lang="en" dirty="0"/>
              <a:t>arithmetical reasoning</a:t>
            </a:r>
            <a:endParaRPr dirty="0"/>
          </a:p>
          <a:p>
            <a:pPr>
              <a:spcBef>
                <a:spcPts val="0"/>
              </a:spcBef>
              <a:buClr>
                <a:schemeClr val="dk1"/>
              </a:buClr>
            </a:pPr>
            <a:r>
              <a:rPr lang="en" dirty="0"/>
              <a:t>Cooking?</a:t>
            </a:r>
            <a:endParaRPr dirty="0"/>
          </a:p>
          <a:p>
            <a:pPr lvl="1">
              <a:spcBef>
                <a:spcPts val="0"/>
              </a:spcBef>
            </a:pPr>
            <a:r>
              <a:rPr lang="en" dirty="0"/>
              <a:t>“Your Career in Computing” - 1968</a:t>
            </a:r>
            <a:endParaRPr dirty="0"/>
          </a:p>
          <a:p>
            <a:pPr lvl="1">
              <a:spcBef>
                <a:spcPts val="0"/>
              </a:spcBef>
            </a:pPr>
            <a:r>
              <a:rPr lang="en" dirty="0"/>
              <a:t>If you can read a cookbook, you can be a programmer! </a:t>
            </a:r>
            <a:endParaRPr dirty="0"/>
          </a:p>
          <a:p>
            <a:pPr>
              <a:spcBef>
                <a:spcPts val="0"/>
              </a:spcBef>
            </a:pPr>
            <a:r>
              <a:rPr lang="en" dirty="0"/>
              <a:t>Worry about details while keeping big picture in mind</a:t>
            </a:r>
            <a:endParaRPr dirty="0"/>
          </a:p>
          <a:p>
            <a:pPr lvl="1">
              <a:spcBef>
                <a:spcPts val="0"/>
              </a:spcBef>
            </a:pPr>
            <a:r>
              <a:rPr lang="en" dirty="0"/>
              <a:t>Books even said females could be better programmers</a:t>
            </a:r>
            <a:endParaRPr dirty="0"/>
          </a:p>
          <a:p>
            <a:pPr lvl="1">
              <a:spcBef>
                <a:spcPts val="0"/>
              </a:spcBef>
            </a:pPr>
            <a:r>
              <a:rPr lang="en" dirty="0"/>
              <a:t>In truth</a:t>
            </a:r>
            <a:endParaRPr dirty="0"/>
          </a:p>
          <a:p>
            <a:pPr lvl="2">
              <a:spcBef>
                <a:spcPts val="0"/>
              </a:spcBef>
            </a:pPr>
            <a:r>
              <a:rPr lang="en" dirty="0"/>
              <a:t>Wanted cheaper labor </a:t>
            </a:r>
            <a:endParaRPr dirty="0"/>
          </a:p>
          <a:p>
            <a:pPr lvl="2">
              <a:spcBef>
                <a:spcPts val="0"/>
              </a:spcBef>
            </a:pPr>
            <a:r>
              <a:rPr lang="en" dirty="0"/>
              <a:t>Trying to fulfill a shortage - with women that others were pushing away</a:t>
            </a:r>
            <a:endParaRPr dirty="0"/>
          </a:p>
          <a:p>
            <a:pPr marL="0" indent="0" algn="ctr">
              <a:spcAft>
                <a:spcPts val="604"/>
              </a:spcAft>
              <a:buNone/>
            </a:pPr>
            <a:r>
              <a:rPr lang="en" b="1" dirty="0"/>
              <a:t>There has almost always been a shortage of programmers - we have one now. </a:t>
            </a:r>
            <a:endParaRPr b="1" dirty="0"/>
          </a:p>
        </p:txBody>
      </p:sp>
      <p:pic>
        <p:nvPicPr>
          <p:cNvPr id="225" name="Google Shape;225;p44" descr="Women swing dancing. "/>
          <p:cNvPicPr preferRelativeResize="0"/>
          <p:nvPr/>
        </p:nvPicPr>
        <p:blipFill>
          <a:blip r:embed="rId3">
            <a:alphaModFix/>
          </a:blip>
          <a:stretch>
            <a:fillRect/>
          </a:stretch>
        </p:blipFill>
        <p:spPr>
          <a:xfrm>
            <a:off x="11580854" y="241023"/>
            <a:ext cx="2088430" cy="20884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Logic Problem Time</a:t>
            </a:r>
            <a:endParaRPr dirty="0"/>
          </a:p>
        </p:txBody>
      </p:sp>
      <p:sp>
        <p:nvSpPr>
          <p:cNvPr id="193" name="Google Shape;193;p40"/>
          <p:cNvSpPr txBox="1">
            <a:spLocks noGrp="1"/>
          </p:cNvSpPr>
          <p:nvPr>
            <p:ph type="body" idx="1"/>
          </p:nvPr>
        </p:nvSpPr>
        <p:spPr>
          <a:xfrm>
            <a:off x="628075" y="2160123"/>
            <a:ext cx="12561413" cy="2015520"/>
          </a:xfrm>
          <a:prstGeom prst="rect">
            <a:avLst/>
          </a:prstGeom>
        </p:spPr>
        <p:txBody>
          <a:bodyPr spcFirstLastPara="1" vert="horz" wrap="square" lIns="91422" tIns="91422" rIns="91422" bIns="91422" rtlCol="0" anchor="t" anchorCtr="0">
            <a:noAutofit/>
          </a:bodyPr>
          <a:lstStyle/>
          <a:p>
            <a:pPr indent="-479774">
              <a:buSzPts val="1400"/>
            </a:pPr>
            <a:r>
              <a:rPr lang="en" sz="2116"/>
              <a:t>Three Boxes</a:t>
            </a:r>
            <a:endParaRPr sz="2116" dirty="0"/>
          </a:p>
          <a:p>
            <a:pPr indent="-479774">
              <a:spcBef>
                <a:spcPts val="0"/>
              </a:spcBef>
              <a:buSzPts val="1400"/>
            </a:pPr>
            <a:r>
              <a:rPr lang="en" sz="2116"/>
              <a:t>ALL of them are mislabeled </a:t>
            </a:r>
            <a:endParaRPr sz="2116" dirty="0"/>
          </a:p>
          <a:p>
            <a:pPr indent="-479774">
              <a:spcBef>
                <a:spcPts val="0"/>
              </a:spcBef>
              <a:buSzPts val="1400"/>
            </a:pPr>
            <a:r>
              <a:rPr lang="en" sz="2116"/>
              <a:t>We can pick one item from one box </a:t>
            </a:r>
            <a:endParaRPr sz="2116" dirty="0"/>
          </a:p>
          <a:p>
            <a:pPr lvl="1" indent="-479774">
              <a:spcBef>
                <a:spcPts val="0"/>
              </a:spcBef>
              <a:buSzPts val="1400"/>
            </a:pPr>
            <a:r>
              <a:rPr lang="en" sz="2116"/>
              <a:t>We can see that one item. </a:t>
            </a:r>
            <a:endParaRPr sz="2116" dirty="0"/>
          </a:p>
          <a:p>
            <a:pPr indent="-479774">
              <a:spcBef>
                <a:spcPts val="0"/>
              </a:spcBef>
              <a:buSzPts val="1400"/>
            </a:pPr>
            <a:r>
              <a:rPr lang="en" sz="2116"/>
              <a:t>We must relabel all boxes, based on the one item we see</a:t>
            </a:r>
            <a:endParaRPr sz="2116" dirty="0"/>
          </a:p>
        </p:txBody>
      </p:sp>
      <p:sp>
        <p:nvSpPr>
          <p:cNvPr id="194" name="Google Shape;194;p40"/>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195" name="Google Shape;195;p40"/>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196" name="Google Shape;196;p40"/>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Solution</a:t>
            </a:r>
            <a:endParaRPr dirty="0"/>
          </a:p>
        </p:txBody>
      </p:sp>
      <p:sp>
        <p:nvSpPr>
          <p:cNvPr id="202" name="Google Shape;202;p41"/>
          <p:cNvSpPr txBox="1">
            <a:spLocks noGrp="1"/>
          </p:cNvSpPr>
          <p:nvPr>
            <p:ph type="body" idx="1"/>
          </p:nvPr>
        </p:nvSpPr>
        <p:spPr>
          <a:xfrm>
            <a:off x="628094" y="1920749"/>
            <a:ext cx="12561413" cy="4738240"/>
          </a:xfrm>
          <a:prstGeom prst="rect">
            <a:avLst/>
          </a:prstGeom>
        </p:spPr>
        <p:txBody>
          <a:bodyPr spcFirstLastPara="1" vert="horz" wrap="square" lIns="91422" tIns="91422" rIns="91422" bIns="91422" rtlCol="0" anchor="t" anchorCtr="0">
            <a:noAutofit/>
          </a:bodyPr>
          <a:lstStyle/>
          <a:p>
            <a:pPr marL="0" indent="0">
              <a:buNone/>
            </a:pPr>
            <a:r>
              <a:rPr lang="en"/>
              <a:t>Apple box  - possible correct answers: Oranges OR Apples and Oranges</a:t>
            </a:r>
            <a:endParaRPr dirty="0"/>
          </a:p>
          <a:p>
            <a:pPr marL="0" indent="0">
              <a:buNone/>
            </a:pPr>
            <a:r>
              <a:rPr lang="en"/>
              <a:t>Orange Box - possible correct answers: Apples OR Apples and Oranges </a:t>
            </a:r>
            <a:endParaRPr dirty="0"/>
          </a:p>
          <a:p>
            <a:pPr marL="0" indent="0">
              <a:buNone/>
            </a:pPr>
            <a:r>
              <a:rPr lang="en"/>
              <a:t>	If I pick from both boxes, I could end up with either apple or orange - </a:t>
            </a:r>
            <a:r>
              <a:rPr lang="en" b="1"/>
              <a:t>no definitive answer</a:t>
            </a:r>
            <a:endParaRPr b="1" dirty="0"/>
          </a:p>
          <a:p>
            <a:pPr marL="0" indent="0">
              <a:buNone/>
            </a:pPr>
            <a:r>
              <a:rPr lang="en"/>
              <a:t>Apples and Orange Box - possible correct answers: Apples OR Oranges </a:t>
            </a:r>
            <a:endParaRPr dirty="0"/>
          </a:p>
          <a:p>
            <a:pPr marL="0" indent="0">
              <a:buNone/>
            </a:pPr>
            <a:r>
              <a:rPr lang="en"/>
              <a:t>	This seems like a definitive answer - as we know if we pick one, the other is not in there</a:t>
            </a:r>
            <a:endParaRPr dirty="0"/>
          </a:p>
          <a:p>
            <a:pPr marL="0" indent="0">
              <a:spcAft>
                <a:spcPts val="604"/>
              </a:spcAft>
              <a:buNone/>
            </a:pPr>
            <a:r>
              <a:rPr lang="en"/>
              <a:t>	Let’s assume we pick an orange from the “Apples and Oranges: box</a:t>
            </a:r>
            <a:endParaRPr dirty="0"/>
          </a:p>
        </p:txBody>
      </p:sp>
      <p:sp>
        <p:nvSpPr>
          <p:cNvPr id="203" name="Google Shape;203;p41"/>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4" name="Google Shape;204;p41"/>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05" name="Google Shape;205;p41"/>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
        <p:nvSpPr>
          <p:cNvPr id="206" name="Google Shape;206;p41"/>
          <p:cNvSpPr/>
          <p:nvPr/>
        </p:nvSpPr>
        <p:spPr>
          <a:xfrm>
            <a:off x="6808500" y="5070571"/>
            <a:ext cx="2013253" cy="193528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7" name="Google Shape;207;p41"/>
          <p:cNvSpPr/>
          <p:nvPr/>
        </p:nvSpPr>
        <p:spPr>
          <a:xfrm>
            <a:off x="1857231"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8" name="Google Shape;208;p41"/>
          <p:cNvSpPr/>
          <p:nvPr/>
        </p:nvSpPr>
        <p:spPr>
          <a:xfrm>
            <a:off x="4502620"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9" name="Google Shape;209;p41"/>
          <p:cNvSpPr/>
          <p:nvPr/>
        </p:nvSpPr>
        <p:spPr>
          <a:xfrm>
            <a:off x="4245127" y="5070571"/>
            <a:ext cx="2013253" cy="193528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10" name="Google Shape;210;p41"/>
          <p:cNvSpPr/>
          <p:nvPr/>
        </p:nvSpPr>
        <p:spPr>
          <a:xfrm>
            <a:off x="1681754" y="5070571"/>
            <a:ext cx="2013253" cy="193528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&amp; Oranges</a:t>
            </a:r>
            <a:endParaRPr sz="302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1000"/>
                                        <p:tgtEl>
                                          <p:spTgt spid="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1" end="1"/>
                                            </p:txEl>
                                          </p:spTgt>
                                        </p:tgtEl>
                                        <p:attrNameLst>
                                          <p:attrName>style.visibility</p:attrName>
                                        </p:attrNameLst>
                                      </p:cBhvr>
                                      <p:to>
                                        <p:strVal val="visible"/>
                                      </p:to>
                                    </p:set>
                                    <p:animEffect transition="in" filter="fade">
                                      <p:cBhvr>
                                        <p:cTn id="12" dur="1000"/>
                                        <p:tgtEl>
                                          <p:spTgt spid="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2" end="2"/>
                                            </p:txEl>
                                          </p:spTgt>
                                        </p:tgtEl>
                                        <p:attrNameLst>
                                          <p:attrName>style.visibility</p:attrName>
                                        </p:attrNameLst>
                                      </p:cBhvr>
                                      <p:to>
                                        <p:strVal val="visible"/>
                                      </p:to>
                                    </p:set>
                                    <p:animEffect transition="in" filter="fade">
                                      <p:cBhvr>
                                        <p:cTn id="17" dur="1000"/>
                                        <p:tgtEl>
                                          <p:spTgt spid="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3" end="3"/>
                                            </p:txEl>
                                          </p:spTgt>
                                        </p:tgtEl>
                                        <p:attrNameLst>
                                          <p:attrName>style.visibility</p:attrName>
                                        </p:attrNameLst>
                                      </p:cBhvr>
                                      <p:to>
                                        <p:strVal val="visible"/>
                                      </p:to>
                                    </p:set>
                                    <p:animEffect transition="in" filter="fade">
                                      <p:cBhvr>
                                        <p:cTn id="22" dur="1000"/>
                                        <p:tgtEl>
                                          <p:spTgt spid="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4" end="4"/>
                                            </p:txEl>
                                          </p:spTgt>
                                        </p:tgtEl>
                                        <p:attrNameLst>
                                          <p:attrName>style.visibility</p:attrName>
                                        </p:attrNameLst>
                                      </p:cBhvr>
                                      <p:to>
                                        <p:strVal val="visible"/>
                                      </p:to>
                                    </p:set>
                                    <p:animEffect transition="in" filter="fade">
                                      <p:cBhvr>
                                        <p:cTn id="27" dur="1000"/>
                                        <p:tgtEl>
                                          <p:spTgt spid="2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5" end="5"/>
                                            </p:txEl>
                                          </p:spTgt>
                                        </p:tgtEl>
                                        <p:attrNameLst>
                                          <p:attrName>style.visibility</p:attrName>
                                        </p:attrNameLst>
                                      </p:cBhvr>
                                      <p:to>
                                        <p:strVal val="visible"/>
                                      </p:to>
                                    </p:set>
                                    <p:animEffect transition="in" filter="fade">
                                      <p:cBhvr>
                                        <p:cTn id="32" dur="1000"/>
                                        <p:tgtEl>
                                          <p:spTgt spid="2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6"/>
                                        </p:tgtEl>
                                        <p:attrNameLst>
                                          <p:attrName>style.visibility</p:attrName>
                                        </p:attrNameLst>
                                      </p:cBhvr>
                                      <p:to>
                                        <p:strVal val="visible"/>
                                      </p:to>
                                    </p:set>
                                    <p:animEffect transition="in" filter="fade">
                                      <p:cBhvr>
                                        <p:cTn id="37" dur="1000"/>
                                        <p:tgtEl>
                                          <p:spTgt spid="206"/>
                                        </p:tgtEl>
                                      </p:cBhvr>
                                    </p:animEffect>
                                  </p:childTnLst>
                                </p:cTn>
                              </p:par>
                              <p:par>
                                <p:cTn id="38" presetID="10" presetClass="entr" presetSubtype="0" fill="hold" nodeType="with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0"/>
                                        <p:tgtEl>
                                          <p:spTgt spid="207"/>
                                        </p:tgtEl>
                                      </p:cBhvr>
                                    </p:animEffect>
                                  </p:childTnLst>
                                </p:cTn>
                              </p:par>
                              <p:par>
                                <p:cTn id="41" presetID="10" presetClass="entr" presetSubtype="0" fill="hold" nodeType="withEffect">
                                  <p:stCondLst>
                                    <p:cond delay="0"/>
                                  </p:stCondLst>
                                  <p:childTnLst>
                                    <p:set>
                                      <p:cBhvr>
                                        <p:cTn id="42" dur="1" fill="hold">
                                          <p:stCondLst>
                                            <p:cond delay="0"/>
                                          </p:stCondLst>
                                        </p:cTn>
                                        <p:tgtEl>
                                          <p:spTgt spid="208"/>
                                        </p:tgtEl>
                                        <p:attrNameLst>
                                          <p:attrName>style.visibility</p:attrName>
                                        </p:attrNameLst>
                                      </p:cBhvr>
                                      <p:to>
                                        <p:strVal val="visible"/>
                                      </p:to>
                                    </p:set>
                                    <p:animEffect transition="in" filter="fade">
                                      <p:cBhvr>
                                        <p:cTn id="43" dur="1000"/>
                                        <p:tgtEl>
                                          <p:spTgt spid="20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0"/>
                                        </p:tgtEl>
                                        <p:attrNameLst>
                                          <p:attrName>style.visibility</p:attrName>
                                        </p:attrNameLst>
                                      </p:cBhvr>
                                      <p:to>
                                        <p:strVal val="visible"/>
                                      </p:to>
                                    </p:set>
                                    <p:animEffect transition="in" filter="fade">
                                      <p:cBhvr>
                                        <p:cTn id="48" dur="1000"/>
                                        <p:tgtEl>
                                          <p:spTgt spid="2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9"/>
                                        </p:tgtEl>
                                        <p:attrNameLst>
                                          <p:attrName>style.visibility</p:attrName>
                                        </p:attrNameLst>
                                      </p:cBhvr>
                                      <p:to>
                                        <p:strVal val="visible"/>
                                      </p:to>
                                    </p:set>
                                    <p:animEffect transition="in" filter="fade">
                                      <p:cBhvr>
                                        <p:cTn id="53"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TotalTime>
  <Words>996</Words>
  <Application>Microsoft Macintosh PowerPoint</Application>
  <PresentationFormat>Custom</PresentationFormat>
  <Paragraphs>133</Paragraphs>
  <Slides>14</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Franklin Gothic Book</vt:lpstr>
      <vt:lpstr>Proxima Nova</vt:lpstr>
      <vt:lpstr>Source Sans Pro</vt:lpstr>
      <vt:lpstr>Vitesse Light</vt:lpstr>
      <vt:lpstr>Office Theme</vt:lpstr>
      <vt:lpstr>PowerPoint Presentation</vt:lpstr>
      <vt:lpstr>It’s Logic</vt:lpstr>
      <vt:lpstr>Poorly Defined Logic of the 50/60s</vt:lpstr>
      <vt:lpstr>No more coders?</vt:lpstr>
      <vt:lpstr>Fortran</vt:lpstr>
      <vt:lpstr>Secrets from the past?</vt:lpstr>
      <vt:lpstr>What does it take to be a good programmer - 1950s/60s edition?</vt:lpstr>
      <vt:lpstr>Logic Problem Time</vt:lpstr>
      <vt:lpstr>Solution</vt:lpstr>
      <vt:lpstr>Basic Conditionals</vt:lpstr>
      <vt:lpstr>Structure of if statements</vt:lpstr>
      <vt:lpstr>Elif?</vt:lpstr>
      <vt:lpstr>Secret Ninja Logic Trick</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2</cp:revision>
  <dcterms:created xsi:type="dcterms:W3CDTF">2021-09-07T03:44:15Z</dcterms:created>
  <dcterms:modified xsi:type="dcterms:W3CDTF">2021-09-07T03:45:35Z</dcterms:modified>
</cp:coreProperties>
</file>