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74" r:id="rId3"/>
    <p:sldId id="279" r:id="rId4"/>
    <p:sldId id="275" r:id="rId5"/>
    <p:sldId id="276" r:id="rId6"/>
    <p:sldId id="267" r:id="rId7"/>
    <p:sldId id="268" r:id="rId8"/>
    <p:sldId id="280" r:id="rId9"/>
    <p:sldId id="281" r:id="rId10"/>
    <p:sldId id="259" r:id="rId11"/>
    <p:sldId id="260" r:id="rId12"/>
    <p:sldId id="256" r:id="rId13"/>
    <p:sldId id="257" r:id="rId14"/>
    <p:sldId id="258" r:id="rId15"/>
    <p:sldId id="261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525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dd339b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dd339b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dd339b1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dd339b1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dd339b1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dd339b1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0dd339b1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0dd339b1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1_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1584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9541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port_Layer_Secur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png"/><Relationship Id="rId4" Type="http://schemas.openxmlformats.org/officeDocument/2006/relationships/hyperlink" Target="https://spreadprivacy.com/what-do-security-certificates-d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ns.colostate.edu/securi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 idx="4294967295"/>
          </p:nvPr>
        </p:nvSpPr>
        <p:spPr>
          <a:xfrm>
            <a:off x="628509" y="2696352"/>
            <a:ext cx="12560582" cy="20294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2" tIns="91422" rIns="91422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381750">
              <a:spcBef>
                <a:spcPts val="0"/>
              </a:spcBef>
              <a:buClr>
                <a:schemeClr val="lt1"/>
              </a:buClr>
              <a:buSzPts val="4000"/>
              <a:defRPr/>
            </a:pPr>
            <a:r>
              <a:rPr lang="en-US" sz="6044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Privacy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28056" y="5369329"/>
            <a:ext cx="12561413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spcAft>
                <a:spcPts val="604"/>
              </a:spcAft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674160" y="6862220"/>
            <a:ext cx="10469280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 Colorado State University 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Computer Science Department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1209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8C63-79A0-6947-8A93-949E5073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C3BE-E434-B044-8B18-916179AB1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One of the oldest documented search methods!</a:t>
            </a:r>
          </a:p>
          <a:p>
            <a:pPr lvl="1"/>
            <a:r>
              <a:rPr lang="en-US" dirty="0"/>
              <a:t>Roman documentation for ‘address book’</a:t>
            </a:r>
          </a:p>
          <a:p>
            <a:r>
              <a:rPr lang="en-US" dirty="0"/>
              <a:t>Assumes list is sorted (like a phone book, or routing table)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21B0-6D44-DE48-B3A9-C20490FDCF6D}"/>
              </a:ext>
            </a:extLst>
          </p:cNvPr>
          <p:cNvSpPr txBox="1"/>
          <p:nvPr/>
        </p:nvSpPr>
        <p:spPr>
          <a:xfrm>
            <a:off x="628072" y="3262758"/>
            <a:ext cx="7518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 why?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9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DF13-0764-E342-8F93-562E6033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6325-67FC-2547-9980-D23A59215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12849"/>
          </a:xfrm>
        </p:spPr>
        <p:txBody>
          <a:bodyPr/>
          <a:lstStyle/>
          <a:p>
            <a:r>
              <a:rPr lang="en-US" dirty="0"/>
              <a:t>[1, 15, 29, 32, 44, 56, 61, 76, 86, 96]   - searching for 32</a:t>
            </a:r>
          </a:p>
          <a:p>
            <a:endParaRPr lang="en-US" dirty="0"/>
          </a:p>
          <a:p>
            <a:r>
              <a:rPr lang="en-US" dirty="0"/>
              <a:t>[1, 15, 29, 32</a:t>
            </a:r>
            <a:r>
              <a:rPr lang="en-US" dirty="0">
                <a:solidFill>
                  <a:schemeClr val="tx1"/>
                </a:solidFill>
              </a:rPr>
              <a:t>, 44,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56, 61, 76, 86, 96]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[1, 15, 29, </a:t>
            </a:r>
            <a:r>
              <a:rPr lang="en-US" dirty="0"/>
              <a:t>32,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44, 56, 61, 76, 86, 96]</a:t>
            </a:r>
          </a:p>
          <a:p>
            <a:endParaRPr lang="en-US" dirty="0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75987EBB-11D3-ED4E-8FF9-0B4137E9913F}"/>
              </a:ext>
            </a:extLst>
          </p:cNvPr>
          <p:cNvSpPr/>
          <p:nvPr/>
        </p:nvSpPr>
        <p:spPr>
          <a:xfrm>
            <a:off x="2754489" y="22239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02A5C-CCEB-7A44-BF83-CB61259EA8A1}"/>
              </a:ext>
            </a:extLst>
          </p:cNvPr>
          <p:cNvSpPr txBox="1"/>
          <p:nvPr/>
        </p:nvSpPr>
        <p:spPr>
          <a:xfrm>
            <a:off x="3070578" y="22239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44? – yes!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4BA5124-506C-8549-AC5D-D2A23F3DBFCB}"/>
              </a:ext>
            </a:extLst>
          </p:cNvPr>
          <p:cNvSpPr/>
          <p:nvPr/>
        </p:nvSpPr>
        <p:spPr>
          <a:xfrm>
            <a:off x="1924756" y="3209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34733-6983-9840-8DC5-30C3B31B585B}"/>
              </a:ext>
            </a:extLst>
          </p:cNvPr>
          <p:cNvSpPr txBox="1"/>
          <p:nvPr/>
        </p:nvSpPr>
        <p:spPr>
          <a:xfrm>
            <a:off x="2240845" y="320901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&lt; 29? –  No!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E651B168-408E-1541-9E23-E8E450501E48}"/>
              </a:ext>
            </a:extLst>
          </p:cNvPr>
          <p:cNvSpPr/>
          <p:nvPr/>
        </p:nvSpPr>
        <p:spPr>
          <a:xfrm>
            <a:off x="2336801" y="4214011"/>
            <a:ext cx="316089" cy="304800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26B89-797A-1D44-96EE-3EE6BB1A6425}"/>
              </a:ext>
            </a:extLst>
          </p:cNvPr>
          <p:cNvSpPr txBox="1"/>
          <p:nvPr/>
        </p:nvSpPr>
        <p:spPr>
          <a:xfrm>
            <a:off x="2652890" y="4214011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found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28191-8CA8-B34C-BA17-2ED1C3B95460}"/>
              </a:ext>
            </a:extLst>
          </p:cNvPr>
          <p:cNvSpPr txBox="1"/>
          <p:nvPr/>
        </p:nvSpPr>
        <p:spPr>
          <a:xfrm>
            <a:off x="7303911" y="32561"/>
            <a:ext cx="7518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end = </a:t>
            </a:r>
            <a:r>
              <a:rPr lang="en-US" sz="12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(end - start)+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get middle index!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middle =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end+start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// 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#notice //, why?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==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middle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[middle]: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sorted_list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=middle+</a:t>
            </a:r>
            <a:r>
              <a:rPr lang="en-US" sz="12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=end)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D75F0-2A70-B740-84AA-7DA9447E8740}"/>
              </a:ext>
            </a:extLst>
          </p:cNvPr>
          <p:cNvSpPr txBox="1"/>
          <p:nvPr/>
        </p:nvSpPr>
        <p:spPr>
          <a:xfrm>
            <a:off x="440672" y="4969722"/>
            <a:ext cx="554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Speed! Much quicker than looking at all values!</a:t>
            </a:r>
          </a:p>
        </p:txBody>
      </p:sp>
    </p:spTree>
    <p:extLst>
      <p:ext uri="{BB962C8B-B14F-4D97-AF65-F5344CB8AC3E}">
        <p14:creationId xmlns:p14="http://schemas.microsoft.com/office/powerpoint/2010/main" val="8076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3DA5-CF80-42BC-AFB9-0B84D09A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</p:spPr>
        <p:txBody>
          <a:bodyPr/>
          <a:lstStyle/>
          <a:p>
            <a:r>
              <a:rPr lang="en-US" dirty="0"/>
              <a:t>More Recursion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3C976-7EB3-F043-AAD4-7668F926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5D690-F50D-BD48-B842-6D9187481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09422"/>
          </a:xfrm>
        </p:spPr>
        <p:txBody>
          <a:bodyPr/>
          <a:lstStyle/>
          <a:p>
            <a:r>
              <a:rPr lang="en-US" dirty="0"/>
              <a:t>Recursion </a:t>
            </a:r>
          </a:p>
          <a:p>
            <a:pPr lvl="1"/>
            <a:r>
              <a:rPr lang="en-US" dirty="0"/>
              <a:t>A way to loop via method calls</a:t>
            </a:r>
          </a:p>
          <a:p>
            <a:pPr lvl="1"/>
            <a:r>
              <a:rPr lang="en-US" dirty="0"/>
              <a:t>Good at:</a:t>
            </a:r>
          </a:p>
          <a:p>
            <a:pPr lvl="2"/>
            <a:r>
              <a:rPr lang="en-US" dirty="0"/>
              <a:t>building sequences </a:t>
            </a:r>
          </a:p>
          <a:p>
            <a:pPr lvl="2"/>
            <a:r>
              <a:rPr lang="en-US" dirty="0"/>
              <a:t>breakdown complex iteration to simple methods</a:t>
            </a:r>
          </a:p>
          <a:p>
            <a:pPr lvl="1"/>
            <a:r>
              <a:rPr lang="en-US" dirty="0"/>
              <a:t>Divide-Conquer-Glue</a:t>
            </a:r>
          </a:p>
          <a:p>
            <a:pPr lvl="2"/>
            <a:r>
              <a:rPr lang="en-US" dirty="0"/>
              <a:t>Solve Base/ Simplest case first</a:t>
            </a:r>
          </a:p>
          <a:p>
            <a:pPr lvl="2"/>
            <a:r>
              <a:rPr lang="en-US" dirty="0"/>
              <a:t>Build the N=2+ case next</a:t>
            </a:r>
          </a:p>
          <a:p>
            <a:pPr lvl="1"/>
            <a:r>
              <a:rPr lang="en-US" dirty="0"/>
              <a:t>Tail Recursion</a:t>
            </a:r>
          </a:p>
          <a:p>
            <a:pPr lvl="2"/>
            <a:r>
              <a:rPr lang="en-US" dirty="0"/>
              <a:t>Store values as part of the parameters</a:t>
            </a:r>
          </a:p>
          <a:p>
            <a:pPr lvl="2"/>
            <a:r>
              <a:rPr lang="en-US" dirty="0"/>
              <a:t>Make use of default parameters to make this easier! </a:t>
            </a:r>
          </a:p>
        </p:txBody>
      </p:sp>
    </p:spTree>
    <p:extLst>
      <p:ext uri="{BB962C8B-B14F-4D97-AF65-F5344CB8AC3E}">
        <p14:creationId xmlns:p14="http://schemas.microsoft.com/office/powerpoint/2010/main" val="22252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500F-48F0-C54D-83B1-22861D22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Recursion To Simplify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AD68-8C00-AA4A-A1D1-B00D45F6D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479214" cy="2461251"/>
          </a:xfrm>
        </p:spPr>
        <p:txBody>
          <a:bodyPr/>
          <a:lstStyle/>
          <a:p>
            <a:r>
              <a:rPr lang="en-US" dirty="0"/>
              <a:t>How would you use a loop if you wanted to?</a:t>
            </a:r>
          </a:p>
          <a:p>
            <a:pPr lvl="1"/>
            <a:r>
              <a:rPr lang="en-US" dirty="0"/>
              <a:t>Break up the list into thirds</a:t>
            </a:r>
          </a:p>
          <a:p>
            <a:pPr lvl="1"/>
            <a:r>
              <a:rPr lang="en-US" dirty="0"/>
              <a:t>Based on an input, look at the top third</a:t>
            </a:r>
          </a:p>
          <a:p>
            <a:pPr lvl="1"/>
            <a:r>
              <a:rPr lang="en-US" dirty="0"/>
              <a:t>Break up the list again, repeat?</a:t>
            </a:r>
          </a:p>
          <a:p>
            <a:r>
              <a:rPr lang="en-US" dirty="0"/>
              <a:t>Pretty complex as a loop! </a:t>
            </a:r>
          </a:p>
          <a:p>
            <a:pPr lvl="1"/>
            <a:r>
              <a:rPr lang="en-US" dirty="0"/>
              <a:t>but what about recursively?</a:t>
            </a:r>
          </a:p>
        </p:txBody>
      </p:sp>
    </p:spTree>
    <p:extLst>
      <p:ext uri="{BB962C8B-B14F-4D97-AF65-F5344CB8AC3E}">
        <p14:creationId xmlns:p14="http://schemas.microsoft.com/office/powerpoint/2010/main" val="18921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169-B959-354A-A647-13A42459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E8D7-B903-A94C-BAC0-FFE7D387C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685094"/>
          </a:xfrm>
        </p:spPr>
        <p:txBody>
          <a:bodyPr/>
          <a:lstStyle/>
          <a:p>
            <a:r>
              <a:rPr lang="en-US" dirty="0"/>
              <a:t>Keep it simple!</a:t>
            </a:r>
          </a:p>
          <a:p>
            <a:r>
              <a:rPr lang="en-US" dirty="0"/>
              <a:t>No one ever does it right the first time</a:t>
            </a:r>
          </a:p>
          <a:p>
            <a:r>
              <a:rPr lang="en-US" dirty="0"/>
              <a:t>Focus on tail recursion, and simple recursion for now!</a:t>
            </a:r>
          </a:p>
          <a:p>
            <a:pPr lvl="1"/>
            <a:r>
              <a:rPr lang="en-US" dirty="0"/>
              <a:t>Practice, practice, practice</a:t>
            </a:r>
          </a:p>
          <a:p>
            <a:pPr lvl="1"/>
            <a:r>
              <a:rPr lang="en-US" dirty="0"/>
              <a:t>A few other classes will cover this again</a:t>
            </a:r>
          </a:p>
          <a:p>
            <a:r>
              <a:rPr lang="en-US" dirty="0"/>
              <a:t>No code along</a:t>
            </a:r>
          </a:p>
        </p:txBody>
      </p:sp>
    </p:spTree>
    <p:extLst>
      <p:ext uri="{BB962C8B-B14F-4D97-AF65-F5344CB8AC3E}">
        <p14:creationId xmlns:p14="http://schemas.microsoft.com/office/powerpoint/2010/main" val="3569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288271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HELP DESK CLOSED – during break. Opens again Sunday the 29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8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Practical</a:t>
            </a:r>
          </a:p>
          <a:p>
            <a:r>
              <a:rPr lang="en-US" sz="3022" dirty="0"/>
              <a:t>	Catch up on labs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Do you know the difference between http and https?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Sending Data Online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H</a:t>
            </a:r>
            <a:r>
              <a:rPr lang="en-US" dirty="0"/>
              <a:t>o</a:t>
            </a:r>
            <a:r>
              <a:rPr lang="en" dirty="0"/>
              <a:t>w do you prevent someone from reading that data?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4159827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6090036" y="5265165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8" name="Google Shape;196;p40">
            <a:extLst>
              <a:ext uri="{FF2B5EF4-FFF2-40B4-BE49-F238E27FC236}">
                <a16:creationId xmlns:a16="http://schemas.microsoft.com/office/drawing/2014/main" id="{2D6B5989-7A39-4A8F-9DCE-07B67B8580E6}"/>
              </a:ext>
            </a:extLst>
          </p:cNvPr>
          <p:cNvSpPr/>
          <p:nvPr/>
        </p:nvSpPr>
        <p:spPr>
          <a:xfrm>
            <a:off x="7445692" y="6023795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2603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Encryption and Encrypting Files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18156">
              <a:buSzPts val="1800"/>
              <a:buChar char="●"/>
            </a:pPr>
            <a:r>
              <a:rPr lang="en" sz="2720"/>
              <a:t>Symmetric Encryption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use this almost daily</a:t>
            </a:r>
            <a:endParaRPr sz="2569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HTTPS - or TLS</a:t>
            </a:r>
            <a:endParaRPr sz="2569"/>
          </a:p>
          <a:p>
            <a:pPr indent="-518156">
              <a:spcBef>
                <a:spcPts val="0"/>
              </a:spcBef>
              <a:buSzPts val="1800"/>
              <a:buChar char="●"/>
            </a:pPr>
            <a:r>
              <a:rPr lang="en" sz="2720"/>
              <a:t>Public Key Encryption (asymmetric)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should use this more </a:t>
            </a:r>
            <a:endParaRPr sz="256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Transport Layer Security </a:t>
            </a:r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628093" y="2095155"/>
            <a:ext cx="7212080" cy="414754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SzPts val="1400"/>
              <a:buChar char="●"/>
            </a:pPr>
            <a:r>
              <a:rPr lang="en" sz="2116"/>
              <a:t>Protocol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Used </a:t>
            </a:r>
            <a:r>
              <a:rPr lang="en" sz="1964" b="1" u="sng"/>
              <a:t>on top</a:t>
            </a:r>
            <a:r>
              <a:rPr lang="en" sz="1964"/>
              <a:t> of the web protocols (www, IP, etc)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Stages: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Handshake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Double check certificate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Figure out encryption key</a:t>
            </a:r>
            <a:endParaRPr sz="1964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Connection is now encrypted for a limited time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We see it as: HTTPS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Also used in Virtual Private Networks (VPNs)</a:t>
            </a:r>
            <a:endParaRPr sz="2116"/>
          </a:p>
        </p:txBody>
      </p:sp>
      <p:sp>
        <p:nvSpPr>
          <p:cNvPr id="226" name="Google Shape;226;p44"/>
          <p:cNvSpPr txBox="1"/>
          <p:nvPr/>
        </p:nvSpPr>
        <p:spPr>
          <a:xfrm>
            <a:off x="628093" y="6242702"/>
            <a:ext cx="477632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209" u="sng" dirty="0">
                <a:solidFill>
                  <a:schemeClr val="hlink"/>
                </a:solidFill>
                <a:hlinkClick r:id="rId3"/>
              </a:rPr>
              <a:t>https://en.wikipedia.org/wiki/Transport_Layer_Security</a:t>
            </a:r>
            <a:b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9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https://spreadprivacy.com/what-do-security-certificates-do/</a:t>
            </a: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</a:b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44" descr="Information for spread privacy.com.  Issued by: CloudFlare inc ECC CA-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1655" y="621358"/>
            <a:ext cx="4475564" cy="4357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4"/>
          <p:cNvSpPr txBox="1"/>
          <p:nvPr/>
        </p:nvSpPr>
        <p:spPr>
          <a:xfrm>
            <a:off x="9191560" y="5601689"/>
            <a:ext cx="4475760" cy="16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62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 comment: it is possible to spoof certificates or root them. CS 356 and the CS 456 are great classes to learn how (and ways against). Open to minors and majors in CS.</a:t>
            </a:r>
            <a:endParaRPr sz="1662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Virtual Private Networks (VPNs)</a:t>
            </a: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628093" y="2217101"/>
            <a:ext cx="7914747" cy="479309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You First Connect to a VPN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i="1" dirty="0"/>
              <a:t>Tunnel</a:t>
            </a:r>
            <a:r>
              <a:rPr lang="en" dirty="0"/>
              <a:t> all information through that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Encrypted tunnel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Server then relays info to websites and to you	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CSU Uses one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Pulse Secure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Uses 2 Factor Authentication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Encrypts all traffic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Pros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You ‘appear’ from CSU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Great for articles, etc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Cons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CSU becomes point of failure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But they are experts at doing this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Really - Go set it up </a:t>
            </a:r>
            <a:endParaRPr dirty="0"/>
          </a:p>
        </p:txBody>
      </p:sp>
      <p:sp>
        <p:nvSpPr>
          <p:cNvPr id="238" name="Google Shape;238;p45"/>
          <p:cNvSpPr txBox="1"/>
          <p:nvPr/>
        </p:nvSpPr>
        <p:spPr>
          <a:xfrm>
            <a:off x="8586964" y="2012347"/>
            <a:ext cx="1737627" cy="47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Your computer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45" descr="login for EID Pulse Client Manu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82" y="3795156"/>
            <a:ext cx="3027810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 descr="Login for eID pulse client manua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297" y="4971553"/>
            <a:ext cx="3027774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5" descr="A cartoon compute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430" y="2487894"/>
            <a:ext cx="1176402" cy="1176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10324591" y="2364002"/>
            <a:ext cx="2254427" cy="26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Encrypted Connection</a:t>
            </a:r>
            <a:endParaRPr sz="1813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9" name="Google Shape;239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5" idx="3"/>
            <a:endCxn id="236" idx="1"/>
          </p:cNvCxnSpPr>
          <p:nvPr/>
        </p:nvCxnSpPr>
        <p:spPr>
          <a:xfrm>
            <a:off x="9928831" y="3076093"/>
            <a:ext cx="2254427" cy="3545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6" name="Google Shape;236;p45" descr="A VPN tow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3485" y="2443544"/>
            <a:ext cx="1403822" cy="197411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/>
        </p:nvSpPr>
        <p:spPr>
          <a:xfrm>
            <a:off x="12988907" y="3076093"/>
            <a:ext cx="82869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VPN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2" name="Google Shape;242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6" idx="2"/>
          </p:cNvCxnSpPr>
          <p:nvPr/>
        </p:nvCxnSpPr>
        <p:spPr>
          <a:xfrm flipH="1">
            <a:off x="11666382" y="4417659"/>
            <a:ext cx="1219013" cy="930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7" name="Google Shape;237;p45" descr="A cloud representing the interne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3128" y="4647953"/>
            <a:ext cx="3617692" cy="28941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/>
        </p:nvSpPr>
        <p:spPr>
          <a:xfrm>
            <a:off x="9879985" y="5917775"/>
            <a:ext cx="140397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Internet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VPN Setup hints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body" idx="1"/>
          </p:nvPr>
        </p:nvSpPr>
        <p:spPr>
          <a:xfrm>
            <a:off x="628087" y="2487899"/>
            <a:ext cx="8204427" cy="31796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sz="2116"/>
              <a:t>Go Here: </a:t>
            </a:r>
            <a:r>
              <a:rPr lang="en" sz="196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https://www.acns.colostate.edu/security/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Install the Application (don’t mess with securing via browser)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You will also need the Duo app on phone (for two factor)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Connect via browser once - too get config files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Whenever you are not on campus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 through the Pulse Client</a:t>
            </a:r>
            <a:endParaRPr sz="1964"/>
          </a:p>
        </p:txBody>
      </p:sp>
      <p:pic>
        <p:nvPicPr>
          <p:cNvPr id="252" name="Google Shape;252;p46" descr="Information for using the manual instillation for Pulse Secure Connect Gatewa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2143" y="1344312"/>
            <a:ext cx="4524502" cy="268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Sending Files Online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How do you know the file sent, is the correct file?</a:t>
            </a:r>
          </a:p>
          <a:p>
            <a:r>
              <a:rPr lang="en" dirty="0"/>
              <a:t>And how would we make it so *only* your friend can open the file?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7759178" y="3986898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cat.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BAC6-D87C-4C1F-9464-7EB1CD00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2A47-87F4-4AB4-B692-36269EB54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Will help us understand block chain after break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Let’s form five mostly equally distributed lines </a:t>
            </a:r>
          </a:p>
          <a:p>
            <a:pPr lvl="1"/>
            <a:r>
              <a:rPr lang="en-US" dirty="0"/>
              <a:t>Yes, stand up – one line on the stage</a:t>
            </a:r>
          </a:p>
        </p:txBody>
      </p:sp>
    </p:spTree>
    <p:extLst>
      <p:ext uri="{BB962C8B-B14F-4D97-AF65-F5344CB8AC3E}">
        <p14:creationId xmlns:p14="http://schemas.microsoft.com/office/powerpoint/2010/main" val="37863818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1203</Words>
  <Application>Microsoft Office PowerPoint</Application>
  <PresentationFormat>Custom</PresentationFormat>
  <Paragraphs>133</Paragraphs>
  <Slides>15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Data Privacy</vt:lpstr>
      <vt:lpstr>Announcements</vt:lpstr>
      <vt:lpstr>Sending Data Online</vt:lpstr>
      <vt:lpstr>Encryption and Encrypting Files</vt:lpstr>
      <vt:lpstr>Transport Layer Security </vt:lpstr>
      <vt:lpstr>Virtual Private Networks (VPNs)</vt:lpstr>
      <vt:lpstr>VPN Setup hints</vt:lpstr>
      <vt:lpstr>Sending Files Online</vt:lpstr>
      <vt:lpstr>Algorithms in CS</vt:lpstr>
      <vt:lpstr>Binary Search</vt:lpstr>
      <vt:lpstr>Binary Search Example</vt:lpstr>
      <vt:lpstr>More Recursion </vt:lpstr>
      <vt:lpstr>Review</vt:lpstr>
      <vt:lpstr>Using Recursion To Simplify</vt:lpstr>
      <vt:lpstr>Overall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2021-07-22T19:29:32Z</dcterms:created>
  <dcterms:modified xsi:type="dcterms:W3CDTF">2021-11-18T16:20:04Z</dcterms:modified>
</cp:coreProperties>
</file>