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63" r:id="rId4"/>
    <p:sldId id="264" r:id="rId5"/>
    <p:sldId id="269" r:id="rId6"/>
    <p:sldId id="265" r:id="rId7"/>
    <p:sldId id="266" r:id="rId8"/>
    <p:sldId id="267" r:id="rId9"/>
    <p:sldId id="257" r:id="rId10"/>
    <p:sldId id="258" r:id="rId11"/>
    <p:sldId id="260" r:id="rId12"/>
    <p:sldId id="259" r:id="rId13"/>
    <p:sldId id="270" r:id="rId14"/>
    <p:sldId id="261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02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c7711d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c7711d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c7711d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c7711d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c7711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c7711d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c7711d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c7711d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c7711d5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c7711d5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893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1_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648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ideou.com/pages/design-thinking" TargetMode="External"/><Relationship Id="rId4" Type="http://schemas.openxmlformats.org/officeDocument/2006/relationships/hyperlink" Target="https://www.ideou.com/blogs/inspiration/what-is-design-think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and </a:t>
            </a:r>
            <a:br>
              <a:rPr lang="en-US" dirty="0"/>
            </a:br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936-9751-C742-8F6C-BCAFDBE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4F2A-25A2-374F-9179-7E17A4F7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37" y="1675083"/>
            <a:ext cx="6558842" cy="4888774"/>
          </a:xfrm>
        </p:spPr>
        <p:txBody>
          <a:bodyPr/>
          <a:lstStyle/>
          <a:p>
            <a:r>
              <a:rPr lang="en-US" dirty="0"/>
              <a:t>replace(old, new)</a:t>
            </a:r>
          </a:p>
          <a:p>
            <a:pPr lvl="1"/>
            <a:r>
              <a:rPr lang="en-US" dirty="0"/>
              <a:t>replace(old, new, count)</a:t>
            </a:r>
          </a:p>
          <a:p>
            <a:r>
              <a:rPr lang="en-US" dirty="0"/>
              <a:t>find(x) </a:t>
            </a:r>
          </a:p>
          <a:p>
            <a:pPr lvl="1"/>
            <a:r>
              <a:rPr lang="en-US" dirty="0"/>
              <a:t>find(x, start)</a:t>
            </a:r>
          </a:p>
          <a:p>
            <a:pPr lvl="1"/>
            <a:r>
              <a:rPr lang="en-US" dirty="0"/>
              <a:t>find(x, start, end)</a:t>
            </a:r>
          </a:p>
          <a:p>
            <a:pPr lvl="1"/>
            <a:r>
              <a:rPr lang="en-US" dirty="0" err="1"/>
              <a:t>rfind</a:t>
            </a:r>
            <a:r>
              <a:rPr lang="en-US" dirty="0"/>
              <a:t>(x)</a:t>
            </a:r>
          </a:p>
          <a:p>
            <a:r>
              <a:rPr lang="en-US" dirty="0"/>
              <a:t>count(x) </a:t>
            </a:r>
          </a:p>
          <a:p>
            <a:r>
              <a:rPr lang="en-US" dirty="0" err="1"/>
              <a:t>isalnum</a:t>
            </a:r>
            <a:r>
              <a:rPr lang="en-US" dirty="0"/>
              <a:t>()  - no specials  or </a:t>
            </a:r>
            <a:r>
              <a:rPr lang="en-US" dirty="0" err="1"/>
              <a:t>puncuation</a:t>
            </a:r>
            <a:endParaRPr lang="en-US" dirty="0"/>
          </a:p>
          <a:p>
            <a:r>
              <a:rPr lang="en-US" dirty="0"/>
              <a:t>lower() – change all to lowercase</a:t>
            </a:r>
          </a:p>
          <a:p>
            <a:r>
              <a:rPr lang="en-US" dirty="0"/>
              <a:t>upper() – change all to uppercase</a:t>
            </a:r>
          </a:p>
          <a:p>
            <a:r>
              <a:rPr lang="en-US" dirty="0"/>
              <a:t>strip() – remove training and leading spaces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2943-EF66-6848-8EA9-A601B82ECB82}"/>
              </a:ext>
            </a:extLst>
          </p:cNvPr>
          <p:cNvSpPr txBox="1">
            <a:spLocks/>
          </p:cNvSpPr>
          <p:nvPr/>
        </p:nvSpPr>
        <p:spPr>
          <a:xfrm>
            <a:off x="7236179" y="1463722"/>
            <a:ext cx="5953346" cy="23165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Conditional Operators and Strings</a:t>
            </a:r>
          </a:p>
          <a:p>
            <a:r>
              <a:rPr lang="en-US" dirty="0"/>
              <a:t>== - both are equal –  including case</a:t>
            </a:r>
          </a:p>
          <a:p>
            <a:r>
              <a:rPr lang="en-US" dirty="0"/>
              <a:t>&gt; - letter by letter comparison</a:t>
            </a:r>
          </a:p>
          <a:p>
            <a:r>
              <a:rPr lang="en-US" dirty="0"/>
              <a:t>string </a:t>
            </a:r>
            <a:r>
              <a:rPr lang="en-US" b="1" dirty="0"/>
              <a:t>in</a:t>
            </a:r>
            <a:r>
              <a:rPr lang="en-US" dirty="0"/>
              <a:t> string – in operator </a:t>
            </a:r>
          </a:p>
          <a:p>
            <a:pPr lvl="1"/>
            <a:r>
              <a:rPr lang="en-US" dirty="0"/>
              <a:t>works with lists/tuples </a:t>
            </a:r>
          </a:p>
        </p:txBody>
      </p:sp>
    </p:spTree>
    <p:extLst>
      <p:ext uri="{BB962C8B-B14F-4D97-AF65-F5344CB8AC3E}">
        <p14:creationId xmlns:p14="http://schemas.microsoft.com/office/powerpoint/2010/main" val="3163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DB4-EFD8-4C4F-B554-9867192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4B93-29DC-2E47-904F-29D20F25F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90625" cy="2810898"/>
          </a:xfrm>
        </p:spPr>
        <p:txBody>
          <a:bodyPr/>
          <a:lstStyle/>
          <a:p>
            <a:r>
              <a:rPr lang="en-US" dirty="0"/>
              <a:t>split – converts a string into list of strings</a:t>
            </a:r>
          </a:p>
          <a:p>
            <a:pPr lvl="1"/>
            <a:r>
              <a:rPr lang="en-US" dirty="0"/>
              <a:t>split on the string passed into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"skeleton,13,12,20"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['skeleton', '13', '12', '20’]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join – builds a single string from a list of items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=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.join(csv)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skeleton;13;12;20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CF0-9101-7D43-8C16-076756E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and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43-D0B8-A843-938C-F96512E15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Programmers look for patterns</a:t>
            </a:r>
          </a:p>
          <a:p>
            <a:r>
              <a:rPr lang="en-US" dirty="0"/>
              <a:t>Strings often have patterns </a:t>
            </a:r>
          </a:p>
          <a:p>
            <a:pPr lvl="1"/>
            <a:r>
              <a:rPr lang="en-US" dirty="0"/>
              <a:t>Exploit the patterns!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71E27-F089-8148-854E-F9119739CB56}"/>
              </a:ext>
            </a:extLst>
          </p:cNvPr>
          <p:cNvSpPr txBox="1"/>
          <p:nvPr/>
        </p:nvSpPr>
        <p:spPr>
          <a:xfrm>
            <a:off x="628072" y="3038755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sample=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 </a:t>
            </a:r>
            <a:r>
              <a:rPr lang="en-US" sz="18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One:pH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=7.2,P2O5=23,K20=5,Ca=40,S=30,Lat=40.5853°N,Lon=105.0844°W;Field Two:K20=6,P2O5=23,pH=7.1,Ca=41,S=30,Lat=40.5852°N,Lon=106.0844°W"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8ADBA-0EE2-CB4A-B077-1BD76FEDBAE2}"/>
              </a:ext>
            </a:extLst>
          </p:cNvPr>
          <p:cNvSpPr txBox="1"/>
          <p:nvPr/>
        </p:nvSpPr>
        <p:spPr>
          <a:xfrm>
            <a:off x="628072" y="3769884"/>
            <a:ext cx="609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BFC6-42E5-2644-BE8A-ADF74DF09C67}"/>
              </a:ext>
            </a:extLst>
          </p:cNvPr>
          <p:cNvSpPr txBox="1"/>
          <p:nvPr/>
        </p:nvSpPr>
        <p:spPr>
          <a:xfrm>
            <a:off x="619478" y="5187638"/>
            <a:ext cx="609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14:cNvPr>
              <p14:cNvContentPartPr/>
              <p14:nvPr/>
            </p14:nvContentPartPr>
            <p14:xfrm>
              <a:off x="7522180" y="44449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180" y="44363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B0109B-0CED-764C-AD84-E0561AD1EB48}"/>
              </a:ext>
            </a:extLst>
          </p:cNvPr>
          <p:cNvSpPr txBox="1"/>
          <p:nvPr/>
        </p:nvSpPr>
        <p:spPr>
          <a:xfrm>
            <a:off x="7099302" y="3759201"/>
            <a:ext cx="651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40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E3CE-C8B2-45A5-9D98-A8F5FC6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5047011" cy="10156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29FE-93FA-4562-B6C3-0CCDEA22B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950530"/>
            <a:ext cx="12449296" cy="4774897"/>
          </a:xfrm>
        </p:spPr>
        <p:txBody>
          <a:bodyPr/>
          <a:lstStyle/>
          <a:p>
            <a:r>
              <a:rPr lang="en-US" dirty="0"/>
              <a:t>Given the following String</a:t>
            </a:r>
          </a:p>
          <a:p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Amy</a:t>
            </a:r>
            <a:r>
              <a:rPr lang="en-US" b="1" dirty="0" err="1">
                <a:latin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</a:rPr>
              <a:t>Classes</a:t>
            </a:r>
            <a:r>
              <a:rPr lang="en-US" dirty="0">
                <a:latin typeface="Consolas" panose="020B0609020204030204" pitchFamily="49" charset="0"/>
              </a:rPr>
              <a:t>=CHEM107(B),GEO120(C),CS164(A)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r>
              <a:rPr lang="en-US" dirty="0" err="1">
                <a:latin typeface="Consolas" panose="020B0609020204030204" pitchFamily="49" charset="0"/>
              </a:rPr>
              <a:t>Rory:classes</a:t>
            </a:r>
            <a:r>
              <a:rPr lang="en-US" dirty="0">
                <a:latin typeface="Consolas" panose="020B0609020204030204" pitchFamily="49" charset="0"/>
              </a:rPr>
              <a:t>=CS150B(B),CHEM107(A-),MATH151(B)”</a:t>
            </a:r>
          </a:p>
          <a:p>
            <a:r>
              <a:rPr lang="en-US" dirty="0"/>
              <a:t>Write code that helps you find grade:</a:t>
            </a:r>
          </a:p>
          <a:p>
            <a:pPr lvl="1"/>
            <a:r>
              <a:rPr lang="en-US" dirty="0"/>
              <a:t>Based On student and course</a:t>
            </a:r>
          </a:p>
          <a:p>
            <a:pPr lvl="1"/>
            <a:r>
              <a:rPr lang="en-US" dirty="0"/>
              <a:t>Case is *optional* (hint: recall .lower())</a:t>
            </a:r>
          </a:p>
          <a:p>
            <a:r>
              <a:rPr lang="en-US" dirty="0"/>
              <a:t>Step 1 – write it out!</a:t>
            </a:r>
          </a:p>
          <a:p>
            <a:r>
              <a:rPr lang="en-US" dirty="0"/>
              <a:t>Step 2 – Notice the pattern! </a:t>
            </a:r>
          </a:p>
          <a:p>
            <a:pPr lvl="1"/>
            <a:r>
              <a:rPr lang="en-US" dirty="0"/>
              <a:t>Can you find just the student? – ok, code that now</a:t>
            </a:r>
          </a:p>
          <a:p>
            <a:pPr lvl="1"/>
            <a:r>
              <a:rPr lang="en-US" dirty="0"/>
              <a:t>Can you find the class after you find the student, but before the next student? Ok, code that out!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FA7217-8FA8-4105-97CB-DA938F7E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5995717"/>
            <a:ext cx="714939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find_grade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(student, course,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data_str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JetBrains Mono"/>
              </a:rPr>
              <a:t>TODO Your Code Here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E005E-D9E9-46F7-BC26-633D664C1AB3}"/>
              </a:ext>
            </a:extLst>
          </p:cNvPr>
          <p:cNvSpPr txBox="1"/>
          <p:nvPr/>
        </p:nvSpPr>
        <p:spPr>
          <a:xfrm>
            <a:off x="9477829" y="319314"/>
            <a:ext cx="3817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Functions</a:t>
            </a:r>
          </a:p>
          <a:p>
            <a:r>
              <a:rPr lang="en-US" dirty="0"/>
              <a:t>in operator</a:t>
            </a:r>
          </a:p>
          <a:p>
            <a:r>
              <a:rPr lang="en-US" dirty="0"/>
              <a:t>find function</a:t>
            </a:r>
          </a:p>
          <a:p>
            <a:r>
              <a:rPr lang="en-US" dirty="0"/>
              <a:t>slice operator [:]</a:t>
            </a:r>
          </a:p>
        </p:txBody>
      </p:sp>
    </p:spTree>
    <p:extLst>
      <p:ext uri="{BB962C8B-B14F-4D97-AF65-F5344CB8AC3E}">
        <p14:creationId xmlns:p14="http://schemas.microsoft.com/office/powerpoint/2010/main" val="2718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335-C09F-804B-985F-C408E63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B907-846C-0E47-BEF5-E9EC09A84BCE}"/>
              </a:ext>
            </a:extLst>
          </p:cNvPr>
          <p:cNvSpPr txBox="1"/>
          <p:nvPr/>
        </p:nvSpPr>
        <p:spPr>
          <a:xfrm>
            <a:off x="628072" y="1355497"/>
            <a:ext cx="125614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(analysis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start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(element)) +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analysis[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elements):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{:&lt;23}|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(field[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:field.find(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  {:&lt;10}{:&gt;10} 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run_analysis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response =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"Run report (full or individual  elements by comma)? 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).strip()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elements = 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"K20"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"P2O5"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"Mg"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elements))</a:t>
            </a:r>
          </a:p>
        </p:txBody>
      </p:sp>
    </p:spTree>
    <p:extLst>
      <p:ext uri="{BB962C8B-B14F-4D97-AF65-F5344CB8AC3E}">
        <p14:creationId xmlns:p14="http://schemas.microsoft.com/office/powerpoint/2010/main" val="145685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b="1" dirty="0"/>
              <a:t>Thursday Lecture </a:t>
            </a:r>
            <a:r>
              <a:rPr lang="en-US" dirty="0"/>
              <a:t>(optional – but encouraged) – “So you think you may want to major or minor in CS?” (hint: your first semester is the easiest semester to declare! After that, it gets harder)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Inclusive Design Paper – This Week!!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paper coming along?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94" y="905269"/>
            <a:ext cx="1282117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Design Thinking &amp; Software Engineering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038805"/>
            <a:ext cx="12561413" cy="4621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Software Engineering focuses on designing system to solve the problems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Like architecture for but for software!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is at the heart of computer science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Creative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Dealing with large systems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Problem solving is about designing solutions to those problems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Thinking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User Centered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Human-Centered Design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Been around for ~40 years in Computer Science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John Arnold 1959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IDEO - 1990 coined term</a:t>
            </a:r>
            <a:endParaRPr dirty="0"/>
          </a:p>
          <a:p>
            <a:pPr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60060" y="563605"/>
            <a:ext cx="12835680" cy="1170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What is design thinking?</a:t>
            </a:r>
            <a:endParaRPr dirty="0"/>
          </a:p>
        </p:txBody>
      </p:sp>
      <p:pic>
        <p:nvPicPr>
          <p:cNvPr id="199" name="Google Shape;199;p41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6" y="255090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9212829" y="1734114"/>
            <a:ext cx="3982987" cy="51766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Empathize - Find People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Define - Look for patterns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Ideate - Design principles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Prototype - Make Tangible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Test - Iterate Relentlessly 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8248853" y="7044724"/>
            <a:ext cx="5464480" cy="64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What is design thinking</a:t>
            </a:r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Design Thinking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How to Practice</a:t>
            </a:r>
            <a:endParaRPr dirty="0"/>
          </a:p>
        </p:txBody>
      </p:sp>
      <p:pic>
        <p:nvPicPr>
          <p:cNvPr id="208" name="Google Shape;208;p42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4" y="2487904"/>
            <a:ext cx="12561413" cy="3993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Take 4 minutes to define </a:t>
            </a:r>
            <a:r>
              <a:rPr lang="en" u="sng" dirty="0"/>
              <a:t>6 challenges</a:t>
            </a:r>
            <a:r>
              <a:rPr lang="en" dirty="0"/>
              <a:t> that are interesting to you.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b="1" dirty="0"/>
              <a:t>3 Dreams/Things you wish existed and 3 gripes/things that could be better (Challenges!)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Practice this on a regular basis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1446889" y="4390420"/>
            <a:ext cx="10213600" cy="243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laughed. “There’s no use trying,” she said: “one can’t believe impossible things.”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I daresay you haven’t had much practice,” said the Queen. “When I was your age, I always did it for half-an-hour a day.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Why, sometimes I’ve believed as many as six impossible things before breakfast.”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buSzPts val="1400"/>
              <a:buFont typeface="Proxima Nova"/>
              <a:buChar char="-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in Wonderland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0218133" y="6827087"/>
            <a:ext cx="3496107" cy="5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Credit for slide idea: Elisa Cundiff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Next Steps </a:t>
            </a:r>
            <a:endParaRPr dirty="0"/>
          </a:p>
        </p:txBody>
      </p:sp>
      <p:pic>
        <p:nvPicPr>
          <p:cNvPr id="217" name="Google Shape;217;p43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28094" y="2343670"/>
            <a:ext cx="12561413" cy="4249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/>
              <a:t>Emphasize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Talk with others about your ideas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Find </a:t>
            </a:r>
            <a:r>
              <a:rPr lang="en" b="1"/>
              <a:t>diverse</a:t>
            </a:r>
            <a:r>
              <a:rPr lang="en"/>
              <a:t> audiences to talk to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Talking with your friends and family only introduces unconscious bias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Define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Define your problem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Ideate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Design your solution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This can be a rough idea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Map out your code on paper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Prototype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Start writing! 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Reiterate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It is alright to change it / make it incremental! </a:t>
            </a:r>
            <a:endParaRPr dirty="0"/>
          </a:p>
        </p:txBody>
      </p:sp>
      <p:pic>
        <p:nvPicPr>
          <p:cNvPr id="218" name="Google Shape;218;p43" descr="Illustration of the characters from the film and story Alice in Wonderland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645" y="3306377"/>
            <a:ext cx="4426611" cy="27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Defining? </a:t>
            </a:r>
            <a:endParaRPr dirty="0"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628094" y="2487894"/>
            <a:ext cx="7001733" cy="37839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Defining problems is hard!</a:t>
            </a:r>
            <a:endParaRPr dirty="0"/>
          </a:p>
          <a:p>
            <a:pPr lvl="1">
              <a:buChar char="○"/>
            </a:pPr>
            <a:r>
              <a:rPr lang="en"/>
              <a:t>The more iteration and empathize you do - the better!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b="1"/>
              <a:t>Reframe as Questions</a:t>
            </a:r>
            <a:br>
              <a:rPr lang="en"/>
            </a:br>
            <a:endParaRPr dirty="0"/>
          </a:p>
          <a:p>
            <a:pPr marL="0" indent="0">
              <a:buNone/>
            </a:pPr>
            <a:r>
              <a:rPr lang="en"/>
              <a:t>Every Method, Every program, Every loop, You Write</a:t>
            </a:r>
            <a:endParaRPr dirty="0"/>
          </a:p>
          <a:p>
            <a:pPr>
              <a:buChar char="●"/>
            </a:pPr>
            <a:r>
              <a:rPr lang="en" b="1"/>
              <a:t>What is your quest?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know?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need?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can you figure out?</a:t>
            </a:r>
            <a:endParaRPr dirty="0"/>
          </a:p>
        </p:txBody>
      </p:sp>
      <p:pic>
        <p:nvPicPr>
          <p:cNvPr id="225" name="Google Shape;225;p44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Design Thinking</a:t>
            </a:r>
            <a:endParaRPr dirty="0"/>
          </a:p>
        </p:txBody>
      </p:sp>
      <p:pic>
        <p:nvPicPr>
          <p:cNvPr id="232" name="Google Shape;232;p45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2" y="176686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>
            <a:spLocks noGrp="1"/>
          </p:cNvSpPr>
          <p:nvPr>
            <p:ph type="body" idx="1"/>
          </p:nvPr>
        </p:nvSpPr>
        <p:spPr>
          <a:xfrm>
            <a:off x="555334" y="6151993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Applied in multiple industries!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Can even be a way to look at life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64C92-047F-BD49-8194-74482CD2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AEB7-CFE5-5E4B-8114-288109F3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Built into  Python</a:t>
            </a:r>
          </a:p>
          <a:p>
            <a:r>
              <a:rPr lang="en-US" dirty="0"/>
              <a:t>Essentially – specialized list of characters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immutable </a:t>
            </a:r>
          </a:p>
          <a:p>
            <a:r>
              <a:rPr lang="en-US" dirty="0"/>
              <a:t>List functions 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on Strings</a:t>
            </a:r>
          </a:p>
          <a:p>
            <a:pPr lvl="1"/>
            <a:r>
              <a:rPr lang="en-US" dirty="0"/>
              <a:t>Concatenation is common (+)  </a:t>
            </a:r>
          </a:p>
          <a:p>
            <a:pPr lvl="1"/>
            <a:r>
              <a:rPr lang="en-US" dirty="0"/>
              <a:t>str()  - turns numbers to String “types”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5E36-7A1D-0844-A196-1D3F23A43C57}"/>
              </a:ext>
            </a:extLst>
          </p:cNvPr>
          <p:cNvSpPr txBox="1"/>
          <p:nvPr/>
        </p:nvSpPr>
        <p:spPr>
          <a:xfrm>
            <a:off x="7262858" y="1930260"/>
            <a:ext cx="59266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barbarian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barbarian!”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= barbarian[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barbarian[:-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 = barbarian[-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(barb)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barbarian!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09B8-4F95-2141-ADDD-2035F79819E4}"/>
              </a:ext>
            </a:extLst>
          </p:cNvPr>
          <p:cNvSpPr txBox="1"/>
          <p:nvPr/>
        </p:nvSpPr>
        <p:spPr>
          <a:xfrm>
            <a:off x="778934" y="5691912"/>
            <a:ext cx="56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Remember! – Write the indices under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0387-F686-E446-A9BA-48E132B83FF8}"/>
              </a:ext>
            </a:extLst>
          </p:cNvPr>
          <p:cNvSpPr txBox="1"/>
          <p:nvPr/>
        </p:nvSpPr>
        <p:spPr>
          <a:xfrm>
            <a:off x="2585155" y="6204928"/>
            <a:ext cx="889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0 1 2 3 4</a:t>
            </a:r>
          </a:p>
        </p:txBody>
      </p:sp>
    </p:spTree>
    <p:extLst>
      <p:ext uri="{BB962C8B-B14F-4D97-AF65-F5344CB8AC3E}">
        <p14:creationId xmlns:p14="http://schemas.microsoft.com/office/powerpoint/2010/main" val="15920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1453</Words>
  <Application>Microsoft Office PowerPoint</Application>
  <PresentationFormat>Custom</PresentationFormat>
  <Paragraphs>148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Design Thinking &amp; Software Engineering</vt:lpstr>
      <vt:lpstr>What is design thinking?</vt:lpstr>
      <vt:lpstr>How to Practice</vt:lpstr>
      <vt:lpstr>Next Steps </vt:lpstr>
      <vt:lpstr>Defining? </vt:lpstr>
      <vt:lpstr>Design Thinking</vt:lpstr>
      <vt:lpstr>Recap - Strings</vt:lpstr>
      <vt:lpstr>String Methods</vt:lpstr>
      <vt:lpstr>Split and Join</vt:lpstr>
      <vt:lpstr>Find – and Patterns</vt:lpstr>
      <vt:lpstr>Practice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2021-07-14T18:50:26Z</dcterms:created>
  <dcterms:modified xsi:type="dcterms:W3CDTF">2021-10-05T17:44:43Z</dcterms:modified>
</cp:coreProperties>
</file>