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57" r:id="rId12"/>
    <p:sldId id="258" r:id="rId13"/>
    <p:sldId id="259" r:id="rId14"/>
    <p:sldId id="260" r:id="rId15"/>
    <p:sldId id="262" r:id="rId16"/>
    <p:sldId id="263" r:id="rId17"/>
    <p:sldId id="264" r:id="rId18"/>
    <p:sldId id="261" r:id="rId19"/>
    <p:sldId id="265" r:id="rId2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752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f4755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f4755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f4755c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f4755c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f4755c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f4755c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f4755cd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f4755cd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f4755c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cf4755c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f4755cd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cf4755cd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f4755c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f4755c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1b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1b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361b03c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361b03c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7355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mark.silverchair.com/433.pdf?token=AQECAHi208BE49Ooan9kkhW_Ercy7Dm3ZL_9Cf3qfKAc485ysgAAAagwggGkBgkqhkiG9w0BBwagggGVMIIBkQIBADCCAYoGCSqGSIb3DQEHATAeBglghkgBZQMEAS4wEQQMZ-dayWxfGRTMQJ3uAgEQgIIBW6fwrZN5WsCDj8T62RPL3ab1_ywmExXjxvc0hKqXkkZdIT1uTJ3XRIVTMsbqviVMTPWMCaGm--1Zg4-W-oEkuvwWoDGt4yRSvJW67BFcsNTBcR3A8Br-M30T3BPnlhlY2ilVL-8LI87DKHtPp4KRwazMGwLrqnIfCrezidvFa9ImTaM2eVUfPhgg4mq5Nhorvi9FC_iOQTpJdA3IJWBa_FyTkK3fhjtH423dpXPqqzSGYQUXr8fqpUS0bWWbxOCso00yTZQErOQSWUcURsoqtcww6-e-Pm5B3U3LiMxpb2MLKJR0aL1TiY4UlXo09yfTZnwO1sBGNCnbN7LL-tNay76aP3REZ4mYA8P93iK8ADqSfLcSBL53G5wUXrRQZhOf9mhUeknQYQP3w2w7XHk0cTwf3DTxNyXuQUdYmCE1JtPztaLezC35PI1QtRxYrqD5y4PXEVyuOVJbqie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medium.com/swlh/chatbots-past-future-8df2076192e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en.wikipedia.org/wiki/File:Caesar3.p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aidpost.nytimes.com/the-weinstein-company/world-war-iis-greatest-hero-the-true-story-of-alan-turing.html" TargetMode="External"/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commons.wikimedia.org/wiki/File:Alan_Turing_Aged_16.jpg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commons.wikimedia.org/wiki/File:Bombe-rebuild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iki/File:Colossus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Turing and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885B0-1DD0-3844-8E37-40DCB97D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your first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A1F8D-50E3-2A4D-85A7-3767F1F7A4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2A7FB-614B-CA42-8F8E-5BD6AD9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B818-3B65-9646-A3BE-7BBC984CA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6280725" cy="5295809"/>
          </a:xfrm>
        </p:spPr>
        <p:txBody>
          <a:bodyPr/>
          <a:lstStyle/>
          <a:p>
            <a:r>
              <a:rPr lang="en-US" dirty="0"/>
              <a:t>Line by line</a:t>
            </a:r>
          </a:p>
          <a:p>
            <a:r>
              <a:rPr lang="en-US" dirty="0"/>
              <a:t>Each line is an instruction</a:t>
            </a:r>
          </a:p>
          <a:p>
            <a:r>
              <a:rPr lang="en-US" dirty="0"/>
              <a:t>Basic expressions</a:t>
            </a:r>
          </a:p>
          <a:p>
            <a:pPr lvl="1"/>
            <a:r>
              <a:rPr lang="en-US" dirty="0"/>
              <a:t>Store values</a:t>
            </a:r>
          </a:p>
          <a:p>
            <a:pPr lvl="1"/>
            <a:r>
              <a:rPr lang="en-US" dirty="0"/>
              <a:t>Perform arithmetic on values</a:t>
            </a:r>
          </a:p>
          <a:p>
            <a:pPr lvl="1"/>
            <a:r>
              <a:rPr lang="en-US" dirty="0"/>
              <a:t>Call other functions on and using values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+ (add numbers  or concatenate  Strings)</a:t>
            </a:r>
          </a:p>
          <a:p>
            <a:pPr lvl="1"/>
            <a:r>
              <a:rPr lang="en-US" dirty="0"/>
              <a:t>-  (subtract numbers)</a:t>
            </a:r>
          </a:p>
          <a:p>
            <a:pPr lvl="1"/>
            <a:r>
              <a:rPr lang="en-US" dirty="0"/>
              <a:t>* (multiply numbers)</a:t>
            </a:r>
          </a:p>
          <a:p>
            <a:pPr lvl="1"/>
            <a:r>
              <a:rPr lang="en-US" dirty="0"/>
              <a:t>/ (divide numbers) </a:t>
            </a:r>
          </a:p>
          <a:p>
            <a:pPr lvl="1"/>
            <a:r>
              <a:rPr lang="en-US" dirty="0"/>
              <a:t>= (set value to a variable)</a:t>
            </a:r>
          </a:p>
          <a:p>
            <a:pPr lvl="1"/>
            <a:r>
              <a:rPr lang="en-US" dirty="0"/>
              <a:t>We will cover **  and % more next unit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B307-EEEC-9945-B2E6-2D1E3EBB5B22}"/>
              </a:ext>
            </a:extLst>
          </p:cNvPr>
          <p:cNvSpPr/>
          <p:nvPr/>
        </p:nvSpPr>
        <p:spPr>
          <a:xfrm>
            <a:off x="6908797" y="1654693"/>
            <a:ext cx="6551661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 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46FDE-3EB0-834C-A6DA-BED73A68982E}"/>
              </a:ext>
            </a:extLst>
          </p:cNvPr>
          <p:cNvSpPr txBox="1"/>
          <p:nvPr/>
        </p:nvSpPr>
        <p:spPr>
          <a:xfrm>
            <a:off x="7763921" y="3015215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12.9</a:t>
            </a:r>
          </a:p>
        </p:txBody>
      </p:sp>
    </p:spTree>
    <p:extLst>
      <p:ext uri="{BB962C8B-B14F-4D97-AF65-F5344CB8AC3E}">
        <p14:creationId xmlns:p14="http://schemas.microsoft.com/office/powerpoint/2010/main" val="36752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DA21-C744-354A-BD95-1A2EE5CE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065B-9047-CE46-83FD-A71EE5F31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280725" cy="4547079"/>
          </a:xfrm>
        </p:spPr>
        <p:txBody>
          <a:bodyPr/>
          <a:lstStyle/>
          <a:p>
            <a:r>
              <a:rPr lang="en-US" dirty="0"/>
              <a:t>Python using ”implicit”/weak typing</a:t>
            </a:r>
          </a:p>
          <a:p>
            <a:pPr lvl="1"/>
            <a:r>
              <a:rPr lang="en-US" dirty="0"/>
              <a:t>figures out types for you! </a:t>
            </a:r>
          </a:p>
          <a:p>
            <a:pPr lvl="1"/>
            <a:r>
              <a:rPr lang="en-US" dirty="0"/>
              <a:t>Unlike Explicit/Strongly Typed Languages (java) </a:t>
            </a:r>
          </a:p>
          <a:p>
            <a:r>
              <a:rPr lang="en-US" dirty="0"/>
              <a:t>Somethings  you  want  to specify type</a:t>
            </a:r>
          </a:p>
          <a:p>
            <a:pPr lvl="1"/>
            <a:r>
              <a:rPr lang="en-US" dirty="0"/>
              <a:t>int  - whole numbers only</a:t>
            </a:r>
          </a:p>
          <a:p>
            <a:pPr lvl="1"/>
            <a:r>
              <a:rPr lang="en-US" dirty="0"/>
              <a:t>float – floating point/decimal numbers</a:t>
            </a:r>
          </a:p>
          <a:p>
            <a:pPr lvl="1"/>
            <a:r>
              <a:rPr lang="en-US" dirty="0"/>
              <a:t>str – strings (more later)</a:t>
            </a:r>
          </a:p>
          <a:p>
            <a:r>
              <a:rPr lang="en-US" dirty="0"/>
              <a:t>Most useful on getting client  input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int(input(“get the answer”))</a:t>
            </a:r>
          </a:p>
          <a:p>
            <a:pPr lvl="1"/>
            <a:r>
              <a:rPr lang="en-US" dirty="0"/>
              <a:t>This code is also dangerous! </a:t>
            </a:r>
          </a:p>
          <a:p>
            <a:r>
              <a:rPr lang="en-US" dirty="0"/>
              <a:t>Last Example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0A7C-E8F6-4344-A46C-482BD4DF24D1}"/>
              </a:ext>
            </a:extLst>
          </p:cNvPr>
          <p:cNvSpPr/>
          <p:nvPr/>
        </p:nvSpPr>
        <p:spPr>
          <a:xfrm>
            <a:off x="6987823" y="1654693"/>
            <a:ext cx="6472636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460E5-373C-0744-B91C-2C55CCD0B7D6}"/>
              </a:ext>
            </a:extLst>
          </p:cNvPr>
          <p:cNvSpPr txBox="1"/>
          <p:nvPr/>
        </p:nvSpPr>
        <p:spPr>
          <a:xfrm>
            <a:off x="7763921" y="3015215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01AE-F42E-824E-ADDA-F8EFEF520777}"/>
              </a:ext>
            </a:extLst>
          </p:cNvPr>
          <p:cNvSpPr txBox="1"/>
          <p:nvPr/>
        </p:nvSpPr>
        <p:spPr>
          <a:xfrm>
            <a:off x="9096016" y="3406241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no .9!</a:t>
            </a:r>
          </a:p>
        </p:txBody>
      </p:sp>
    </p:spTree>
    <p:extLst>
      <p:ext uri="{BB962C8B-B14F-4D97-AF65-F5344CB8AC3E}">
        <p14:creationId xmlns:p14="http://schemas.microsoft.com/office/powerpoint/2010/main" val="10808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C5F2-E384-C640-B3EE-E937DF5B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great, but…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A6E3-900C-8B40-95F8-AE2132E9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33"/>
          </a:xfrm>
        </p:spPr>
        <p:txBody>
          <a:bodyPr/>
          <a:lstStyle/>
          <a:p>
            <a:r>
              <a:rPr lang="en-US" dirty="0"/>
              <a:t>What happens if you want to use the same code over?</a:t>
            </a:r>
          </a:p>
          <a:p>
            <a:r>
              <a:rPr lang="en-US" dirty="0"/>
              <a:t>2 times, 10 times,  100 times, 1 million times?</a:t>
            </a:r>
          </a:p>
          <a:p>
            <a:pPr lvl="1"/>
            <a:r>
              <a:rPr lang="en-US" dirty="0"/>
              <a:t>what if I  did the formula wrong?</a:t>
            </a:r>
          </a:p>
          <a:p>
            <a:pPr lvl="1"/>
            <a:r>
              <a:rPr lang="en-US" dirty="0"/>
              <a:t>Have to  fix every line! </a:t>
            </a:r>
          </a:p>
          <a:p>
            <a:r>
              <a:rPr lang="en-US" dirty="0"/>
              <a:t>Code should be </a:t>
            </a:r>
            <a:r>
              <a:rPr lang="en-US" b="1" dirty="0"/>
              <a:t>Reusable</a:t>
            </a:r>
            <a:endParaRPr lang="en-US" dirty="0"/>
          </a:p>
          <a:p>
            <a:r>
              <a:rPr lang="en-US" dirty="0"/>
              <a:t>Code  should be DRY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on’t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</a:p>
          <a:p>
            <a:pPr lvl="1"/>
            <a:r>
              <a:rPr lang="en-US" dirty="0"/>
              <a:t>Worth repeating</a:t>
            </a:r>
          </a:p>
          <a:p>
            <a:pPr lvl="2"/>
            <a:r>
              <a:rPr lang="en-US" dirty="0"/>
              <a:t>Keep  your code DRY!</a:t>
            </a:r>
          </a:p>
          <a:p>
            <a:r>
              <a:rPr lang="en-US" dirty="0"/>
              <a:t>Functions to  the rescue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BDEB6-38CB-9048-98CC-C1786007C062}"/>
              </a:ext>
            </a:extLst>
          </p:cNvPr>
          <p:cNvSpPr/>
          <p:nvPr/>
        </p:nvSpPr>
        <p:spPr>
          <a:xfrm>
            <a:off x="6829777" y="1463722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64585"/>
            <a:ext cx="12561413" cy="3755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Programming == Problem Solving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 look at the problem to solve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Clarify the problem and constraints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Break it up into *smaller* parts (Divide)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Outline the steps needed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Solve each step (Conquer)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Reassemble the pieces (Glue)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Completed program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The ENIAC women pioneered reusable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But they also needed ways to modularize code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Functions!!! 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7445960" y="2085366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Divide</a:t>
            </a:r>
            <a:endParaRPr sz="3022" dirty="0"/>
          </a:p>
        </p:txBody>
      </p:sp>
      <p:sp>
        <p:nvSpPr>
          <p:cNvPr id="195" name="Google Shape;195;p40"/>
          <p:cNvSpPr/>
          <p:nvPr/>
        </p:nvSpPr>
        <p:spPr>
          <a:xfrm>
            <a:off x="6542475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6" name="Google Shape;196;p40"/>
          <p:cNvSpPr/>
          <p:nvPr/>
        </p:nvSpPr>
        <p:spPr>
          <a:xfrm>
            <a:off x="7803711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7" name="Google Shape;197;p40"/>
          <p:cNvSpPr/>
          <p:nvPr/>
        </p:nvSpPr>
        <p:spPr>
          <a:xfrm>
            <a:off x="9064947" y="3542787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8" name="Google Shape;198;p40"/>
          <p:cNvSpPr/>
          <p:nvPr/>
        </p:nvSpPr>
        <p:spPr>
          <a:xfrm>
            <a:off x="7445960" y="4516843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pic>
        <p:nvPicPr>
          <p:cNvPr id="199" name="Google Shape;199;p40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977" y="63883"/>
            <a:ext cx="2160624" cy="21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4F03-0252-5341-8D26-53B7A8D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6280725" cy="4830031"/>
          </a:xfrm>
        </p:spPr>
        <p:txBody>
          <a:bodyPr/>
          <a:lstStyle/>
          <a:p>
            <a:r>
              <a:rPr lang="en-US" dirty="0"/>
              <a:t>def </a:t>
            </a:r>
          </a:p>
          <a:p>
            <a:pPr lvl="1"/>
            <a:r>
              <a:rPr lang="en-US" dirty="0"/>
              <a:t>defines the start of a function </a:t>
            </a:r>
          </a:p>
          <a:p>
            <a:pPr lvl="1"/>
            <a:r>
              <a:rPr lang="en-US" dirty="0"/>
              <a:t>indents keep the ‘code’ with the function</a:t>
            </a:r>
          </a:p>
          <a:p>
            <a:pPr lvl="1"/>
            <a:r>
              <a:rPr lang="en-US" dirty="0"/>
              <a:t>spacing matters! </a:t>
            </a:r>
          </a:p>
          <a:p>
            <a:r>
              <a:rPr lang="en-US" dirty="0"/>
              <a:t>parameters </a:t>
            </a:r>
          </a:p>
          <a:p>
            <a:pPr lvl="1"/>
            <a:r>
              <a:rPr lang="en-US" dirty="0"/>
              <a:t>allows  for variables to the functions</a:t>
            </a:r>
          </a:p>
          <a:p>
            <a:pPr lvl="1"/>
            <a:r>
              <a:rPr lang="en-US" dirty="0"/>
              <a:t>print(your value) </a:t>
            </a:r>
          </a:p>
          <a:p>
            <a:pPr lvl="2"/>
            <a:r>
              <a:rPr lang="en-US" dirty="0"/>
              <a:t>function name print</a:t>
            </a:r>
          </a:p>
          <a:p>
            <a:pPr lvl="2"/>
            <a:r>
              <a:rPr lang="en-US" dirty="0"/>
              <a:t>your value is a parameter!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4F906-8A4F-4A4D-AC7E-66B8F979D316}"/>
              </a:ext>
            </a:extLst>
          </p:cNvPr>
          <p:cNvSpPr/>
          <p:nvPr/>
        </p:nvSpPr>
        <p:spPr>
          <a:xfrm>
            <a:off x="6762045" y="1598055"/>
            <a:ext cx="6694310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9984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05E-19E0-B14A-86A3-D77E3E3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DA9E0-AF47-B349-9F33-0B91D6FDAAEA}"/>
              </a:ext>
            </a:extLst>
          </p:cNvPr>
          <p:cNvSpPr/>
          <p:nvPr/>
        </p:nvSpPr>
        <p:spPr>
          <a:xfrm>
            <a:off x="7360357" y="2625343"/>
            <a:ext cx="6039554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7D439-D1F8-D84B-8104-50637992DF82}"/>
              </a:ext>
            </a:extLst>
          </p:cNvPr>
          <p:cNvSpPr/>
          <p:nvPr/>
        </p:nvSpPr>
        <p:spPr>
          <a:xfrm>
            <a:off x="214489" y="2409900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EB2D3-24AA-964E-8D0F-649312476C4E}"/>
              </a:ext>
            </a:extLst>
          </p:cNvPr>
          <p:cNvSpPr txBox="1"/>
          <p:nvPr/>
        </p:nvSpPr>
        <p:spPr>
          <a:xfrm>
            <a:off x="3501716" y="4798002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needed to update the formula? Which is easier?</a:t>
            </a:r>
          </a:p>
        </p:txBody>
      </p:sp>
    </p:spTree>
    <p:extLst>
      <p:ext uri="{BB962C8B-B14F-4D97-AF65-F5344CB8AC3E}">
        <p14:creationId xmlns:p14="http://schemas.microsoft.com/office/powerpoint/2010/main" val="7721586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CD-80DE-7643-B6B7-559607D5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AB88-183E-384C-92FE-602F163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7511214" cy="3930952"/>
          </a:xfrm>
        </p:spPr>
        <p:txBody>
          <a:bodyPr/>
          <a:lstStyle/>
          <a:p>
            <a:r>
              <a:rPr lang="en-US" dirty="0"/>
              <a:t>Better yet</a:t>
            </a:r>
          </a:p>
          <a:p>
            <a:r>
              <a:rPr lang="en-US" dirty="0"/>
              <a:t>Functions do some work</a:t>
            </a:r>
          </a:p>
          <a:p>
            <a:pPr lvl="1"/>
            <a:r>
              <a:rPr lang="en-US" dirty="0"/>
              <a:t>and then return the answer</a:t>
            </a:r>
          </a:p>
          <a:p>
            <a:r>
              <a:rPr lang="en-US" dirty="0"/>
              <a:t>Other programs  can then use those  answers</a:t>
            </a:r>
          </a:p>
          <a:p>
            <a:pPr lvl="1"/>
            <a:r>
              <a:rPr lang="en-US" dirty="0"/>
              <a:t>As  they  need / best  for  their problem</a:t>
            </a:r>
          </a:p>
          <a:p>
            <a:pPr lvl="1"/>
            <a:r>
              <a:rPr lang="en-US" dirty="0"/>
              <a:t>Always  the best paradigm to follow</a:t>
            </a:r>
          </a:p>
          <a:p>
            <a:pPr lvl="1"/>
            <a:r>
              <a:rPr lang="en-US" dirty="0"/>
              <a:t>Notice </a:t>
            </a:r>
            <a:r>
              <a:rPr lang="en-US" b="1" dirty="0"/>
              <a:t>return</a:t>
            </a:r>
            <a:r>
              <a:rPr lang="en-US" dirty="0"/>
              <a:t>  in </a:t>
            </a:r>
            <a:r>
              <a:rPr lang="en-US" dirty="0" err="1"/>
              <a:t>get_real_code</a:t>
            </a:r>
            <a:endParaRPr lang="en-US" dirty="0"/>
          </a:p>
          <a:p>
            <a:pPr lvl="2"/>
            <a:r>
              <a:rPr lang="en-US" dirty="0"/>
              <a:t>returns the value, done with the  function</a:t>
            </a:r>
          </a:p>
          <a:p>
            <a:pPr lvl="1"/>
            <a:r>
              <a:rPr lang="en-US" dirty="0"/>
              <a:t>Pure Functional - Most all functions should return something!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DF65D-37A5-4B40-93B0-4EE33B4018C6}"/>
              </a:ext>
            </a:extLst>
          </p:cNvPr>
          <p:cNvSpPr/>
          <p:nvPr/>
        </p:nvSpPr>
        <p:spPr>
          <a:xfrm>
            <a:off x="7313790" y="1920724"/>
            <a:ext cx="5983110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9283C-F886-4C4D-8754-7449C47F8DF5}"/>
              </a:ext>
            </a:extLst>
          </p:cNvPr>
          <p:cNvSpPr txBox="1"/>
          <p:nvPr/>
        </p:nvSpPr>
        <p:spPr>
          <a:xfrm>
            <a:off x="1782186" y="6201632"/>
            <a:ext cx="10521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turn – one person coding  - type the code above, and then figure out ways to modify it!</a:t>
            </a:r>
          </a:p>
          <a:p>
            <a:r>
              <a:rPr lang="en-US" dirty="0"/>
              <a:t>How do you test those changes?</a:t>
            </a:r>
          </a:p>
        </p:txBody>
      </p:sp>
    </p:spTree>
    <p:extLst>
      <p:ext uri="{BB962C8B-B14F-4D97-AF65-F5344CB8AC3E}">
        <p14:creationId xmlns:p14="http://schemas.microsoft.com/office/powerpoint/2010/main" val="783670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Remember</a:t>
            </a:r>
            <a:endParaRPr dirty="0"/>
          </a:p>
        </p:txBody>
      </p:sp>
      <p:sp>
        <p:nvSpPr>
          <p:cNvPr id="229" name="Google Shape;229;p44"/>
          <p:cNvSpPr/>
          <p:nvPr/>
        </p:nvSpPr>
        <p:spPr>
          <a:xfrm>
            <a:off x="4759290" y="2124687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30" name="Google Shape;230;p44"/>
          <p:cNvSpPr/>
          <p:nvPr/>
        </p:nvSpPr>
        <p:spPr>
          <a:xfrm>
            <a:off x="3676229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1" name="Google Shape;231;p44"/>
          <p:cNvSpPr/>
          <p:nvPr/>
        </p:nvSpPr>
        <p:spPr>
          <a:xfrm>
            <a:off x="5251768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2" name="Google Shape;232;p44"/>
          <p:cNvSpPr/>
          <p:nvPr/>
        </p:nvSpPr>
        <p:spPr>
          <a:xfrm>
            <a:off x="6827307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3" name="Google Shape;233;p44"/>
          <p:cNvSpPr/>
          <p:nvPr/>
        </p:nvSpPr>
        <p:spPr>
          <a:xfrm>
            <a:off x="4765124" y="5040748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sp>
        <p:nvSpPr>
          <p:cNvPr id="234" name="Google Shape;234;p44"/>
          <p:cNvSpPr txBox="1"/>
          <p:nvPr/>
        </p:nvSpPr>
        <p:spPr>
          <a:xfrm rot="-2447929">
            <a:off x="709804" y="2846675"/>
            <a:ext cx="2966695" cy="97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Remember</a:t>
            </a:r>
            <a:endParaRPr sz="3022" dirty="0"/>
          </a:p>
        </p:txBody>
      </p:sp>
      <p:sp>
        <p:nvSpPr>
          <p:cNvPr id="235" name="Google Shape;235;p44"/>
          <p:cNvSpPr/>
          <p:nvPr/>
        </p:nvSpPr>
        <p:spPr>
          <a:xfrm>
            <a:off x="8537853" y="3750880"/>
            <a:ext cx="4069120" cy="101546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These are functions (mostly)</a:t>
            </a:r>
            <a:endParaRPr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162F-679B-1D49-B4A4-3C7BC851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90B1C-1D85-AA44-93AC-6FFCF059E076}"/>
              </a:ext>
            </a:extLst>
          </p:cNvPr>
          <p:cNvSpPr/>
          <p:nvPr/>
        </p:nvSpPr>
        <p:spPr>
          <a:xfrm>
            <a:off x="3035300" y="2455039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10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2974590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54016" y="347157"/>
            <a:ext cx="3892958" cy="102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 projects start!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9654016" y="2169282"/>
            <a:ext cx="4277448" cy="288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/>
              <a:t>ACM  this Week</a:t>
            </a:r>
          </a:p>
          <a:p>
            <a:r>
              <a:rPr lang="en-US" sz="1813" dirty="0"/>
              <a:t>Success in CS Panel</a:t>
            </a:r>
          </a:p>
          <a:p>
            <a:r>
              <a:rPr lang="en-US" sz="1813" dirty="0"/>
              <a:t>Wednesday, 6:00 PM CSB 130</a:t>
            </a:r>
          </a:p>
          <a:p>
            <a:br>
              <a:rPr lang="en-US" sz="3022" dirty="0"/>
            </a:br>
            <a:r>
              <a:rPr lang="en-US" sz="3022" dirty="0"/>
              <a:t>ACM-W this Week</a:t>
            </a:r>
          </a:p>
          <a:p>
            <a:r>
              <a:rPr lang="en-US" sz="1813" dirty="0"/>
              <a:t>Hike to </a:t>
            </a:r>
            <a:r>
              <a:rPr lang="en-US" sz="1813" dirty="0" err="1"/>
              <a:t>Horsetooth</a:t>
            </a:r>
            <a:r>
              <a:rPr lang="en-US" sz="1813" dirty="0"/>
              <a:t> Falls</a:t>
            </a:r>
          </a:p>
          <a:p>
            <a:r>
              <a:rPr lang="en-US" sz="1813" dirty="0"/>
              <a:t>Thursday, 5:30 PM </a:t>
            </a:r>
            <a:br>
              <a:rPr lang="en-US" sz="1813" dirty="0"/>
            </a:br>
            <a:r>
              <a:rPr lang="en-US" sz="1813" dirty="0"/>
              <a:t>Meet outside CSB front of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682831" y="6183498"/>
            <a:ext cx="10451900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Do you have a “code” you talk to your friends with that only they will know what you mean?</a:t>
            </a:r>
          </a:p>
          <a:p>
            <a:r>
              <a:rPr lang="en-US" dirty="0"/>
              <a:t>Also, do you speak other languages or want to?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D58-CE7C-4A21-AABB-7B59EFE1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3" y="-1559095"/>
            <a:ext cx="12561413" cy="1015467"/>
          </a:xfrm>
        </p:spPr>
        <p:txBody>
          <a:bodyPr/>
          <a:lstStyle/>
          <a:p>
            <a:r>
              <a:rPr lang="en-US" dirty="0"/>
              <a:t>Alan Turing Quote</a:t>
            </a:r>
          </a:p>
        </p:txBody>
      </p:sp>
      <p:sp>
        <p:nvSpPr>
          <p:cNvPr id="192" name="Google Shape;192;p40"/>
          <p:cNvSpPr txBox="1"/>
          <p:nvPr/>
        </p:nvSpPr>
        <p:spPr>
          <a:xfrm>
            <a:off x="1311002" y="1794860"/>
            <a:ext cx="11788480" cy="39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5440" b="1">
                <a:solidFill>
                  <a:srgbClr val="222222"/>
                </a:solidFill>
                <a:highlight>
                  <a:srgbClr val="FFFFFF"/>
                </a:highlight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r>
              <a:rPr lang="en" sz="6347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"I propose to consider the question, 'Can machines think?'"</a:t>
            </a:r>
            <a:endParaRPr sz="6347" dirty="0"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690875" indent="-479774" algn="r">
              <a:buClr>
                <a:srgbClr val="222222"/>
              </a:buClr>
              <a:buSzPts val="1400"/>
              <a:buFont typeface="Proxima Nova"/>
              <a:buChar char="-"/>
            </a:pPr>
            <a:r>
              <a:rPr lang="en" sz="3022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Alan Turing - </a:t>
            </a:r>
            <a:r>
              <a:rPr lang="en" sz="3022" u="sng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Computing and Intelligence</a:t>
            </a:r>
            <a:r>
              <a:rPr lang="en" sz="3022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1950.</a:t>
            </a:r>
            <a:endParaRPr sz="3022" dirty="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03E6B-3542-ED4F-81B6-CB3C70AFD29C}"/>
              </a:ext>
            </a:extLst>
          </p:cNvPr>
          <p:cNvSpPr txBox="1"/>
          <p:nvPr/>
        </p:nvSpPr>
        <p:spPr>
          <a:xfrm>
            <a:off x="12084590" y="6908800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Turing Test - Philosophical A.I. Debate</a:t>
            </a:r>
            <a:endParaRPr dirty="0"/>
          </a:p>
        </p:txBody>
      </p:sp>
      <p:pic>
        <p:nvPicPr>
          <p:cNvPr id="198" name="Google Shape;198;p41" descr="Turing test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49" y="1920747"/>
            <a:ext cx="6364496" cy="4852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1"/>
          <p:cNvSpPr txBox="1"/>
          <p:nvPr/>
        </p:nvSpPr>
        <p:spPr>
          <a:xfrm>
            <a:off x="4861509" y="6773556"/>
            <a:ext cx="3855147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058"/>
              <a:t>By Juan Alberto Sánchez Margallo [CC BY 2.5  (https://creativecommons.org/licenses/by/2.5)], via Wikimedia Commons</a:t>
            </a:r>
            <a:endParaRPr sz="1058" dirty="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8338085" y="1974863"/>
            <a:ext cx="5177973" cy="267602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dirty="0"/>
              <a:t>Imitation Game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Easier than determining thinking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Does not determine intelligence</a:t>
            </a:r>
          </a:p>
          <a:p>
            <a:pPr lvl="1">
              <a:spcBef>
                <a:spcPts val="0"/>
              </a:spcBef>
            </a:pPr>
            <a:r>
              <a:rPr lang="en" dirty="0"/>
              <a:t>Chinese Room Problem Critique</a:t>
            </a:r>
            <a:endParaRPr dirty="0"/>
          </a:p>
          <a:p>
            <a:pPr marL="1381750" indent="0">
              <a:buNone/>
            </a:pPr>
            <a:endParaRPr dirty="0"/>
          </a:p>
          <a:p>
            <a:r>
              <a:rPr lang="en" dirty="0"/>
              <a:t>Thinking of modern computing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What is a good way to do this test?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Hint: look at your phones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8968974" y="5306419"/>
            <a:ext cx="4220533" cy="2122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CHAT BOTS!</a:t>
            </a:r>
            <a:endParaRPr dirty="0"/>
          </a:p>
          <a:p>
            <a:pPr marL="0" indent="0" algn="ctr">
              <a:buNone/>
            </a:pPr>
            <a:r>
              <a:rPr lang="en"/>
              <a:t>Jabberwacky being a prize winner.</a:t>
            </a:r>
            <a:endParaRPr dirty="0"/>
          </a:p>
          <a:p>
            <a:pPr marL="0" indent="0" algn="ctr">
              <a:buNone/>
            </a:pPr>
            <a:endParaRPr dirty="0"/>
          </a:p>
          <a:p>
            <a:pPr marL="0" indent="0" algn="ctr">
              <a:spcAft>
                <a:spcPts val="604"/>
              </a:spcAft>
              <a:buNone/>
            </a:pPr>
            <a:r>
              <a:rPr lang="en"/>
              <a:t>Additional Reading: </a:t>
            </a:r>
            <a:r>
              <a:rPr lang="en" sz="1662" u="sng">
                <a:solidFill>
                  <a:schemeClr val="accent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Chatbots Past and Future</a:t>
            </a:r>
            <a:r>
              <a:rPr lang="en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12491" y="608713"/>
            <a:ext cx="13059627" cy="14357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Famous Tech Based on Chatbots?</a:t>
            </a:r>
            <a:endParaRPr dirty="0"/>
          </a:p>
        </p:txBody>
      </p:sp>
      <p:pic>
        <p:nvPicPr>
          <p:cNvPr id="207" name="Google Shape;207;p42" descr="Famous techs based on Chatbots: Apple's Siri, Google's Now, and Windows' Cortana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189" y="2153786"/>
            <a:ext cx="8619000" cy="495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Caesar Cipher</a:t>
            </a:r>
            <a:endParaRPr dirty="0"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628094" y="2094932"/>
            <a:ext cx="12561413" cy="26501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Sentence:  ABB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Shift it 1 place: BCC</a:t>
            </a: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Decoding - pretty easy to figure out by running all combinations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- </a:t>
            </a:r>
            <a:r>
              <a:rPr lang="en" b="1" dirty="0"/>
              <a:t>159 quintillion combinations? </a:t>
            </a:r>
            <a:endParaRPr b="1"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That would be much harder</a:t>
            </a:r>
            <a:endParaRPr dirty="0"/>
          </a:p>
        </p:txBody>
      </p:sp>
      <p:pic>
        <p:nvPicPr>
          <p:cNvPr id="214" name="Google Shape;214;p43" descr="Caesar cipher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371" y="1114331"/>
            <a:ext cx="3908867" cy="16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 txBox="1"/>
          <p:nvPr/>
        </p:nvSpPr>
        <p:spPr>
          <a:xfrm>
            <a:off x="9635449" y="2678104"/>
            <a:ext cx="3463920" cy="20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907">
                <a:latin typeface="Proxima Nova"/>
                <a:ea typeface="Proxima Nova"/>
                <a:cs typeface="Proxima Nova"/>
                <a:sym typeface="Proxima Nova"/>
              </a:rPr>
              <a:t>Public domain image by Matt Crytpo </a:t>
            </a:r>
            <a:r>
              <a:rPr lang="en" sz="907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http://en.wikipedia.org/wiki/File:Caesar3.png</a:t>
            </a:r>
            <a:endParaRPr sz="90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Alan Turing</a:t>
            </a:r>
            <a:endParaRPr dirty="0"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1"/>
          </p:nvPr>
        </p:nvSpPr>
        <p:spPr>
          <a:xfrm>
            <a:off x="628075" y="1683000"/>
            <a:ext cx="5177973" cy="47445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Mathematician and Philosopher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Enigma Code Breaker - Bombe Machine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Series of interlocking wheels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Looked at all combinations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i="1" dirty="0"/>
              <a:t>WWII Hero has a great interactive example</a:t>
            </a:r>
            <a:endParaRPr i="1" dirty="0"/>
          </a:p>
          <a:p>
            <a:pPr>
              <a:spcBef>
                <a:spcPts val="0"/>
              </a:spcBef>
            </a:pPr>
            <a:r>
              <a:rPr lang="en" dirty="0"/>
              <a:t>Turing Machine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Analog theoretical computer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We have ‘close approximations’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Turing Test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Imitation Game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Thinking is hard to define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Later life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Chemical Castration (DES)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Died age 41 from Cyanide poisoning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Queen pardoned him of ‘crimes’ - 2013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24" name="Google Shape;224;p44" descr="Replica build of Bombe Machin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74" y="2726725"/>
            <a:ext cx="4869442" cy="35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/>
          <p:nvPr/>
        </p:nvSpPr>
        <p:spPr>
          <a:xfrm>
            <a:off x="10737767" y="5634216"/>
            <a:ext cx="2670587" cy="65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058" dirty="0"/>
              <a:t>Replica of Bombe Machine</a:t>
            </a:r>
            <a:endParaRPr sz="1058" dirty="0"/>
          </a:p>
          <a:p>
            <a:r>
              <a:rPr lang="en" sz="1058" dirty="0"/>
              <a:t>Photographer: Tom Yates. </a:t>
            </a:r>
            <a:r>
              <a:rPr lang="en" sz="1058" u="sng" dirty="0">
                <a:solidFill>
                  <a:schemeClr val="hlink"/>
                </a:solidFill>
                <a:hlinkClick r:id="rId4"/>
              </a:rPr>
              <a:t>Source</a:t>
            </a:r>
            <a:endParaRPr sz="1058" dirty="0"/>
          </a:p>
        </p:txBody>
      </p:sp>
      <p:pic>
        <p:nvPicPr>
          <p:cNvPr id="222" name="Google Shape;222;p44" descr="Portrait of Alan Turing at age 16.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5816" y="104910"/>
            <a:ext cx="2779953" cy="3781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4"/>
          <p:cNvSpPr txBox="1"/>
          <p:nvPr/>
        </p:nvSpPr>
        <p:spPr>
          <a:xfrm>
            <a:off x="10815816" y="3886200"/>
            <a:ext cx="2779840" cy="3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209"/>
              <a:t>See </a:t>
            </a:r>
            <a:r>
              <a:rPr lang="en" sz="1209" u="sng">
                <a:solidFill>
                  <a:schemeClr val="hlink"/>
                </a:solidFill>
                <a:hlinkClick r:id="rId6"/>
              </a:rPr>
              <a:t>page</a:t>
            </a:r>
            <a:r>
              <a:rPr lang="en" sz="1209"/>
              <a:t> for author [Public domain], via Wikimedia Commons</a:t>
            </a:r>
            <a:endParaRPr sz="1209" dirty="0"/>
          </a:p>
        </p:txBody>
      </p:sp>
      <p:pic>
        <p:nvPicPr>
          <p:cNvPr id="225" name="Google Shape;225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70319" y="5951549"/>
            <a:ext cx="845497" cy="3381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/>
          <p:nvPr/>
        </p:nvSpPr>
        <p:spPr>
          <a:xfrm>
            <a:off x="5395842" y="7322440"/>
            <a:ext cx="3025877" cy="4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00" dirty="0">
                <a:latin typeface="Proxima Nova"/>
                <a:ea typeface="Proxima Nova"/>
                <a:cs typeface="Proxima Nova"/>
                <a:sym typeface="Proxima Nova"/>
              </a:rPr>
              <a:t>Additional Reading: </a:t>
            </a:r>
            <a:r>
              <a:rPr lang="en" sz="1600" u="sng" dirty="0">
                <a:solidFill>
                  <a:srgbClr val="105456"/>
                </a:solidFill>
                <a:hlinkClick r:id="rId8"/>
              </a:rPr>
              <a:t>WWII Hero</a:t>
            </a:r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Who Programmed the Bombe?</a:t>
            </a:r>
            <a:endParaRPr dirty="0"/>
          </a:p>
        </p:txBody>
      </p:sp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>
            <a:off x="628093" y="2487894"/>
            <a:ext cx="6192080" cy="4253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Jean Valentine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Along with many others</a:t>
            </a:r>
            <a:endParaRPr dirty="0"/>
          </a:p>
          <a:p>
            <a:pPr indent="-450988">
              <a:spcBef>
                <a:spcPts val="0"/>
              </a:spcBef>
              <a:buSzPts val="1100"/>
            </a:pPr>
            <a:r>
              <a:rPr lang="en" sz="1662" dirty="0"/>
              <a:t>Colossus machines</a:t>
            </a:r>
            <a:endParaRPr sz="1662" dirty="0"/>
          </a:p>
          <a:p>
            <a:pPr lvl="1">
              <a:spcBef>
                <a:spcPts val="0"/>
              </a:spcBef>
            </a:pPr>
            <a:r>
              <a:rPr lang="en" dirty="0"/>
              <a:t>Call “Wrens”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Worked in parallel with the bombe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Woman programmed them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Considered “unskilled labor”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To the point of morning revelry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Mostly lost to history due to security restrictions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Many were not allowed to continue in computing.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Cryptographers were men, programmers were women</a:t>
            </a:r>
            <a:endParaRPr dirty="0"/>
          </a:p>
        </p:txBody>
      </p:sp>
      <p:pic>
        <p:nvPicPr>
          <p:cNvPr id="234" name="Google Shape;234;p45" descr="Women programming a colossus machine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054" y="2368793"/>
            <a:ext cx="6558524" cy="43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5"/>
          <p:cNvSpPr txBox="1"/>
          <p:nvPr/>
        </p:nvSpPr>
        <p:spPr>
          <a:xfrm>
            <a:off x="7101316" y="6741067"/>
            <a:ext cx="6820400" cy="3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907"/>
              <a:t>See </a:t>
            </a:r>
            <a:r>
              <a:rPr lang="en" sz="907" u="sng">
                <a:solidFill>
                  <a:schemeClr val="hlink"/>
                </a:solidFill>
                <a:hlinkClick r:id="rId4"/>
              </a:rPr>
              <a:t>page</a:t>
            </a:r>
            <a:r>
              <a:rPr lang="en" sz="907"/>
              <a:t> for author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World War II - USA</a:t>
            </a:r>
            <a:endParaRPr dirty="0"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628075" y="1785011"/>
            <a:ext cx="5372000" cy="52360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  <a:buFont typeface="Arial"/>
              <a:buAutoNum type="arabicPeriod"/>
            </a:pPr>
            <a:r>
              <a:rPr lang="en" dirty="0"/>
              <a:t>Electronic Numerical Integrator and Computer (ENIAC) 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The ‘silent’ programmers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Jean Jennings (Bartik)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Betty Snyder (Holberton)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Frances Bilas (Spence)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Kay McNulty (Mauchly Antonelli)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Marlyn Wescoff (Meltzer)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Ruth Lichterman (Teitelbaum).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Was considered “unskilled” labor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degrees in mathematics.</a:t>
            </a:r>
            <a:endParaRPr dirty="0"/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After the war?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They continued on after, had more, but limited freedom.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Defined the field</a:t>
            </a:r>
            <a:endParaRPr dirty="0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Changed the world </a:t>
            </a:r>
            <a:endParaRPr dirty="0"/>
          </a:p>
        </p:txBody>
      </p:sp>
      <p:pic>
        <p:nvPicPr>
          <p:cNvPr id="242" name="Google Shape;242;p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423" y="1658559"/>
            <a:ext cx="7472029" cy="492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6"/>
          <p:cNvSpPr txBox="1"/>
          <p:nvPr/>
        </p:nvSpPr>
        <p:spPr>
          <a:xfrm>
            <a:off x="6764262" y="6650438"/>
            <a:ext cx="6162613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907"/>
              <a:t>Programmers Betty Jean Jennings (left) and Fran Bilas (right) operate ENIAC's main control panel</a:t>
            </a:r>
            <a:endParaRPr sz="907" dirty="0"/>
          </a:p>
          <a:p>
            <a:r>
              <a:rPr lang="en" sz="907"/>
              <a:t>By United States Army (Image from http://ftp.arl.army.mil/~mike/comphist/) [Public domain], via Wikimedia Commons</a:t>
            </a:r>
            <a:endParaRPr sz="90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2588</TotalTime>
  <Words>1755</Words>
  <Application>Microsoft Macintosh PowerPoint</Application>
  <PresentationFormat>Custom</PresentationFormat>
  <Paragraphs>201</Paragraphs>
  <Slides>19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Franklin Gothic Book</vt:lpstr>
      <vt:lpstr>Pinyon Script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Alan Turing Quote</vt:lpstr>
      <vt:lpstr>Turing Test - Philosophical A.I. Debate</vt:lpstr>
      <vt:lpstr>Famous Tech Based on Chatbots?</vt:lpstr>
      <vt:lpstr>Caesar Cipher</vt:lpstr>
      <vt:lpstr>Alan Turing</vt:lpstr>
      <vt:lpstr>Who Programmed the Bombe?</vt:lpstr>
      <vt:lpstr>World War II - USA</vt:lpstr>
      <vt:lpstr>Now to your first code</vt:lpstr>
      <vt:lpstr>Python</vt:lpstr>
      <vt:lpstr>Types in Python</vt:lpstr>
      <vt:lpstr>This is all great, but…</vt:lpstr>
      <vt:lpstr>Reusable Code</vt:lpstr>
      <vt:lpstr>function</vt:lpstr>
      <vt:lpstr>Side by side comparison</vt:lpstr>
      <vt:lpstr>Return Values</vt:lpstr>
      <vt:lpstr>Remember</vt:lpstr>
      <vt:lpstr>Let’s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2021-07-07T04:03:10Z</dcterms:created>
  <dcterms:modified xsi:type="dcterms:W3CDTF">2021-08-30T03:28:32Z</dcterms:modified>
</cp:coreProperties>
</file>