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1" r:id="rId3"/>
    <p:sldId id="263" r:id="rId4"/>
    <p:sldId id="264" r:id="rId5"/>
    <p:sldId id="265" r:id="rId6"/>
    <p:sldId id="272" r:id="rId7"/>
    <p:sldId id="257" r:id="rId8"/>
    <p:sldId id="258" r:id="rId9"/>
    <p:sldId id="268" r:id="rId10"/>
    <p:sldId id="259" r:id="rId11"/>
    <p:sldId id="260" r:id="rId12"/>
    <p:sldId id="269" r:id="rId13"/>
    <p:sldId id="261" r:id="rId14"/>
    <p:sldId id="270" r:id="rId15"/>
    <p:sldId id="262" r:id="rId16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08" autoAdjust="0"/>
    <p:restoredTop sz="95994" autoAdjust="0"/>
  </p:normalViewPr>
  <p:slideViewPr>
    <p:cSldViewPr snapToGrid="0" snapToObjects="1">
      <p:cViewPr varScale="1">
        <p:scale>
          <a:sx n="100" d="100"/>
          <a:sy n="100" d="100"/>
        </p:scale>
        <p:origin x="744" y="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84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dc7711c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dc7711c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dc7711cf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dc7711cf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dc7711cf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dc7711cf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603062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5.xml"/><Relationship Id="rId1" Type="http://schemas.openxmlformats.org/officeDocument/2006/relationships/video" Target="https://www.youtube.com/embed/NW5s_-Nl3JE?feature=oembed" TargetMode="Externa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Complex Conditions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75D8-831F-FA4E-AD5B-305E6F25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9828F-35C3-5140-9FBD-4616B3D579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81350"/>
          </a:xfrm>
        </p:spPr>
        <p:txBody>
          <a:bodyPr/>
          <a:lstStyle/>
          <a:p>
            <a:r>
              <a:rPr lang="en-US" dirty="0"/>
              <a:t>What happens in this statement?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CF2316-8BEA-BA42-84E9-1A290B120B3F}"/>
              </a:ext>
            </a:extLst>
          </p:cNvPr>
          <p:cNvSpPr/>
          <p:nvPr/>
        </p:nvSpPr>
        <p:spPr>
          <a:xfrm>
            <a:off x="628075" y="2392591"/>
            <a:ext cx="12252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companion =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"Who is your favorite companion?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companion2 =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"Who is the clever one?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companion ==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"Amy"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companion ==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"Martha"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companion2 ==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"Clara"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"They  are all good!"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"Did you forget Clara?"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BBA97CC-6678-734A-A88F-928914D6A7AC}"/>
              </a:ext>
            </a:extLst>
          </p:cNvPr>
          <p:cNvSpPr txBox="1">
            <a:spLocks/>
          </p:cNvSpPr>
          <p:nvPr/>
        </p:nvSpPr>
        <p:spPr>
          <a:xfrm>
            <a:off x="628072" y="4411206"/>
            <a:ext cx="12561453" cy="1974900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Enter: Amy, and Bob </a:t>
            </a:r>
          </a:p>
          <a:p>
            <a:pPr lvl="1"/>
            <a:r>
              <a:rPr lang="en-US" dirty="0"/>
              <a:t>Evaluates as True</a:t>
            </a:r>
          </a:p>
          <a:p>
            <a:pPr lvl="1"/>
            <a:r>
              <a:rPr lang="en-US" b="1" dirty="0"/>
              <a:t>and</a:t>
            </a:r>
            <a:r>
              <a:rPr lang="en-US" dirty="0"/>
              <a:t> is evaluated first, so just Amy is all that is needed</a:t>
            </a:r>
          </a:p>
          <a:p>
            <a:pPr lvl="1"/>
            <a:r>
              <a:rPr lang="en-US" dirty="0"/>
              <a:t>Is this what we want?</a:t>
            </a:r>
          </a:p>
          <a:p>
            <a:pPr lvl="1"/>
            <a:r>
              <a:rPr lang="en-US" dirty="0"/>
              <a:t>How do we fix it?</a:t>
            </a:r>
          </a:p>
        </p:txBody>
      </p:sp>
    </p:spTree>
    <p:extLst>
      <p:ext uri="{BB962C8B-B14F-4D97-AF65-F5344CB8AC3E}">
        <p14:creationId xmlns:p14="http://schemas.microsoft.com/office/powerpoint/2010/main" val="321419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114A-DEB8-9247-B410-2ED92CFF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Parens</a:t>
            </a:r>
            <a:r>
              <a:rPr lang="en-US" dirty="0"/>
              <a:t> Matter!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9107D-97D8-BE4E-B1C3-ED4A51432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967637"/>
          </a:xfrm>
        </p:spPr>
        <p:txBody>
          <a:bodyPr/>
          <a:lstStyle/>
          <a:p>
            <a:r>
              <a:rPr lang="en-US" dirty="0"/>
              <a:t>Use them.</a:t>
            </a:r>
          </a:p>
          <a:p>
            <a:r>
              <a:rPr lang="en-US" dirty="0"/>
              <a:t>Make code cleaner, easier to read and fixes a lot of order issues!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8DA729-B5F7-3D4C-9813-7CD744961381}"/>
              </a:ext>
            </a:extLst>
          </p:cNvPr>
          <p:cNvSpPr/>
          <p:nvPr/>
        </p:nvSpPr>
        <p:spPr>
          <a:xfrm>
            <a:off x="833120" y="2888521"/>
            <a:ext cx="123564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companion =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"Who is your favorite companion?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companion2 =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"Who is the clever one?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companion ==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"Amy"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companion ==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"Martha"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companion2 ==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"Clara"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"They  are all good!"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"Did you forget Clara?"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596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90BD-68AA-6142-BE03-81F56DC44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BDEA7-F8AC-DE46-9A63-B21DB1C54A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857671"/>
          </a:xfrm>
        </p:spPr>
        <p:txBody>
          <a:bodyPr/>
          <a:lstStyle/>
          <a:p>
            <a:r>
              <a:rPr lang="en-US" dirty="0"/>
              <a:t>Given the code, complete the game statements</a:t>
            </a:r>
          </a:p>
          <a:p>
            <a:pPr lvl="1"/>
            <a:r>
              <a:rPr lang="en-US" dirty="0"/>
              <a:t>Hint add more if statements!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8694D4-7A9D-6244-9648-68BA2CCCA42F}"/>
              </a:ext>
            </a:extLst>
          </p:cNvPr>
          <p:cNvSpPr txBox="1"/>
          <p:nvPr/>
        </p:nvSpPr>
        <p:spPr>
          <a:xfrm>
            <a:off x="628075" y="3007802"/>
            <a:ext cx="6908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0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check_single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(one</a:t>
            </a: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two):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one == </a:t>
            </a:r>
            <a:r>
              <a:rPr lang="en-US" sz="20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"Rock" </a:t>
            </a: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two == </a:t>
            </a:r>
            <a:r>
              <a:rPr lang="en-US" sz="20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"Scissors"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True</a:t>
            </a:r>
            <a:b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50E9-BC1B-344C-8872-D42573F3E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2E382-9980-D140-A822-C441570952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575129"/>
          </a:xfrm>
        </p:spPr>
        <p:txBody>
          <a:bodyPr/>
          <a:lstStyle/>
          <a:p>
            <a:r>
              <a:rPr lang="en-US" dirty="0"/>
              <a:t>Also called -  </a:t>
            </a:r>
            <a:r>
              <a:rPr lang="en-US" b="1" dirty="0"/>
              <a:t>Ternary</a:t>
            </a:r>
            <a:r>
              <a:rPr lang="en-US" dirty="0"/>
              <a:t> statements</a:t>
            </a:r>
          </a:p>
          <a:p>
            <a:r>
              <a:rPr lang="en-US" dirty="0"/>
              <a:t>not required – but commonly used</a:t>
            </a:r>
          </a:p>
          <a:p>
            <a:pPr lvl="1"/>
            <a:r>
              <a:rPr lang="en-US" dirty="0"/>
              <a:t>always  arguments on what is better</a:t>
            </a:r>
          </a:p>
          <a:p>
            <a:pPr lvl="1"/>
            <a:r>
              <a:rPr lang="en-US" dirty="0"/>
              <a:t>Do what  you  find easiest to  read! </a:t>
            </a:r>
          </a:p>
          <a:p>
            <a:r>
              <a:rPr lang="en-US" dirty="0"/>
              <a:t>format</a:t>
            </a:r>
          </a:p>
          <a:p>
            <a:pPr lvl="1"/>
            <a:r>
              <a:rPr lang="en-US" dirty="0" err="1"/>
              <a:t>expr_when_true</a:t>
            </a:r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condition </a:t>
            </a:r>
            <a:r>
              <a:rPr lang="en-US" b="1" dirty="0"/>
              <a:t>else</a:t>
            </a:r>
            <a:r>
              <a:rPr lang="en-US" dirty="0"/>
              <a:t> </a:t>
            </a:r>
            <a:r>
              <a:rPr lang="en-US" dirty="0" err="1"/>
              <a:t>expr_when_false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4B332-70B8-3344-867C-A7FD6F53732D}"/>
              </a:ext>
            </a:extLst>
          </p:cNvPr>
          <p:cNvSpPr/>
          <p:nvPr/>
        </p:nvSpPr>
        <p:spPr>
          <a:xfrm>
            <a:off x="3454400" y="4520327"/>
            <a:ext cx="69088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doc = </a:t>
            </a:r>
            <a:r>
              <a:rPr lang="en-US" dirty="0">
                <a:solidFill>
                  <a:srgbClr val="6897BB"/>
                </a:solidFill>
              </a:rPr>
              <a:t>13</a:t>
            </a:r>
            <a:br>
              <a:rPr lang="en-US" dirty="0">
                <a:solidFill>
                  <a:srgbClr val="6897BB"/>
                </a:solidFill>
              </a:rPr>
            </a:br>
            <a:r>
              <a:rPr lang="en-US" dirty="0"/>
              <a:t>companion = </a:t>
            </a:r>
            <a:r>
              <a:rPr lang="en-US" dirty="0">
                <a:solidFill>
                  <a:srgbClr val="6A8759"/>
                </a:solidFill>
              </a:rPr>
              <a:t>"Clara" </a:t>
            </a:r>
            <a:r>
              <a:rPr lang="en-US" dirty="0">
                <a:solidFill>
                  <a:srgbClr val="CC7832"/>
                </a:solidFill>
              </a:rPr>
              <a:t>if </a:t>
            </a:r>
            <a:r>
              <a:rPr lang="en-US" dirty="0"/>
              <a:t>doc == </a:t>
            </a:r>
            <a:r>
              <a:rPr lang="en-US" dirty="0">
                <a:solidFill>
                  <a:srgbClr val="6897BB"/>
                </a:solidFill>
              </a:rPr>
              <a:t>12 </a:t>
            </a:r>
            <a:r>
              <a:rPr lang="en-US" dirty="0">
                <a:solidFill>
                  <a:srgbClr val="CC7832"/>
                </a:solidFill>
              </a:rPr>
              <a:t>else </a:t>
            </a:r>
            <a:r>
              <a:rPr lang="en-US" dirty="0">
                <a:solidFill>
                  <a:srgbClr val="6A8759"/>
                </a:solidFill>
              </a:rPr>
              <a:t>"Yasmin"</a:t>
            </a:r>
            <a:br>
              <a:rPr lang="en-US" dirty="0">
                <a:solidFill>
                  <a:srgbClr val="6A8759"/>
                </a:solidFill>
              </a:rPr>
            </a:br>
            <a:r>
              <a:rPr lang="en-US" dirty="0">
                <a:solidFill>
                  <a:srgbClr val="8888C6"/>
                </a:solidFill>
              </a:rPr>
              <a:t>print</a:t>
            </a:r>
            <a:r>
              <a:rPr lang="en-US" dirty="0"/>
              <a:t>(companion)  </a:t>
            </a:r>
            <a:r>
              <a:rPr lang="en-US" dirty="0">
                <a:solidFill>
                  <a:srgbClr val="808080"/>
                </a:solidFill>
              </a:rPr>
              <a:t># prints Yasmin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35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9A715-8A71-4C48-A1B1-F3E4B44F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F6191-146F-3E42-91AB-B6605E391C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9911" y="1776683"/>
            <a:ext cx="4869617" cy="2344231"/>
          </a:xfrm>
        </p:spPr>
        <p:txBody>
          <a:bodyPr/>
          <a:lstStyle/>
          <a:p>
            <a:r>
              <a:rPr lang="en-US" dirty="0"/>
              <a:t>write statements that print:</a:t>
            </a:r>
          </a:p>
          <a:p>
            <a:pPr lvl="1"/>
            <a:r>
              <a:rPr lang="en-US" dirty="0"/>
              <a:t>Player1 Won or Player2 Won! based on the results</a:t>
            </a:r>
          </a:p>
          <a:p>
            <a:r>
              <a:rPr lang="en-US" dirty="0"/>
              <a:t>if player1 or player2 wins, end the game (notice while condition)</a:t>
            </a:r>
          </a:p>
          <a:p>
            <a:pPr lvl="1"/>
            <a:r>
              <a:rPr lang="en-US" dirty="0"/>
              <a:t>else it keeps repeating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02033D-D673-1F42-BDB1-49EA2B0BAC36}"/>
              </a:ext>
            </a:extLst>
          </p:cNvPr>
          <p:cNvSpPr txBox="1"/>
          <p:nvPr/>
        </p:nvSpPr>
        <p:spPr>
          <a:xfrm>
            <a:off x="225778" y="1384253"/>
            <a:ext cx="7868355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0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rock_paper_scissors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winner =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br>
              <a:rPr lang="en-US" sz="20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not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winner: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   player1 = </a:t>
            </a:r>
            <a:r>
              <a:rPr lang="en-US" sz="20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"Rock, Paper, or Scissors? 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	   player2 = </a:t>
            </a:r>
            <a:r>
              <a:rPr lang="en-US" sz="20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"Rock, Paper, or Scissors? 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   p1_win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check_single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(player1</a:t>
            </a: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player2)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	   p2_win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check_single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(player2, player1) </a:t>
            </a:r>
          </a:p>
          <a:p>
            <a:r>
              <a:rPr lang="en-US" dirty="0">
                <a:solidFill>
                  <a:srgbClr val="808080"/>
                </a:solidFill>
              </a:rPr>
              <a:t>	      ## </a:t>
            </a:r>
            <a:r>
              <a:rPr lang="en-US" i="1" dirty="0" err="1">
                <a:solidFill>
                  <a:srgbClr val="A8C023"/>
                </a:solidFill>
              </a:rPr>
              <a:t>todo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0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check_single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(one</a:t>
            </a: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two):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one == </a:t>
            </a:r>
            <a:r>
              <a:rPr lang="en-US" sz="20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"Rock" </a:t>
            </a: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two == </a:t>
            </a:r>
            <a:r>
              <a:rPr lang="en-US" sz="20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"Scissors"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True</a:t>
            </a:r>
            <a:b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one == </a:t>
            </a:r>
            <a:r>
              <a:rPr lang="en-US" sz="20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"Scissors" </a:t>
            </a: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two == </a:t>
            </a:r>
            <a:r>
              <a:rPr lang="en-US" sz="20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"Paper"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True</a:t>
            </a:r>
            <a:b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one == </a:t>
            </a:r>
            <a:r>
              <a:rPr lang="en-US" sz="20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"Paper" </a:t>
            </a: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two == </a:t>
            </a:r>
            <a:r>
              <a:rPr lang="en-US" sz="20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"Rock"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True</a:t>
            </a:r>
            <a:b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60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3005B-C05E-A046-99E2-0554007B7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AC406F-5A80-1C4C-A4BA-81A9D75053CB}"/>
              </a:ext>
            </a:extLst>
          </p:cNvPr>
          <p:cNvSpPr/>
          <p:nvPr/>
        </p:nvSpPr>
        <p:spPr>
          <a:xfrm>
            <a:off x="2153920" y="1624042"/>
            <a:ext cx="950976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rock_paper_scissors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winner = 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not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winner: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   player1 = </a:t>
            </a:r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"Rock, Paper, or Scissors? 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	   player2 = </a:t>
            </a:r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"Rock, Paper, or Scissors? 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   winner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check_single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(player1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player2)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	   winner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check_single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(player2, player1) </a:t>
            </a:r>
          </a:p>
          <a:p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check_single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(one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two):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one ==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"Rock"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two ==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"Scissors"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True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one ==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"Scissors"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two ==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"Paper"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True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one ==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"Paper"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two ==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"Rock"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True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False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57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B85848-D40E-C644-8BBD-356CFF55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87C0F-3162-FD47-BF00-761D96A9475E}"/>
              </a:ext>
            </a:extLst>
          </p:cNvPr>
          <p:cNvSpPr txBox="1"/>
          <p:nvPr/>
        </p:nvSpPr>
        <p:spPr>
          <a:xfrm>
            <a:off x="9991725" y="442403"/>
            <a:ext cx="3690917" cy="132343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</a:t>
            </a:r>
          </a:p>
          <a:p>
            <a:r>
              <a:rPr lang="en-US" dirty="0"/>
              <a:t>What does your favorite application assume about the audience?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5ED3DE7-849C-6A4D-8F0B-681286F91A4C}"/>
              </a:ext>
            </a:extLst>
          </p:cNvPr>
          <p:cNvSpPr txBox="1">
            <a:spLocks/>
          </p:cNvSpPr>
          <p:nvPr/>
        </p:nvSpPr>
        <p:spPr>
          <a:xfrm>
            <a:off x="431800" y="1765842"/>
            <a:ext cx="7531100" cy="5400517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Labs – back to two this week</a:t>
            </a:r>
          </a:p>
          <a:p>
            <a:pPr lvl="1"/>
            <a:r>
              <a:rPr lang="en-US" dirty="0"/>
              <a:t>Takes more time to look through them!</a:t>
            </a:r>
          </a:p>
          <a:p>
            <a:pPr lvl="1"/>
            <a:r>
              <a:rPr lang="en-US" dirty="0"/>
              <a:t>Try to plan them out – before – you write them!</a:t>
            </a:r>
          </a:p>
          <a:p>
            <a:r>
              <a:rPr lang="en-US" dirty="0"/>
              <a:t>Tips for being successful in this course</a:t>
            </a:r>
          </a:p>
          <a:p>
            <a:pPr lvl="1"/>
            <a:r>
              <a:rPr lang="en-US" dirty="0"/>
              <a:t>Do the readings (just participation) before *every* lecture</a:t>
            </a:r>
          </a:p>
          <a:p>
            <a:pPr lvl="1"/>
            <a:r>
              <a:rPr lang="en-US" dirty="0"/>
              <a:t>Look at the labs / even try it, the night before lab!</a:t>
            </a:r>
          </a:p>
          <a:p>
            <a:pPr lvl="2"/>
            <a:r>
              <a:rPr lang="en-US" dirty="0"/>
              <a:t>Helps to know what questions to ask</a:t>
            </a:r>
          </a:p>
          <a:p>
            <a:pPr lvl="2"/>
            <a:r>
              <a:rPr lang="en-US" dirty="0"/>
              <a:t>Plan out what you want to do before you write it</a:t>
            </a:r>
          </a:p>
          <a:p>
            <a:pPr lvl="1"/>
            <a:r>
              <a:rPr lang="en-US" dirty="0"/>
              <a:t>3-4 nights a week – Knowledge Check (go back!)</a:t>
            </a:r>
          </a:p>
          <a:p>
            <a:pPr lvl="2"/>
            <a:r>
              <a:rPr lang="en-US" dirty="0"/>
              <a:t>Practiced recall, spaced over time is the best way to study, no matter the field!</a:t>
            </a:r>
          </a:p>
          <a:p>
            <a:pPr lvl="2"/>
            <a:r>
              <a:rPr lang="en-US" dirty="0"/>
              <a:t>Provide example code while learning how to work on it</a:t>
            </a:r>
          </a:p>
          <a:p>
            <a:pPr lvl="2"/>
            <a:r>
              <a:rPr lang="en-US" dirty="0"/>
              <a:t>Spend no more than 20 minutes on this – ask for help in </a:t>
            </a:r>
            <a:r>
              <a:rPr lang="en-US" b="1" dirty="0"/>
              <a:t>general</a:t>
            </a:r>
            <a:r>
              <a:rPr lang="en-US" dirty="0"/>
              <a:t> if stuck!  (post the knowledge check and ask)</a:t>
            </a:r>
          </a:p>
        </p:txBody>
      </p:sp>
    </p:spTree>
    <p:extLst>
      <p:ext uri="{BB962C8B-B14F-4D97-AF65-F5344CB8AC3E}">
        <p14:creationId xmlns:p14="http://schemas.microsoft.com/office/powerpoint/2010/main" val="398998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Activity: What do you envision?</a:t>
            </a:r>
            <a:endParaRPr dirty="0"/>
          </a:p>
        </p:txBody>
      </p:sp>
      <p:sp>
        <p:nvSpPr>
          <p:cNvPr id="201" name="Google Shape;201;p40"/>
          <p:cNvSpPr txBox="1"/>
          <p:nvPr/>
        </p:nvSpPr>
        <p:spPr>
          <a:xfrm rot="-1269166">
            <a:off x="439368" y="401080"/>
            <a:ext cx="1472351" cy="33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813">
                <a:latin typeface="Proxima Nova"/>
                <a:ea typeface="Proxima Nova"/>
                <a:cs typeface="Proxima Nova"/>
                <a:sym typeface="Proxima Nova"/>
              </a:rPr>
              <a:t>Gender?</a:t>
            </a:r>
            <a:endParaRPr sz="1813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Google Shape;202;p40"/>
          <p:cNvSpPr txBox="1"/>
          <p:nvPr/>
        </p:nvSpPr>
        <p:spPr>
          <a:xfrm rot="-1269166">
            <a:off x="2078130" y="401080"/>
            <a:ext cx="1472351" cy="33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813">
                <a:latin typeface="Proxima Nova"/>
                <a:ea typeface="Proxima Nova"/>
                <a:cs typeface="Proxima Nova"/>
                <a:sym typeface="Proxima Nova"/>
              </a:rPr>
              <a:t>Race?</a:t>
            </a:r>
            <a:endParaRPr sz="1813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3" name="Google Shape;203;p40"/>
          <p:cNvSpPr txBox="1"/>
          <p:nvPr/>
        </p:nvSpPr>
        <p:spPr>
          <a:xfrm rot="-1269462">
            <a:off x="3445016" y="319258"/>
            <a:ext cx="1753366" cy="33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813">
                <a:latin typeface="Proxima Nova"/>
                <a:ea typeface="Proxima Nova"/>
                <a:cs typeface="Proxima Nova"/>
                <a:sym typeface="Proxima Nova"/>
              </a:rPr>
              <a:t>Education?</a:t>
            </a:r>
            <a:endParaRPr sz="1813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4" name="Google Shape;204;p40"/>
          <p:cNvSpPr txBox="1"/>
          <p:nvPr/>
        </p:nvSpPr>
        <p:spPr>
          <a:xfrm rot="-1269401">
            <a:off x="5862270" y="310004"/>
            <a:ext cx="1877796" cy="350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813">
                <a:latin typeface="Proxima Nova"/>
                <a:ea typeface="Proxima Nova"/>
                <a:cs typeface="Proxima Nova"/>
                <a:sym typeface="Proxima Nova"/>
              </a:rPr>
              <a:t>Hair Color?</a:t>
            </a:r>
            <a:endParaRPr sz="1813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9" name="Google Shape;209;p40"/>
          <p:cNvSpPr txBox="1"/>
          <p:nvPr/>
        </p:nvSpPr>
        <p:spPr>
          <a:xfrm rot="-1269166">
            <a:off x="4875972" y="319254"/>
            <a:ext cx="1472351" cy="33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813">
                <a:latin typeface="Proxima Nova"/>
                <a:ea typeface="Proxima Nova"/>
                <a:cs typeface="Proxima Nova"/>
                <a:sym typeface="Proxima Nova"/>
              </a:rPr>
              <a:t>Hobbies?</a:t>
            </a:r>
            <a:endParaRPr sz="1813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5" name="Google Shape;205;p40"/>
          <p:cNvSpPr txBox="1"/>
          <p:nvPr/>
        </p:nvSpPr>
        <p:spPr>
          <a:xfrm rot="-1268931">
            <a:off x="7371068" y="284347"/>
            <a:ext cx="2328285" cy="33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813" dirty="0">
                <a:latin typeface="Proxima Nova"/>
                <a:ea typeface="Proxima Nova"/>
                <a:cs typeface="Proxima Nova"/>
                <a:sym typeface="Proxima Nova"/>
              </a:rPr>
              <a:t>Sexual Preferences?</a:t>
            </a:r>
            <a:endParaRPr sz="1813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6" name="Google Shape;206;p40"/>
          <p:cNvSpPr txBox="1"/>
          <p:nvPr/>
        </p:nvSpPr>
        <p:spPr>
          <a:xfrm rot="-1269166">
            <a:off x="9122023" y="401080"/>
            <a:ext cx="1472351" cy="33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813">
                <a:latin typeface="Proxima Nova"/>
                <a:ea typeface="Proxima Nova"/>
                <a:cs typeface="Proxima Nova"/>
                <a:sym typeface="Proxima Nova"/>
              </a:rPr>
              <a:t>Clothes?</a:t>
            </a:r>
            <a:endParaRPr sz="1813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 rot="-1269166">
            <a:off x="10259905" y="363739"/>
            <a:ext cx="1472351" cy="33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813">
                <a:latin typeface="Proxima Nova"/>
                <a:ea typeface="Proxima Nova"/>
                <a:cs typeface="Proxima Nova"/>
                <a:sym typeface="Proxima Nova"/>
              </a:rPr>
              <a:t>Ability?</a:t>
            </a:r>
            <a:endParaRPr sz="1813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 rot="-1269008">
            <a:off x="10342200" y="283227"/>
            <a:ext cx="4484301" cy="33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813" dirty="0">
                <a:latin typeface="Proxima Nova"/>
                <a:ea typeface="Proxima Nova"/>
                <a:cs typeface="Proxima Nova"/>
                <a:sym typeface="Proxima Nova"/>
              </a:rPr>
              <a:t>What movies would they watch?</a:t>
            </a:r>
            <a:endParaRPr sz="1813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40"/>
          <p:cNvSpPr txBox="1"/>
          <p:nvPr/>
        </p:nvSpPr>
        <p:spPr>
          <a:xfrm>
            <a:off x="2228247" y="1617069"/>
            <a:ext cx="437920" cy="498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3022"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sz="3022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613923" y="2222035"/>
            <a:ext cx="3961227" cy="466117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First plane travel was on a family private jet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Highly educated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Did not take out college loans for undergrad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Owns a plane by way of their company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Attended a predominately white school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Attended a private elementary school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Stays up-to-date on financial markets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Occasionally listens to podcasts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Drives an electric vehicle variant (PHEV)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Rarely cooks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Entrepreneur </a:t>
            </a:r>
            <a:endParaRPr sz="1511" dirty="0"/>
          </a:p>
          <a:p>
            <a:pPr marL="0" indent="0">
              <a:spcAft>
                <a:spcPts val="604"/>
              </a:spcAft>
              <a:buNone/>
            </a:pPr>
            <a:endParaRPr sz="1511" dirty="0"/>
          </a:p>
        </p:txBody>
      </p:sp>
      <p:cxnSp>
        <p:nvCxnSpPr>
          <p:cNvPr id="199" name="Google Shape;199;p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589169" y="2467002"/>
            <a:ext cx="26747" cy="470877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Google Shape;197;p40"/>
          <p:cNvSpPr txBox="1"/>
          <p:nvPr/>
        </p:nvSpPr>
        <p:spPr>
          <a:xfrm>
            <a:off x="6519538" y="1617069"/>
            <a:ext cx="437920" cy="498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3022"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endParaRPr sz="3022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4" name="Google Shape;194;p40"/>
          <p:cNvSpPr txBox="1">
            <a:spLocks noGrp="1"/>
          </p:cNvSpPr>
          <p:nvPr>
            <p:ph type="body" idx="1"/>
          </p:nvPr>
        </p:nvSpPr>
        <p:spPr>
          <a:xfrm>
            <a:off x="4757884" y="2115432"/>
            <a:ext cx="3961227" cy="466117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Lived in grandparents basement, due to family not having a home 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Attended school in a very poor school district (&gt; 60% free/reduced lunch)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Only afforded the Christmas meal by raiding the coin savings jar. 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Has regularly worked in manual labor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Always struggled with math and reading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Constantly worried about money 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Roman-Catholic family 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One of four children, and tons of cousins</a:t>
            </a:r>
            <a:endParaRPr sz="1511" dirty="0"/>
          </a:p>
          <a:p>
            <a:pPr marL="0" indent="0">
              <a:lnSpc>
                <a:spcPct val="150000"/>
              </a:lnSpc>
              <a:spcAft>
                <a:spcPts val="604"/>
              </a:spcAft>
              <a:buNone/>
            </a:pPr>
            <a:r>
              <a:rPr lang="en" sz="1511" dirty="0"/>
              <a:t>Drug addict family members in and out of jail</a:t>
            </a:r>
            <a:endParaRPr sz="1511" dirty="0"/>
          </a:p>
        </p:txBody>
      </p:sp>
      <p:cxnSp>
        <p:nvCxnSpPr>
          <p:cNvPr id="200" name="Google Shape;200;p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862931" y="2464094"/>
            <a:ext cx="26747" cy="470877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Google Shape;198;p40"/>
          <p:cNvSpPr txBox="1"/>
          <p:nvPr/>
        </p:nvSpPr>
        <p:spPr>
          <a:xfrm>
            <a:off x="10795151" y="1582749"/>
            <a:ext cx="437920" cy="498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3022"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endParaRPr sz="3022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5" name="Google Shape;195;p40"/>
          <p:cNvSpPr txBox="1">
            <a:spLocks noGrp="1"/>
          </p:cNvSpPr>
          <p:nvPr>
            <p:ph type="body" idx="1"/>
          </p:nvPr>
        </p:nvSpPr>
        <p:spPr>
          <a:xfrm>
            <a:off x="9228262" y="2198235"/>
            <a:ext cx="3961227" cy="470877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Regularly participates in Rocky Horror Picture Show Shadow Casts for fun 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Dresses up regularly  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Often attends Pride events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Relationships are not considered society normal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Has had slurs yelled at them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Has had eyes operated on to see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Grew up singing and dancing in musicals Been paid in professional theater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Has won cooking competitions</a:t>
            </a:r>
            <a:endParaRPr sz="1511" dirty="0"/>
          </a:p>
          <a:p>
            <a:pPr marL="0" indent="0">
              <a:lnSpc>
                <a:spcPct val="150000"/>
              </a:lnSpc>
              <a:buNone/>
            </a:pPr>
            <a:r>
              <a:rPr lang="en" sz="1511" dirty="0"/>
              <a:t>Certified life coach </a:t>
            </a:r>
            <a:endParaRPr sz="1511" dirty="0"/>
          </a:p>
          <a:p>
            <a:pPr marL="0" indent="0">
              <a:lnSpc>
                <a:spcPct val="150000"/>
              </a:lnSpc>
              <a:spcAft>
                <a:spcPts val="604"/>
              </a:spcAft>
              <a:buNone/>
            </a:pPr>
            <a:endParaRPr sz="151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Unconscious Bias</a:t>
            </a:r>
            <a:endParaRPr dirty="0"/>
          </a:p>
        </p:txBody>
      </p:sp>
      <p:pic>
        <p:nvPicPr>
          <p:cNvPr id="2" name="Online Media 1" descr="Unconscious Bias at Work — Making the Unconscious Conscious">
            <a:hlinkClick r:id="" action="ppaction://media"/>
            <a:extLst>
              <a:ext uri="{FF2B5EF4-FFF2-40B4-BE49-F238E27FC236}">
                <a16:creationId xmlns:a16="http://schemas.microsoft.com/office/drawing/2014/main" id="{DD91A197-892E-F648-A4A6-A041F78E0E6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291644" y="1766856"/>
            <a:ext cx="9302045" cy="5255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Unconscious Bias </a:t>
            </a:r>
            <a:endParaRPr dirty="0"/>
          </a:p>
        </p:txBody>
      </p:sp>
      <p:sp>
        <p:nvSpPr>
          <p:cNvPr id="221" name="Google Shape;221;p42"/>
          <p:cNvSpPr txBox="1">
            <a:spLocks noGrp="1"/>
          </p:cNvSpPr>
          <p:nvPr>
            <p:ph type="body" idx="1"/>
          </p:nvPr>
        </p:nvSpPr>
        <p:spPr>
          <a:xfrm>
            <a:off x="628094" y="1983876"/>
            <a:ext cx="12561413" cy="4714213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>
              <a:buChar char="●"/>
            </a:pPr>
            <a:r>
              <a:rPr lang="en" dirty="0"/>
              <a:t>We </a:t>
            </a:r>
            <a:r>
              <a:rPr lang="en" b="1" dirty="0"/>
              <a:t>all</a:t>
            </a:r>
            <a:r>
              <a:rPr lang="en" dirty="0"/>
              <a:t> have it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Psychology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Sees lion eat friend, forms opinion on brain that hairy things with sharp pointing things are bad</a:t>
            </a:r>
            <a:endParaRPr dirty="0"/>
          </a:p>
          <a:p>
            <a:pPr>
              <a:spcBef>
                <a:spcPts val="0"/>
              </a:spcBef>
              <a:buChar char="●"/>
            </a:pPr>
            <a:r>
              <a:rPr lang="en" dirty="0"/>
              <a:t>This is brain using ‘pattern matching’ and learning association</a:t>
            </a:r>
            <a:endParaRPr dirty="0"/>
          </a:p>
          <a:p>
            <a:pPr indent="0">
              <a:buNone/>
            </a:pPr>
            <a:endParaRPr dirty="0"/>
          </a:p>
          <a:p>
            <a:pPr>
              <a:buChar char="●"/>
            </a:pPr>
            <a:r>
              <a:rPr lang="en" dirty="0"/>
              <a:t>What makes it bad?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When we </a:t>
            </a:r>
            <a:r>
              <a:rPr lang="en" u="sng" dirty="0"/>
              <a:t>unconsciously</a:t>
            </a:r>
            <a:r>
              <a:rPr lang="en" dirty="0"/>
              <a:t> do it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When we don’t self-reflect and see we are doing it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When we let it affect our decisions</a:t>
            </a:r>
            <a:endParaRPr dirty="0"/>
          </a:p>
          <a:p>
            <a:pPr lvl="2">
              <a:spcBef>
                <a:spcPts val="0"/>
              </a:spcBef>
              <a:buChar char="■"/>
            </a:pPr>
            <a:r>
              <a:rPr lang="en" dirty="0"/>
              <a:t>Especially towards people and products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The most common one?</a:t>
            </a:r>
            <a:endParaRPr dirty="0"/>
          </a:p>
          <a:p>
            <a:pPr lvl="2">
              <a:spcBef>
                <a:spcPts val="0"/>
              </a:spcBef>
              <a:buChar char="■"/>
            </a:pPr>
            <a:r>
              <a:rPr lang="en" dirty="0"/>
              <a:t>Not race, gender, or social-economic background</a:t>
            </a:r>
            <a:endParaRPr dirty="0"/>
          </a:p>
          <a:p>
            <a:pPr lvl="2">
              <a:spcBef>
                <a:spcPts val="0"/>
              </a:spcBef>
              <a:buChar char="■"/>
            </a:pPr>
            <a:r>
              <a:rPr lang="en" dirty="0"/>
              <a:t>The most common is for individuals who need special services (hearing or vision impaired, etc)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E3787B-F05F-46D5-BB8C-2375B689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Logic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CB367-73E5-4E2C-B405-3BAC09498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71B0ED-7A24-2D4B-93EE-31132063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Operators (review)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D4A06-8FE2-734C-8380-334F64D333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&gt; - greater than</a:t>
            </a:r>
          </a:p>
          <a:p>
            <a:r>
              <a:rPr lang="en-US" dirty="0"/>
              <a:t>&lt; - less than</a:t>
            </a:r>
          </a:p>
          <a:p>
            <a:r>
              <a:rPr lang="en-US" dirty="0"/>
              <a:t>&gt;= - greater or equal to</a:t>
            </a:r>
          </a:p>
          <a:p>
            <a:r>
              <a:rPr lang="en-US" dirty="0"/>
              <a:t>&lt;= - less or equal to</a:t>
            </a:r>
          </a:p>
          <a:p>
            <a:r>
              <a:rPr lang="en-US" dirty="0"/>
              <a:t>== - equal to</a:t>
            </a:r>
          </a:p>
          <a:p>
            <a:r>
              <a:rPr lang="en-US" dirty="0"/>
              <a:t>!= -  not equal to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1AD058-8CA5-8040-9B42-B16EBDF1D615}"/>
              </a:ext>
            </a:extLst>
          </p:cNvPr>
          <p:cNvSpPr/>
          <p:nvPr/>
        </p:nvSpPr>
        <p:spPr>
          <a:xfrm>
            <a:off x="628075" y="5287831"/>
            <a:ext cx="3616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51E6E8-6023-4343-B4DC-2D639F850493}"/>
              </a:ext>
            </a:extLst>
          </p:cNvPr>
          <p:cNvSpPr/>
          <p:nvPr/>
        </p:nvSpPr>
        <p:spPr>
          <a:xfrm>
            <a:off x="4069080" y="5287831"/>
            <a:ext cx="3616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F8000-5174-4943-83DD-2D3481F63510}"/>
              </a:ext>
            </a:extLst>
          </p:cNvPr>
          <p:cNvSpPr txBox="1"/>
          <p:nvPr/>
        </p:nvSpPr>
        <p:spPr>
          <a:xfrm>
            <a:off x="1535534" y="6193970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4294A-3B6F-EC4E-AEDA-5BF04363B2EC}"/>
              </a:ext>
            </a:extLst>
          </p:cNvPr>
          <p:cNvSpPr txBox="1"/>
          <p:nvPr/>
        </p:nvSpPr>
        <p:spPr>
          <a:xfrm>
            <a:off x="5174995" y="6200500"/>
            <a:ext cx="702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27039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FC5DC-D7AB-814A-97D9-3A6AB15EA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More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364A5-28EC-DD47-92CB-0932691B17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5163125" cy="1453988"/>
          </a:xfrm>
        </p:spPr>
        <p:txBody>
          <a:bodyPr/>
          <a:lstStyle/>
          <a:p>
            <a:r>
              <a:rPr lang="en-US" dirty="0"/>
              <a:t>And -  both statements  must be true</a:t>
            </a:r>
          </a:p>
          <a:p>
            <a:r>
              <a:rPr lang="en-US" dirty="0"/>
              <a:t>Or – either statement must be true</a:t>
            </a:r>
          </a:p>
          <a:p>
            <a:r>
              <a:rPr lang="en-US" dirty="0"/>
              <a:t>Not  - “flips” statement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502C39-5F1D-6F4E-B634-56F2F5908E6E}"/>
              </a:ext>
            </a:extLst>
          </p:cNvPr>
          <p:cNvSpPr/>
          <p:nvPr/>
        </p:nvSpPr>
        <p:spPr>
          <a:xfrm>
            <a:off x="628075" y="3252521"/>
            <a:ext cx="5742245" cy="163121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"Number of puppies?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"That's a start"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"Really"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AF7150-5134-0A49-B34C-F111FE2A09F5}"/>
              </a:ext>
            </a:extLst>
          </p:cNvPr>
          <p:cNvSpPr/>
          <p:nvPr/>
        </p:nvSpPr>
        <p:spPr>
          <a:xfrm>
            <a:off x="628075" y="5208420"/>
            <a:ext cx="5742245" cy="193899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friend =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"What is better?"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friend ==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"Cat"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friend ==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"Dog"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"they are all good!"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 what now?"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87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826B-BAE0-E54A-A018-BD5D3841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2BA72-150F-7B41-9EFE-477E9B8D8E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81350"/>
          </a:xfrm>
        </p:spPr>
        <p:txBody>
          <a:bodyPr/>
          <a:lstStyle/>
          <a:p>
            <a:r>
              <a:rPr lang="en-US" dirty="0"/>
              <a:t>Write a line of code that returns true if one is “Rock” and two is “Scissors”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58CAA-556E-564D-8878-E5786AC41A4E}"/>
              </a:ext>
            </a:extLst>
          </p:cNvPr>
          <p:cNvSpPr txBox="1"/>
          <p:nvPr/>
        </p:nvSpPr>
        <p:spPr>
          <a:xfrm>
            <a:off x="1128890" y="2570994"/>
            <a:ext cx="6908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0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check_single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(one</a:t>
            </a:r>
            <a:r>
              <a:rPr lang="en-US" sz="2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two):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#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70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1664</TotalTime>
  <Words>1321</Words>
  <Application>Microsoft Office PowerPoint</Application>
  <PresentationFormat>Custom</PresentationFormat>
  <Paragraphs>138</Paragraphs>
  <Slides>15</Slides>
  <Notes>4</Notes>
  <HiddenSlides>1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Announcements </vt:lpstr>
      <vt:lpstr>Activity: What do you envision?</vt:lpstr>
      <vt:lpstr>Unconscious Bias</vt:lpstr>
      <vt:lpstr>Unconscious Bias </vt:lpstr>
      <vt:lpstr>More Complex Logic</vt:lpstr>
      <vt:lpstr>Conditional Operators (review)</vt:lpstr>
      <vt:lpstr>Evaluating More Statements</vt:lpstr>
      <vt:lpstr>Practice 1</vt:lpstr>
      <vt:lpstr>Order of Evaluation</vt:lpstr>
      <vt:lpstr>Parens Matter!</vt:lpstr>
      <vt:lpstr>Practice 2</vt:lpstr>
      <vt:lpstr>Conditional Expressions</vt:lpstr>
      <vt:lpstr>Practice 3</vt:lpstr>
      <vt:lpstr>Let’s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6</cp:revision>
  <dcterms:created xsi:type="dcterms:W3CDTF">2021-07-11T04:17:17Z</dcterms:created>
  <dcterms:modified xsi:type="dcterms:W3CDTF">2021-09-23T02:59:57Z</dcterms:modified>
</cp:coreProperties>
</file>