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4" r:id="rId4"/>
    <p:sldId id="269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00" d="100"/>
          <a:sy n="100" d="100"/>
        </p:scale>
        <p:origin x="804" y="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5:02:0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c7711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c7711d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c7711d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c7711d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c7711d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dc7711d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c7711d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dc7711d5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c7711d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c7711d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c7711d5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dc7711d5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893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1_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8333453" y="982462"/>
            <a:ext cx="4862453" cy="166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836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8333453" y="3052262"/>
            <a:ext cx="4862453" cy="197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2" y="0"/>
            <a:ext cx="7711653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3648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www.ideou.com/pages/design-thinking" TargetMode="External"/><Relationship Id="rId4" Type="http://schemas.openxmlformats.org/officeDocument/2006/relationships/hyperlink" Target="https://www.ideou.com/blogs/inspiration/what-is-design-think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2031325"/>
          </a:xfrm>
        </p:spPr>
        <p:txBody>
          <a:bodyPr/>
          <a:lstStyle/>
          <a:p>
            <a:r>
              <a:rPr lang="en-US" dirty="0"/>
              <a:t>Design Thinking Continued and </a:t>
            </a:r>
            <a:br>
              <a:rPr lang="en-US" dirty="0"/>
            </a:br>
            <a:r>
              <a:rPr lang="en-US" dirty="0"/>
              <a:t>A Strings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5CF0-9101-7D43-8C16-076756E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and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EE43-D0B8-A843-938C-F96512E15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Programmers look for patterns</a:t>
            </a:r>
          </a:p>
          <a:p>
            <a:r>
              <a:rPr lang="en-US" dirty="0"/>
              <a:t>Strings often have patterns </a:t>
            </a:r>
          </a:p>
          <a:p>
            <a:pPr lvl="1"/>
            <a:r>
              <a:rPr lang="en-US" dirty="0"/>
              <a:t>Exploit the patterns!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71E27-F089-8148-854E-F9119739CB56}"/>
              </a:ext>
            </a:extLst>
          </p:cNvPr>
          <p:cNvSpPr txBox="1"/>
          <p:nvPr/>
        </p:nvSpPr>
        <p:spPr>
          <a:xfrm>
            <a:off x="628072" y="3038755"/>
            <a:ext cx="11243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sample=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"Field </a:t>
            </a:r>
            <a:r>
              <a:rPr lang="en-US" sz="18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One:pH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=7.2,P2O5=23,K20=5,Ca=40,S=30,Lat=40.5853°N,Lon=105.0844°W;Field Two:K20=6,P2O5=23,pH=7.1,Ca=41,S=30,Lat=40.5852°N,Lon=106.0844°W"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8ADBA-0EE2-CB4A-B077-1BD76FEDBAE2}"/>
              </a:ext>
            </a:extLst>
          </p:cNvPr>
          <p:cNvSpPr txBox="1"/>
          <p:nvPr/>
        </p:nvSpPr>
        <p:spPr>
          <a:xfrm>
            <a:off x="628072" y="3769884"/>
            <a:ext cx="6090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800" dirty="0">
              <a:solidFill>
                <a:srgbClr val="6897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9BFC6-42E5-2644-BE8A-ADF74DF09C67}"/>
              </a:ext>
            </a:extLst>
          </p:cNvPr>
          <p:cNvSpPr txBox="1"/>
          <p:nvPr/>
        </p:nvSpPr>
        <p:spPr>
          <a:xfrm>
            <a:off x="619478" y="5187638"/>
            <a:ext cx="6098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(data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data[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ca_start_num:ca_end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14:cNvPr>
              <p14:cNvContentPartPr/>
              <p14:nvPr/>
            </p14:nvContentPartPr>
            <p14:xfrm>
              <a:off x="7522180" y="444494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DA3D26-FB2C-314B-A78D-E83FADB8E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3180" y="44363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1B0109B-0CED-764C-AD84-E0561AD1EB48}"/>
              </a:ext>
            </a:extLst>
          </p:cNvPr>
          <p:cNvSpPr txBox="1"/>
          <p:nvPr/>
        </p:nvSpPr>
        <p:spPr>
          <a:xfrm>
            <a:off x="7099302" y="3759201"/>
            <a:ext cx="651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40</a:t>
            </a:r>
            <a:b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get_calcium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21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4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DB4-EFD8-4C4F-B554-9867192F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and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4B93-29DC-2E47-904F-29D20F25F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290625" cy="2810898"/>
          </a:xfrm>
        </p:spPr>
        <p:txBody>
          <a:bodyPr/>
          <a:lstStyle/>
          <a:p>
            <a:r>
              <a:rPr lang="en-US" dirty="0"/>
              <a:t>split – converts a string into list of strings</a:t>
            </a:r>
          </a:p>
          <a:p>
            <a:pPr lvl="1"/>
            <a:r>
              <a:rPr lang="en-US" dirty="0"/>
              <a:t>split on the string passed into it!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csv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"skeleton,13,12,20"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.split(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['skeleton', '13', '12', '20’]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join – builds a single string from a list of items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 = 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.join(csv)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skeleton;13;12;20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6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335-C09F-804B-985F-C408E63B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4B907-846C-0E47-BEF5-E9EC09A84BCE}"/>
              </a:ext>
            </a:extLst>
          </p:cNvPr>
          <p:cNvSpPr txBox="1"/>
          <p:nvPr/>
        </p:nvSpPr>
        <p:spPr>
          <a:xfrm>
            <a:off x="628072" y="1355497"/>
            <a:ext cx="125614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(analysis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start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(element)) +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analysis.find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start)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analysis[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start:end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elements):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field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samples.split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";"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{:&lt;23}|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(field[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:field.find(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"|   {:&lt;10}{:&gt;10} |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(element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get_element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field.lower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element.lower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24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analysis_card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run_analysis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response = 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"Run report (full or individual  elements by comma)? 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).strip()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elements = [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"K20"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"P2O5"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"Mg"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response.lower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"full"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response.split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build_card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(sample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elements))</a:t>
            </a:r>
          </a:p>
        </p:txBody>
      </p:sp>
    </p:spTree>
    <p:extLst>
      <p:ext uri="{BB962C8B-B14F-4D97-AF65-F5344CB8AC3E}">
        <p14:creationId xmlns:p14="http://schemas.microsoft.com/office/powerpoint/2010/main" val="14568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94" y="905269"/>
            <a:ext cx="1282117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Design Thinking &amp; Software Engineering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038805"/>
            <a:ext cx="12561413" cy="46212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Software Engineering focuses on designing system to solve the problems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Like architecture for but for software!</a:t>
            </a:r>
            <a:endParaRPr dirty="0"/>
          </a:p>
          <a:p>
            <a:pPr marL="138175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Design is at the heart of computer science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Creative Design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Dealing with large systems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Problem solving is about designing solutions to those problems</a:t>
            </a:r>
            <a:endParaRPr dirty="0"/>
          </a:p>
          <a:p>
            <a:pPr marL="1381750"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Design Thinking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User Centered Design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Human-Centered Design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Been around for ~40 years in Computer Science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John Arnold 1959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IDEO - 1990 coined term</a:t>
            </a:r>
            <a:endParaRPr dirty="0"/>
          </a:p>
          <a:p>
            <a:pPr indent="0">
              <a:spcAft>
                <a:spcPts val="604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360060" y="563605"/>
            <a:ext cx="12835680" cy="117050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What is design thinking?</a:t>
            </a:r>
            <a:endParaRPr dirty="0"/>
          </a:p>
        </p:txBody>
      </p:sp>
      <p:pic>
        <p:nvPicPr>
          <p:cNvPr id="199" name="Google Shape;199;p41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6" y="2550907"/>
            <a:ext cx="8852731" cy="403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9212829" y="1734114"/>
            <a:ext cx="3982987" cy="51766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Empathize - Find People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Define - Look for patterns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Ideate - Design principles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Prototype - Make Tangible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Test - Iterate Relentlessly 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01" name="Google Shape;201;p41"/>
          <p:cNvSpPr txBox="1"/>
          <p:nvPr/>
        </p:nvSpPr>
        <p:spPr>
          <a:xfrm>
            <a:off x="8248853" y="7044724"/>
            <a:ext cx="5464480" cy="64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r>
              <a:rPr lang="en" sz="1511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What is design thinking</a:t>
            </a:r>
            <a: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en" sz="1511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511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Design Thinking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How to Practice</a:t>
            </a:r>
            <a:endParaRPr dirty="0"/>
          </a:p>
        </p:txBody>
      </p:sp>
      <p:pic>
        <p:nvPicPr>
          <p:cNvPr id="208" name="Google Shape;208;p42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628094" y="2487904"/>
            <a:ext cx="12561413" cy="39938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Take 4 minutes to define </a:t>
            </a:r>
            <a:r>
              <a:rPr lang="en" u="sng" dirty="0"/>
              <a:t>6 challenges</a:t>
            </a:r>
            <a:r>
              <a:rPr lang="en" dirty="0"/>
              <a:t> that are interesting to you.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b="1" dirty="0"/>
              <a:t>3 Dreams/Things you wish existed and 3 gripes/things that could be better (Challenges!)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Practice this on a regular basis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604"/>
              </a:spcAft>
              <a:buNone/>
            </a:pPr>
            <a:endParaRPr dirty="0"/>
          </a:p>
        </p:txBody>
      </p:sp>
      <p:sp>
        <p:nvSpPr>
          <p:cNvPr id="210" name="Google Shape;210;p42"/>
          <p:cNvSpPr txBox="1"/>
          <p:nvPr/>
        </p:nvSpPr>
        <p:spPr>
          <a:xfrm>
            <a:off x="1446889" y="4390420"/>
            <a:ext cx="10213600" cy="243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Alice laughed. “There’s no use trying,” she said: “one can’t believe impossible things.”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br>
              <a:rPr lang="en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I daresay you haven’t had much practice,” said the Queen. “When I was your age, I always did it for half-an-hour a day. </a:t>
            </a:r>
            <a:r>
              <a:rPr lang="en" b="1" dirty="0">
                <a:latin typeface="Proxima Nova"/>
                <a:ea typeface="Proxima Nova"/>
                <a:cs typeface="Proxima Nova"/>
                <a:sym typeface="Proxima Nova"/>
              </a:rPr>
              <a:t>Why, sometimes I’ve believed as many as six impossible things before breakfast.”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690875" indent="-479774">
              <a:buSzPts val="1400"/>
              <a:buFont typeface="Proxima Nova"/>
              <a:buChar char="-"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Alice in Wonderland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10218133" y="6827087"/>
            <a:ext cx="3496107" cy="5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511">
                <a:latin typeface="Proxima Nova"/>
                <a:ea typeface="Proxima Nova"/>
                <a:cs typeface="Proxima Nova"/>
                <a:sym typeface="Proxima Nova"/>
              </a:rPr>
              <a:t>Credit for slide idea: Elisa Cundiff</a:t>
            </a:r>
            <a:endParaRPr sz="151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Next Steps </a:t>
            </a:r>
            <a:endParaRPr dirty="0"/>
          </a:p>
        </p:txBody>
      </p:sp>
      <p:pic>
        <p:nvPicPr>
          <p:cNvPr id="217" name="Google Shape;217;p43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3"/>
          <p:cNvSpPr txBox="1">
            <a:spLocks noGrp="1"/>
          </p:cNvSpPr>
          <p:nvPr>
            <p:ph type="body" idx="1"/>
          </p:nvPr>
        </p:nvSpPr>
        <p:spPr>
          <a:xfrm>
            <a:off x="628094" y="2343670"/>
            <a:ext cx="12561413" cy="424909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/>
              <a:t>Emphasize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Talk with others about your ideas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Find </a:t>
            </a:r>
            <a:r>
              <a:rPr lang="en" b="1"/>
              <a:t>diverse</a:t>
            </a:r>
            <a:r>
              <a:rPr lang="en"/>
              <a:t> audiences to talk to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Talking with your friends and family only introduces unconscious bias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Define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Define your problem </a:t>
            </a:r>
            <a:r>
              <a:rPr lang="en" u="sng"/>
              <a:t>before</a:t>
            </a:r>
            <a:r>
              <a:rPr lang="en"/>
              <a:t> you write code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Ideate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Design your solution </a:t>
            </a:r>
            <a:r>
              <a:rPr lang="en" u="sng"/>
              <a:t>before</a:t>
            </a:r>
            <a:r>
              <a:rPr lang="en"/>
              <a:t> you write code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This can be a rough idea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/>
              <a:t>Map out your code on paper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Prototype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Start writing!  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Reiterate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/>
              <a:t>It is alright to change it / make it incremental! </a:t>
            </a:r>
            <a:endParaRPr dirty="0"/>
          </a:p>
        </p:txBody>
      </p:sp>
      <p:pic>
        <p:nvPicPr>
          <p:cNvPr id="218" name="Google Shape;218;p43" descr="Illustration of the characters from the film and story Alice in Wonderland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7645" y="3306377"/>
            <a:ext cx="4426611" cy="279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Defining? </a:t>
            </a:r>
            <a:endParaRPr dirty="0"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628094" y="2487894"/>
            <a:ext cx="7001733" cy="37839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Defining problems is hard!</a:t>
            </a:r>
            <a:endParaRPr dirty="0"/>
          </a:p>
          <a:p>
            <a:pPr lvl="1">
              <a:buChar char="○"/>
            </a:pPr>
            <a:r>
              <a:rPr lang="en"/>
              <a:t>The more iteration and empathize you do - the better! 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b="1"/>
              <a:t>Reframe as Questions</a:t>
            </a:r>
            <a:br>
              <a:rPr lang="en"/>
            </a:br>
            <a:endParaRPr dirty="0"/>
          </a:p>
          <a:p>
            <a:pPr marL="0" indent="0">
              <a:buNone/>
            </a:pPr>
            <a:r>
              <a:rPr lang="en"/>
              <a:t>Every Method, Every program, Every loop, You Write</a:t>
            </a:r>
            <a:endParaRPr dirty="0"/>
          </a:p>
          <a:p>
            <a:pPr>
              <a:buChar char="●"/>
            </a:pPr>
            <a:r>
              <a:rPr lang="en" b="1"/>
              <a:t>What is your quest?</a:t>
            </a:r>
            <a:endParaRPr b="1"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do you know?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do you need?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/>
              <a:t>What can you figure out?</a:t>
            </a:r>
            <a:endParaRPr dirty="0"/>
          </a:p>
        </p:txBody>
      </p:sp>
      <p:pic>
        <p:nvPicPr>
          <p:cNvPr id="225" name="Google Shape;225;p44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43" y="188927"/>
            <a:ext cx="4426611" cy="201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Design Thinking</a:t>
            </a:r>
            <a:endParaRPr dirty="0"/>
          </a:p>
        </p:txBody>
      </p:sp>
      <p:pic>
        <p:nvPicPr>
          <p:cNvPr id="232" name="Google Shape;232;p45" descr="Empathize. How do I approach the challenge? Define. How do I interpret my findings? Ideate. What do we create? Prototype. How do I build my idea? Test. How do I prove and improve the idea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172" y="1766867"/>
            <a:ext cx="8852731" cy="403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5"/>
          <p:cNvSpPr txBox="1">
            <a:spLocks noGrp="1"/>
          </p:cNvSpPr>
          <p:nvPr>
            <p:ph type="body" idx="1"/>
          </p:nvPr>
        </p:nvSpPr>
        <p:spPr>
          <a:xfrm>
            <a:off x="555334" y="6151993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Applied in multiple industries!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Can even be a way to look at life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64C92-047F-BD49-8194-74482CD2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AEB7-CFE5-5E4B-8114-288109F34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2323"/>
          </a:xfrm>
        </p:spPr>
        <p:txBody>
          <a:bodyPr/>
          <a:lstStyle/>
          <a:p>
            <a:r>
              <a:rPr lang="en-US" dirty="0"/>
              <a:t>Built into  Python</a:t>
            </a:r>
          </a:p>
          <a:p>
            <a:r>
              <a:rPr lang="en-US" dirty="0"/>
              <a:t>Essentially – specialized list of characters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immutable </a:t>
            </a:r>
          </a:p>
          <a:p>
            <a:r>
              <a:rPr lang="en-US" dirty="0"/>
              <a:t>List functions (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work on Strings</a:t>
            </a:r>
          </a:p>
          <a:p>
            <a:pPr lvl="1"/>
            <a:r>
              <a:rPr lang="en-US" dirty="0"/>
              <a:t>Concatenation is common (+)  </a:t>
            </a:r>
          </a:p>
          <a:p>
            <a:pPr lvl="1"/>
            <a:r>
              <a:rPr lang="en-US" dirty="0"/>
              <a:t>str()  - turns numbers to String “types”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65E36-7A1D-0844-A196-1D3F23A43C57}"/>
              </a:ext>
            </a:extLst>
          </p:cNvPr>
          <p:cNvSpPr txBox="1"/>
          <p:nvPr/>
        </p:nvSpPr>
        <p:spPr>
          <a:xfrm>
            <a:off x="7262858" y="1930260"/>
            <a:ext cx="59266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barbarian =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barbarian!"</a:t>
            </a:r>
            <a:b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 = barbarian[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(first)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barbarian[:-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no_last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the barbarian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barb = barbarian[-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(barb)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barbarian!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C09B8-4F95-2141-ADDD-2035F79819E4}"/>
              </a:ext>
            </a:extLst>
          </p:cNvPr>
          <p:cNvSpPr txBox="1"/>
          <p:nvPr/>
        </p:nvSpPr>
        <p:spPr>
          <a:xfrm>
            <a:off x="778934" y="5691912"/>
            <a:ext cx="5603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Remember! – Write the indices under the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B0387-F686-E446-A9BA-48E132B83FF8}"/>
              </a:ext>
            </a:extLst>
          </p:cNvPr>
          <p:cNvSpPr txBox="1"/>
          <p:nvPr/>
        </p:nvSpPr>
        <p:spPr>
          <a:xfrm>
            <a:off x="2585155" y="6204928"/>
            <a:ext cx="889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Conan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0 1 2 3 4</a:t>
            </a:r>
          </a:p>
        </p:txBody>
      </p:sp>
    </p:spTree>
    <p:extLst>
      <p:ext uri="{BB962C8B-B14F-4D97-AF65-F5344CB8AC3E}">
        <p14:creationId xmlns:p14="http://schemas.microsoft.com/office/powerpoint/2010/main" val="15920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5936-9751-C742-8F6C-BCAFDBE3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E4F2A-25A2-374F-9179-7E17A4F72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37" y="1675083"/>
            <a:ext cx="6558842" cy="4888774"/>
          </a:xfrm>
        </p:spPr>
        <p:txBody>
          <a:bodyPr/>
          <a:lstStyle/>
          <a:p>
            <a:r>
              <a:rPr lang="en-US" dirty="0"/>
              <a:t>replace(old, new)</a:t>
            </a:r>
          </a:p>
          <a:p>
            <a:pPr lvl="1"/>
            <a:r>
              <a:rPr lang="en-US" dirty="0"/>
              <a:t>replace(old, new, count)</a:t>
            </a:r>
          </a:p>
          <a:p>
            <a:r>
              <a:rPr lang="en-US" dirty="0"/>
              <a:t>find(x) </a:t>
            </a:r>
          </a:p>
          <a:p>
            <a:pPr lvl="1"/>
            <a:r>
              <a:rPr lang="en-US" dirty="0"/>
              <a:t>find(x, start)</a:t>
            </a:r>
          </a:p>
          <a:p>
            <a:pPr lvl="1"/>
            <a:r>
              <a:rPr lang="en-US" dirty="0"/>
              <a:t>find(x, start, end)</a:t>
            </a:r>
          </a:p>
          <a:p>
            <a:pPr lvl="1"/>
            <a:r>
              <a:rPr lang="en-US" dirty="0" err="1"/>
              <a:t>rfind</a:t>
            </a:r>
            <a:r>
              <a:rPr lang="en-US" dirty="0"/>
              <a:t>(x)</a:t>
            </a:r>
          </a:p>
          <a:p>
            <a:r>
              <a:rPr lang="en-US" dirty="0"/>
              <a:t>count(x) </a:t>
            </a:r>
          </a:p>
          <a:p>
            <a:r>
              <a:rPr lang="en-US" dirty="0" err="1"/>
              <a:t>isalnum</a:t>
            </a:r>
            <a:r>
              <a:rPr lang="en-US" dirty="0"/>
              <a:t>()  - no specials  or </a:t>
            </a:r>
            <a:r>
              <a:rPr lang="en-US" dirty="0" err="1"/>
              <a:t>puncuation</a:t>
            </a:r>
            <a:endParaRPr lang="en-US" dirty="0"/>
          </a:p>
          <a:p>
            <a:r>
              <a:rPr lang="en-US" dirty="0"/>
              <a:t>lower() – change all to lowercase</a:t>
            </a:r>
          </a:p>
          <a:p>
            <a:r>
              <a:rPr lang="en-US" dirty="0"/>
              <a:t>upper() – change all to uppercase</a:t>
            </a:r>
          </a:p>
          <a:p>
            <a:r>
              <a:rPr lang="en-US" dirty="0"/>
              <a:t>strip() – remove training and leading spaces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2943-EF66-6848-8EA9-A601B82ECB82}"/>
              </a:ext>
            </a:extLst>
          </p:cNvPr>
          <p:cNvSpPr txBox="1">
            <a:spLocks/>
          </p:cNvSpPr>
          <p:nvPr/>
        </p:nvSpPr>
        <p:spPr>
          <a:xfrm>
            <a:off x="7236179" y="1463722"/>
            <a:ext cx="5953346" cy="231659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Conditional Operators and Strings</a:t>
            </a:r>
          </a:p>
          <a:p>
            <a:r>
              <a:rPr lang="en-US" dirty="0"/>
              <a:t>== - both are equal –  including case</a:t>
            </a:r>
          </a:p>
          <a:p>
            <a:r>
              <a:rPr lang="en-US" dirty="0"/>
              <a:t>&gt; - letter by letter comparison</a:t>
            </a:r>
          </a:p>
          <a:p>
            <a:r>
              <a:rPr lang="en-US" dirty="0"/>
              <a:t>string </a:t>
            </a:r>
            <a:r>
              <a:rPr lang="en-US" b="1" dirty="0"/>
              <a:t>in</a:t>
            </a:r>
            <a:r>
              <a:rPr lang="en-US" dirty="0"/>
              <a:t> string – in operator </a:t>
            </a:r>
          </a:p>
          <a:p>
            <a:pPr lvl="1"/>
            <a:r>
              <a:rPr lang="en-US" dirty="0"/>
              <a:t>works with lists/tuples </a:t>
            </a:r>
          </a:p>
        </p:txBody>
      </p:sp>
    </p:spTree>
    <p:extLst>
      <p:ext uri="{BB962C8B-B14F-4D97-AF65-F5344CB8AC3E}">
        <p14:creationId xmlns:p14="http://schemas.microsoft.com/office/powerpoint/2010/main" val="3163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1150</Words>
  <Application>Microsoft Office PowerPoint</Application>
  <PresentationFormat>Custom</PresentationFormat>
  <Paragraphs>112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Design Thinking &amp; Software Engineering</vt:lpstr>
      <vt:lpstr>What is design thinking?</vt:lpstr>
      <vt:lpstr>How to Practice</vt:lpstr>
      <vt:lpstr>Next Steps </vt:lpstr>
      <vt:lpstr>Defining? </vt:lpstr>
      <vt:lpstr>Design Thinking</vt:lpstr>
      <vt:lpstr>Recap - Strings</vt:lpstr>
      <vt:lpstr>String Methods</vt:lpstr>
      <vt:lpstr>Find – and Patterns</vt:lpstr>
      <vt:lpstr>Split and Join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2021-07-14T18:50:26Z</dcterms:created>
  <dcterms:modified xsi:type="dcterms:W3CDTF">2021-09-23T03:00:14Z</dcterms:modified>
</cp:coreProperties>
</file>