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74" r:id="rId3"/>
    <p:sldId id="258" r:id="rId4"/>
    <p:sldId id="259" r:id="rId5"/>
    <p:sldId id="260" r:id="rId6"/>
    <p:sldId id="261" r:id="rId7"/>
    <p:sldId id="262" r:id="rId8"/>
    <p:sldId id="263" r:id="rId9"/>
    <p:sldId id="264" r:id="rId10"/>
    <p:sldId id="265" r:id="rId11"/>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79" autoAdjust="0"/>
    <p:restoredTop sz="95994" autoAdjust="0"/>
  </p:normalViewPr>
  <p:slideViewPr>
    <p:cSldViewPr snapToGrid="0" snapToObjects="1">
      <p:cViewPr varScale="1">
        <p:scale>
          <a:sx n="113" d="100"/>
          <a:sy n="113" d="100"/>
        </p:scale>
        <p:origin x="888" y="184"/>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11/9/21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11/9/21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032F50-0B60-B34B-8422-4E195A5AE2C1}" type="slidenum">
              <a:rPr lang="en-US" smtClean="0"/>
              <a:t>2</a:t>
            </a:fld>
            <a:endParaRPr lang="en-US"/>
          </a:p>
        </p:txBody>
      </p:sp>
    </p:spTree>
    <p:extLst>
      <p:ext uri="{BB962C8B-B14F-4D97-AF65-F5344CB8AC3E}">
        <p14:creationId xmlns:p14="http://schemas.microsoft.com/office/powerpoint/2010/main" val="3522419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032F50-0B60-B34B-8422-4E195A5AE2C1}" type="slidenum">
              <a:rPr lang="en-US" smtClean="0"/>
              <a:t>3</a:t>
            </a:fld>
            <a:endParaRPr lang="en-US"/>
          </a:p>
        </p:txBody>
      </p:sp>
    </p:spTree>
    <p:extLst>
      <p:ext uri="{BB962C8B-B14F-4D97-AF65-F5344CB8AC3E}">
        <p14:creationId xmlns:p14="http://schemas.microsoft.com/office/powerpoint/2010/main" val="28350077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3"/>
        <p:cNvGrpSpPr/>
        <p:nvPr/>
      </p:nvGrpSpPr>
      <p:grpSpPr>
        <a:xfrm>
          <a:off x="0" y="0"/>
          <a:ext cx="0" cy="0"/>
          <a:chOff x="0" y="0"/>
          <a:chExt cx="0" cy="0"/>
        </a:xfrm>
      </p:grpSpPr>
      <p:grpSp>
        <p:nvGrpSpPr>
          <p:cNvPr id="54" name="Google Shape;54;p14"/>
          <p:cNvGrpSpPr/>
          <p:nvPr/>
        </p:nvGrpSpPr>
        <p:grpSpPr>
          <a:xfrm>
            <a:off x="0" y="7372875"/>
            <a:ext cx="13849756" cy="400074"/>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dirty="0">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dirty="0">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628075" y="751389"/>
            <a:ext cx="12561413" cy="1015467"/>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544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813"/>
            </a:lvl2pPr>
            <a:lvl3pPr lvl="2" rtl="0">
              <a:spcBef>
                <a:spcPts val="0"/>
              </a:spcBef>
              <a:spcAft>
                <a:spcPts val="0"/>
              </a:spcAft>
              <a:buSzPts val="900"/>
              <a:buNone/>
              <a:defRPr sz="1813"/>
            </a:lvl3pPr>
            <a:lvl4pPr lvl="3" rtl="0">
              <a:spcBef>
                <a:spcPts val="0"/>
              </a:spcBef>
              <a:spcAft>
                <a:spcPts val="0"/>
              </a:spcAft>
              <a:buSzPts val="900"/>
              <a:buNone/>
              <a:defRPr sz="1813"/>
            </a:lvl4pPr>
            <a:lvl5pPr lvl="4" rtl="0">
              <a:spcBef>
                <a:spcPts val="0"/>
              </a:spcBef>
              <a:spcAft>
                <a:spcPts val="0"/>
              </a:spcAft>
              <a:buSzPts val="900"/>
              <a:buNone/>
              <a:defRPr sz="1813"/>
            </a:lvl5pPr>
            <a:lvl6pPr lvl="5" rtl="0">
              <a:spcBef>
                <a:spcPts val="0"/>
              </a:spcBef>
              <a:spcAft>
                <a:spcPts val="0"/>
              </a:spcAft>
              <a:buSzPts val="900"/>
              <a:buNone/>
              <a:defRPr sz="1813"/>
            </a:lvl6pPr>
            <a:lvl7pPr lvl="6" rtl="0">
              <a:spcBef>
                <a:spcPts val="0"/>
              </a:spcBef>
              <a:spcAft>
                <a:spcPts val="0"/>
              </a:spcAft>
              <a:buSzPts val="900"/>
              <a:buNone/>
              <a:defRPr sz="1813"/>
            </a:lvl7pPr>
            <a:lvl8pPr lvl="7" rtl="0">
              <a:spcBef>
                <a:spcPts val="0"/>
              </a:spcBef>
              <a:spcAft>
                <a:spcPts val="0"/>
              </a:spcAft>
              <a:buSzPts val="900"/>
              <a:buNone/>
              <a:defRPr sz="1813"/>
            </a:lvl8pPr>
            <a:lvl9pPr lvl="8" rtl="0">
              <a:spcBef>
                <a:spcPts val="0"/>
              </a:spcBef>
              <a:spcAft>
                <a:spcPts val="0"/>
              </a:spcAft>
              <a:buSzPts val="900"/>
              <a:buNone/>
              <a:defRPr sz="1813"/>
            </a:lvl9pPr>
          </a:lstStyle>
          <a:p>
            <a:endParaRPr/>
          </a:p>
        </p:txBody>
      </p:sp>
      <p:sp>
        <p:nvSpPr>
          <p:cNvPr id="60" name="Google Shape;60;p14"/>
          <p:cNvSpPr txBox="1">
            <a:spLocks noGrp="1"/>
          </p:cNvSpPr>
          <p:nvPr>
            <p:ph type="body" idx="1"/>
          </p:nvPr>
        </p:nvSpPr>
        <p:spPr>
          <a:xfrm>
            <a:off x="628075" y="1920725"/>
            <a:ext cx="12561413" cy="2015520"/>
          </a:xfrm>
          <a:prstGeom prst="rect">
            <a:avLst/>
          </a:prstGeom>
          <a:noFill/>
          <a:ln>
            <a:noFill/>
          </a:ln>
        </p:spPr>
        <p:txBody>
          <a:bodyPr spcFirstLastPara="1" wrap="square" lIns="60500" tIns="60500" rIns="60500" bIns="60500" anchor="t" anchorCtr="0">
            <a:noAutofit/>
          </a:bodyPr>
          <a:lstStyle>
            <a:lvl1pPr marL="690875" marR="0" lvl="0" indent="-460583" algn="l" rtl="0">
              <a:lnSpc>
                <a:spcPct val="120000"/>
              </a:lnSpc>
              <a:spcBef>
                <a:spcPts val="604"/>
              </a:spcBef>
              <a:spcAft>
                <a:spcPts val="0"/>
              </a:spcAft>
              <a:buClr>
                <a:srgbClr val="000000"/>
              </a:buClr>
              <a:buSzPts val="1200"/>
              <a:buFont typeface="Arial"/>
              <a:buChar char="•"/>
              <a:defRPr sz="1813" b="0" i="0" u="none" strike="noStrike" cap="none">
                <a:solidFill>
                  <a:srgbClr val="000000"/>
                </a:solidFill>
                <a:latin typeface="Proxima Nova"/>
                <a:ea typeface="Proxima Nova"/>
                <a:cs typeface="Proxima Nova"/>
                <a:sym typeface="Proxima Nova"/>
              </a:defRPr>
            </a:lvl1pPr>
            <a:lvl2pPr marL="1381750" marR="0" lvl="1"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2pPr>
            <a:lvl3pPr marL="2072625" marR="0" lvl="2"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3pPr>
            <a:lvl4pPr marL="2763500" marR="0" lvl="3"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4pPr>
            <a:lvl5pPr marL="3454375" marR="0" lvl="4" indent="-450988" algn="l" rtl="0">
              <a:spcBef>
                <a:spcPts val="604"/>
              </a:spcBef>
              <a:spcAft>
                <a:spcPts val="0"/>
              </a:spcAft>
              <a:buClr>
                <a:srgbClr val="000000"/>
              </a:buClr>
              <a:buSzPts val="1100"/>
              <a:buFont typeface="Arial"/>
              <a:buChar char="»"/>
              <a:defRPr sz="1662" b="0" i="0" u="none" strike="noStrike" cap="none">
                <a:solidFill>
                  <a:srgbClr val="000000"/>
                </a:solidFill>
                <a:latin typeface="Source Sans Pro"/>
                <a:ea typeface="Source Sans Pro"/>
                <a:cs typeface="Source Sans Pro"/>
                <a:sym typeface="Source Sans Pro"/>
              </a:defRPr>
            </a:lvl5pPr>
            <a:lvl6pPr marL="4145250" marR="0" lvl="5"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6pPr>
            <a:lvl7pPr marL="4836124" marR="0" lvl="6"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7pPr>
            <a:lvl8pPr marL="5526999" marR="0" lvl="7"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8pPr>
            <a:lvl9pPr marL="6217874" marR="0" lvl="8"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2757711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 id="2147483693" r:id="rId2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830EDF-82C3-4D4E-8F52-61F2DB42DA11}"/>
              </a:ext>
            </a:extLst>
          </p:cNvPr>
          <p:cNvSpPr>
            <a:spLocks noGrp="1"/>
          </p:cNvSpPr>
          <p:nvPr>
            <p:ph type="body" sz="quarter" idx="11"/>
          </p:nvPr>
        </p:nvSpPr>
        <p:spPr>
          <a:xfrm>
            <a:off x="628075" y="2695562"/>
            <a:ext cx="12561453" cy="1107996"/>
          </a:xfrm>
        </p:spPr>
        <p:txBody>
          <a:bodyPr/>
          <a:lstStyle/>
          <a:p>
            <a:r>
              <a:rPr lang="en-US" dirty="0"/>
              <a:t>Practical  Project Guide</a:t>
            </a:r>
          </a:p>
        </p:txBody>
      </p:sp>
      <p:sp>
        <p:nvSpPr>
          <p:cNvPr id="5" name="Text Placeholder 4">
            <a:extLst>
              <a:ext uri="{FF2B5EF4-FFF2-40B4-BE49-F238E27FC236}">
                <a16:creationId xmlns:a16="http://schemas.microsoft.com/office/drawing/2014/main" id="{2D277C9B-9163-FB49-9FDB-50914D5C9EE4}"/>
              </a:ext>
            </a:extLst>
          </p:cNvPr>
          <p:cNvSpPr>
            <a:spLocks noGrp="1"/>
          </p:cNvSpPr>
          <p:nvPr>
            <p:ph type="body" sz="quarter" idx="12"/>
          </p:nvPr>
        </p:nvSpPr>
        <p:spPr>
          <a:xfrm>
            <a:off x="628074" y="5369311"/>
            <a:ext cx="12561452" cy="448392"/>
          </a:xfrm>
        </p:spPr>
        <p:txBody>
          <a:bodyPr/>
          <a:lstStyle/>
          <a:p>
            <a:endParaRPr lang="en-US" dirty="0"/>
          </a:p>
        </p:txBody>
      </p:sp>
    </p:spTree>
    <p:extLst>
      <p:ext uri="{BB962C8B-B14F-4D97-AF65-F5344CB8AC3E}">
        <p14:creationId xmlns:p14="http://schemas.microsoft.com/office/powerpoint/2010/main" val="6612095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C4F7F-D3E8-FB46-8027-772B0FF042F7}"/>
              </a:ext>
            </a:extLst>
          </p:cNvPr>
          <p:cNvSpPr>
            <a:spLocks noGrp="1"/>
          </p:cNvSpPr>
          <p:nvPr>
            <p:ph type="title"/>
          </p:nvPr>
        </p:nvSpPr>
        <p:spPr/>
        <p:txBody>
          <a:bodyPr/>
          <a:lstStyle/>
          <a:p>
            <a:r>
              <a:rPr lang="en-US" dirty="0"/>
              <a:t>Start Today!</a:t>
            </a:r>
          </a:p>
        </p:txBody>
      </p:sp>
      <p:sp>
        <p:nvSpPr>
          <p:cNvPr id="3" name="Text Placeholder 2">
            <a:extLst>
              <a:ext uri="{FF2B5EF4-FFF2-40B4-BE49-F238E27FC236}">
                <a16:creationId xmlns:a16="http://schemas.microsoft.com/office/drawing/2014/main" id="{91C5A113-0409-FF49-93B2-90E632F8DA94}"/>
              </a:ext>
            </a:extLst>
          </p:cNvPr>
          <p:cNvSpPr>
            <a:spLocks noGrp="1"/>
          </p:cNvSpPr>
          <p:nvPr>
            <p:ph type="body" sz="quarter" idx="10"/>
          </p:nvPr>
        </p:nvSpPr>
        <p:spPr>
          <a:xfrm>
            <a:off x="628075" y="1776683"/>
            <a:ext cx="12561453" cy="1340047"/>
          </a:xfrm>
        </p:spPr>
        <p:txBody>
          <a:bodyPr/>
          <a:lstStyle/>
          <a:p>
            <a:r>
              <a:rPr lang="en-US" dirty="0"/>
              <a:t>Seems like you have a lot of time to complete it</a:t>
            </a:r>
          </a:p>
          <a:p>
            <a:pPr lvl="1"/>
            <a:r>
              <a:rPr lang="en-US" dirty="0"/>
              <a:t>You Don’t! </a:t>
            </a:r>
          </a:p>
          <a:p>
            <a:r>
              <a:rPr lang="en-US" dirty="0"/>
              <a:t>Start today, work  a bit on it each day.  </a:t>
            </a:r>
          </a:p>
        </p:txBody>
      </p:sp>
    </p:spTree>
    <p:extLst>
      <p:ext uri="{BB962C8B-B14F-4D97-AF65-F5344CB8AC3E}">
        <p14:creationId xmlns:p14="http://schemas.microsoft.com/office/powerpoint/2010/main" val="2151915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9AD8F2-D5DB-A84B-A5B3-F7935E3E6D1D}"/>
              </a:ext>
            </a:extLst>
          </p:cNvPr>
          <p:cNvSpPr>
            <a:spLocks noGrp="1"/>
          </p:cNvSpPr>
          <p:nvPr>
            <p:ph type="title"/>
          </p:nvPr>
        </p:nvSpPr>
        <p:spPr>
          <a:xfrm>
            <a:off x="628076" y="607804"/>
            <a:ext cx="5642096" cy="916848"/>
          </a:xfrm>
        </p:spPr>
        <p:txBody>
          <a:bodyPr/>
          <a:lstStyle/>
          <a:p>
            <a:r>
              <a:rPr lang="en-US" dirty="0"/>
              <a:t>Announcements</a:t>
            </a:r>
          </a:p>
        </p:txBody>
      </p:sp>
      <p:sp>
        <p:nvSpPr>
          <p:cNvPr id="5" name="Text Placeholder 4">
            <a:extLst>
              <a:ext uri="{FF2B5EF4-FFF2-40B4-BE49-F238E27FC236}">
                <a16:creationId xmlns:a16="http://schemas.microsoft.com/office/drawing/2014/main" id="{1BBD0DB5-379A-304F-9307-E7B1A89B08F7}"/>
              </a:ext>
            </a:extLst>
          </p:cNvPr>
          <p:cNvSpPr>
            <a:spLocks noGrp="1"/>
          </p:cNvSpPr>
          <p:nvPr>
            <p:ph type="body" idx="1"/>
          </p:nvPr>
        </p:nvSpPr>
        <p:spPr>
          <a:xfrm>
            <a:off x="628075" y="1647163"/>
            <a:ext cx="8395419" cy="4379259"/>
          </a:xfrm>
        </p:spPr>
        <p:txBody>
          <a:bodyPr/>
          <a:lstStyle/>
          <a:p>
            <a:pPr marL="930762" lvl="1" indent="0">
              <a:buNone/>
            </a:pPr>
            <a:endParaRPr lang="en-US" dirty="0"/>
          </a:p>
          <a:p>
            <a:r>
              <a:rPr lang="en-US" dirty="0"/>
              <a:t>Reminder – readings are due </a:t>
            </a:r>
            <a:r>
              <a:rPr lang="en-US" b="1" dirty="0"/>
              <a:t>before</a:t>
            </a:r>
            <a:r>
              <a:rPr lang="en-US" dirty="0"/>
              <a:t> lecture</a:t>
            </a:r>
          </a:p>
          <a:p>
            <a:pPr lvl="1"/>
            <a:r>
              <a:rPr lang="en-US" dirty="0"/>
              <a:t>You don’t have to do all of it - challenge problems can be challenging…</a:t>
            </a:r>
          </a:p>
          <a:p>
            <a:pPr lvl="1"/>
            <a:r>
              <a:rPr lang="en-US" dirty="0"/>
              <a:t>You can return to them. </a:t>
            </a:r>
          </a:p>
          <a:p>
            <a:pPr lvl="1"/>
            <a:r>
              <a:rPr lang="en-US" dirty="0"/>
              <a:t>We start off each lecture with a quiz from your reading! </a:t>
            </a:r>
          </a:p>
          <a:p>
            <a:r>
              <a:rPr lang="en-US" dirty="0"/>
              <a:t>Make sure to review knowledge checks and spread out their use! </a:t>
            </a:r>
          </a:p>
          <a:p>
            <a:pPr lvl="1"/>
            <a:endParaRPr lang="en-US" dirty="0"/>
          </a:p>
          <a:p>
            <a:r>
              <a:rPr lang="en-US" dirty="0"/>
              <a:t>Thursday – Guest  Speaker</a:t>
            </a:r>
          </a:p>
          <a:p>
            <a:endParaRPr lang="en-US" dirty="0"/>
          </a:p>
        </p:txBody>
      </p:sp>
      <p:sp>
        <p:nvSpPr>
          <p:cNvPr id="6" name="TextBox 5">
            <a:extLst>
              <a:ext uri="{FF2B5EF4-FFF2-40B4-BE49-F238E27FC236}">
                <a16:creationId xmlns:a16="http://schemas.microsoft.com/office/drawing/2014/main" id="{32A3B87A-BBC0-704B-AC99-3984206450D5}"/>
              </a:ext>
            </a:extLst>
          </p:cNvPr>
          <p:cNvSpPr txBox="1"/>
          <p:nvPr/>
        </p:nvSpPr>
        <p:spPr>
          <a:xfrm>
            <a:off x="9744412" y="2150737"/>
            <a:ext cx="3892958" cy="2882712"/>
          </a:xfrm>
          <a:prstGeom prst="rect">
            <a:avLst/>
          </a:prstGeom>
          <a:noFill/>
        </p:spPr>
        <p:txBody>
          <a:bodyPr wrap="square" rtlCol="0">
            <a:spAutoFit/>
          </a:bodyPr>
          <a:lstStyle/>
          <a:p>
            <a:r>
              <a:rPr lang="en-US" sz="3022" dirty="0" err="1"/>
              <a:t>Todo</a:t>
            </a:r>
            <a:r>
              <a:rPr lang="en-US" sz="3022" dirty="0"/>
              <a:t>:</a:t>
            </a:r>
          </a:p>
          <a:p>
            <a:r>
              <a:rPr lang="en-US" sz="3022" dirty="0"/>
              <a:t>Start Practical</a:t>
            </a:r>
          </a:p>
          <a:p>
            <a:r>
              <a:rPr lang="en-US" sz="3022" dirty="0"/>
              <a:t>	Catch up on labs</a:t>
            </a:r>
          </a:p>
          <a:p>
            <a:endParaRPr lang="en-US" sz="3022" dirty="0"/>
          </a:p>
          <a:p>
            <a:endParaRPr lang="en-US" sz="3022" dirty="0"/>
          </a:p>
          <a:p>
            <a:endParaRPr lang="en-US" sz="3022" dirty="0"/>
          </a:p>
        </p:txBody>
      </p:sp>
      <p:sp>
        <p:nvSpPr>
          <p:cNvPr id="3" name="TextBox 2">
            <a:extLst>
              <a:ext uri="{FF2B5EF4-FFF2-40B4-BE49-F238E27FC236}">
                <a16:creationId xmlns:a16="http://schemas.microsoft.com/office/drawing/2014/main" id="{219403AF-FCA0-4FAD-B2CD-E3D24CF8DD27}"/>
              </a:ext>
            </a:extLst>
          </p:cNvPr>
          <p:cNvSpPr txBox="1"/>
          <p:nvPr/>
        </p:nvSpPr>
        <p:spPr>
          <a:xfrm>
            <a:off x="628076" y="5487214"/>
            <a:ext cx="11926781" cy="1631216"/>
          </a:xfrm>
          <a:prstGeom prst="rect">
            <a:avLst/>
          </a:prstGeom>
          <a:noFill/>
        </p:spPr>
        <p:txBody>
          <a:bodyPr wrap="square" rtlCol="0">
            <a:spAutoFit/>
          </a:bodyPr>
          <a:lstStyle/>
          <a:p>
            <a:r>
              <a:rPr lang="en-US" dirty="0"/>
              <a:t>CS 164 – Next Course In Sequence, also consider CS 220 (math and stats especially) </a:t>
            </a:r>
          </a:p>
          <a:p>
            <a:pPr marL="342900" indent="-342900">
              <a:buFont typeface="Arial" panose="020B0604020202020204" pitchFamily="34" charset="0"/>
              <a:buChar char="•"/>
            </a:pPr>
            <a:r>
              <a:rPr lang="en-US" dirty="0"/>
              <a:t>CO Jobs Report 2021 – 77% of *all* new jobs in Colorado require programming</a:t>
            </a:r>
          </a:p>
          <a:p>
            <a:pPr marL="342900" indent="-342900">
              <a:buFont typeface="Arial" panose="020B0604020202020204" pitchFamily="34" charset="0"/>
              <a:buChar char="•"/>
            </a:pPr>
            <a:r>
              <a:rPr lang="en-US" dirty="0"/>
              <a:t>60% of all STEM jobs requires *advanced* (200-300 level) </a:t>
            </a:r>
          </a:p>
          <a:p>
            <a:pPr marL="342900" indent="-342900">
              <a:buFont typeface="Arial" panose="020B0604020202020204" pitchFamily="34" charset="0"/>
              <a:buChar char="•"/>
            </a:pPr>
            <a:r>
              <a:rPr lang="en-US" dirty="0"/>
              <a:t>31% of all Bachelor of Arts degree titled jobs also required coding skills </a:t>
            </a:r>
          </a:p>
          <a:p>
            <a:pPr marL="342900" indent="-342900">
              <a:buFont typeface="Arial" panose="020B0604020202020204" pitchFamily="34" charset="0"/>
              <a:buChar char="•"/>
            </a:pPr>
            <a:r>
              <a:rPr lang="en-US" dirty="0"/>
              <a:t>2016 Report found on average jobs that require coding skills paid $22,000 more</a:t>
            </a:r>
          </a:p>
        </p:txBody>
      </p:sp>
      <p:sp>
        <p:nvSpPr>
          <p:cNvPr id="7" name="TextBox 6">
            <a:extLst>
              <a:ext uri="{FF2B5EF4-FFF2-40B4-BE49-F238E27FC236}">
                <a16:creationId xmlns:a16="http://schemas.microsoft.com/office/drawing/2014/main" id="{BF16D510-BC74-4FA5-AFD2-193B039115A5}"/>
              </a:ext>
            </a:extLst>
          </p:cNvPr>
          <p:cNvSpPr txBox="1"/>
          <p:nvPr/>
        </p:nvSpPr>
        <p:spPr>
          <a:xfrm>
            <a:off x="7228114" y="362857"/>
            <a:ext cx="6125029" cy="1015663"/>
          </a:xfrm>
          <a:prstGeom prst="rect">
            <a:avLst/>
          </a:prstGeom>
          <a:solidFill>
            <a:schemeClr val="accent2"/>
          </a:solidFill>
        </p:spPr>
        <p:txBody>
          <a:bodyPr wrap="square" rtlCol="0">
            <a:spAutoFit/>
          </a:bodyPr>
          <a:lstStyle/>
          <a:p>
            <a:r>
              <a:rPr lang="en-US" b="1" dirty="0"/>
              <a:t>Opening Question: </a:t>
            </a:r>
          </a:p>
          <a:p>
            <a:r>
              <a:rPr lang="en-US" dirty="0"/>
              <a:t>Thinking about your current major, how can it benefit from being able to analyze data?</a:t>
            </a:r>
          </a:p>
        </p:txBody>
      </p:sp>
    </p:spTree>
    <p:extLst>
      <p:ext uri="{BB962C8B-B14F-4D97-AF65-F5344CB8AC3E}">
        <p14:creationId xmlns:p14="http://schemas.microsoft.com/office/powerpoint/2010/main" val="9264747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F8DCEF-C03D-E749-86B4-4EF77B34FBD6}"/>
              </a:ext>
            </a:extLst>
          </p:cNvPr>
          <p:cNvSpPr>
            <a:spLocks noGrp="1"/>
          </p:cNvSpPr>
          <p:nvPr>
            <p:ph type="title"/>
          </p:nvPr>
        </p:nvSpPr>
        <p:spPr/>
        <p:txBody>
          <a:bodyPr/>
          <a:lstStyle/>
          <a:p>
            <a:r>
              <a:rPr lang="en-US" dirty="0"/>
              <a:t>The Practical Project</a:t>
            </a:r>
          </a:p>
        </p:txBody>
      </p:sp>
      <p:sp>
        <p:nvSpPr>
          <p:cNvPr id="5" name="Text Placeholder 4">
            <a:extLst>
              <a:ext uri="{FF2B5EF4-FFF2-40B4-BE49-F238E27FC236}">
                <a16:creationId xmlns:a16="http://schemas.microsoft.com/office/drawing/2014/main" id="{7D141C30-68D0-CD42-B522-25769AD65CD7}"/>
              </a:ext>
            </a:extLst>
          </p:cNvPr>
          <p:cNvSpPr>
            <a:spLocks noGrp="1"/>
          </p:cNvSpPr>
          <p:nvPr>
            <p:ph type="body" sz="quarter" idx="10"/>
          </p:nvPr>
        </p:nvSpPr>
        <p:spPr>
          <a:xfrm>
            <a:off x="628075" y="1776683"/>
            <a:ext cx="12561453" cy="4919488"/>
          </a:xfrm>
        </p:spPr>
        <p:txBody>
          <a:bodyPr/>
          <a:lstStyle/>
          <a:p>
            <a:r>
              <a:rPr lang="en-US" dirty="0"/>
              <a:t>Everything in this class </a:t>
            </a:r>
          </a:p>
          <a:p>
            <a:pPr lvl="1"/>
            <a:r>
              <a:rPr lang="en-US" dirty="0"/>
              <a:t>Built up to the practical project</a:t>
            </a:r>
          </a:p>
          <a:p>
            <a:r>
              <a:rPr lang="en-US" dirty="0"/>
              <a:t>2 Parts</a:t>
            </a:r>
          </a:p>
          <a:p>
            <a:pPr lvl="1"/>
            <a:r>
              <a:rPr lang="en-US" dirty="0"/>
              <a:t>Coding portion</a:t>
            </a:r>
          </a:p>
          <a:p>
            <a:pPr lvl="1"/>
            <a:r>
              <a:rPr lang="en-US" dirty="0"/>
              <a:t>Written Report</a:t>
            </a:r>
          </a:p>
          <a:p>
            <a:r>
              <a:rPr lang="en-US" dirty="0"/>
              <a:t>You pick one out of the possible data sets</a:t>
            </a:r>
          </a:p>
          <a:p>
            <a:pPr lvl="1"/>
            <a:r>
              <a:rPr lang="en-US" dirty="0"/>
              <a:t>note: “mastery” paths in canvas is a hack we are using, so you can turn the code in on canvas. </a:t>
            </a:r>
          </a:p>
          <a:p>
            <a:pPr lvl="1"/>
            <a:r>
              <a:rPr lang="en-US" dirty="0"/>
              <a:t>The points don’t matter on the “practical selection quiz” – just our way to get the options open for you. </a:t>
            </a:r>
          </a:p>
          <a:p>
            <a:pPr lvl="1"/>
            <a:r>
              <a:rPr lang="en-US" dirty="0"/>
              <a:t>select the project you want (true with all others false), and it will appear as an option to work on</a:t>
            </a:r>
          </a:p>
          <a:p>
            <a:pPr lvl="2"/>
            <a:r>
              <a:rPr lang="en-US" dirty="0"/>
              <a:t>you only need to work on one of the options that appear! </a:t>
            </a:r>
          </a:p>
          <a:p>
            <a:pPr lvl="2"/>
            <a:endParaRPr lang="en-US" dirty="0"/>
          </a:p>
          <a:p>
            <a:endParaRPr lang="en-US" dirty="0"/>
          </a:p>
        </p:txBody>
      </p:sp>
    </p:spTree>
    <p:extLst>
      <p:ext uri="{BB962C8B-B14F-4D97-AF65-F5344CB8AC3E}">
        <p14:creationId xmlns:p14="http://schemas.microsoft.com/office/powerpoint/2010/main" val="17226734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F27F-1423-B445-9710-5AD9D90EC883}"/>
              </a:ext>
            </a:extLst>
          </p:cNvPr>
          <p:cNvSpPr>
            <a:spLocks noGrp="1"/>
          </p:cNvSpPr>
          <p:nvPr>
            <p:ph type="title"/>
          </p:nvPr>
        </p:nvSpPr>
        <p:spPr/>
        <p:txBody>
          <a:bodyPr/>
          <a:lstStyle/>
          <a:p>
            <a:r>
              <a:rPr lang="en-US" dirty="0"/>
              <a:t>Why the practical?</a:t>
            </a:r>
          </a:p>
        </p:txBody>
      </p:sp>
      <p:sp>
        <p:nvSpPr>
          <p:cNvPr id="3" name="Text Placeholder 2">
            <a:extLst>
              <a:ext uri="{FF2B5EF4-FFF2-40B4-BE49-F238E27FC236}">
                <a16:creationId xmlns:a16="http://schemas.microsoft.com/office/drawing/2014/main" id="{952B6C9F-6A84-2748-ACBB-DCFD009E7F71}"/>
              </a:ext>
            </a:extLst>
          </p:cNvPr>
          <p:cNvSpPr>
            <a:spLocks noGrp="1"/>
          </p:cNvSpPr>
          <p:nvPr>
            <p:ph type="body" sz="quarter" idx="10"/>
          </p:nvPr>
        </p:nvSpPr>
        <p:spPr>
          <a:xfrm>
            <a:off x="628075" y="1463722"/>
            <a:ext cx="12561453" cy="5668218"/>
          </a:xfrm>
        </p:spPr>
        <p:txBody>
          <a:bodyPr/>
          <a:lstStyle/>
          <a:p>
            <a:r>
              <a:rPr lang="en-US" dirty="0"/>
              <a:t>No matter your job</a:t>
            </a:r>
          </a:p>
          <a:p>
            <a:pPr lvl="1"/>
            <a:r>
              <a:rPr lang="en-US" dirty="0"/>
              <a:t>You are going to have to make a choice</a:t>
            </a:r>
          </a:p>
          <a:p>
            <a:pPr lvl="1"/>
            <a:r>
              <a:rPr lang="en-US" dirty="0"/>
              <a:t>Based on the data provided!</a:t>
            </a:r>
          </a:p>
          <a:p>
            <a:r>
              <a:rPr lang="en-US" dirty="0"/>
              <a:t>Programming is one way to analyze that data!</a:t>
            </a:r>
          </a:p>
          <a:p>
            <a:pPr lvl="1"/>
            <a:r>
              <a:rPr lang="en-US" dirty="0"/>
              <a:t>You will be the one on the team with the skills to say, “I can do that.”</a:t>
            </a:r>
          </a:p>
          <a:p>
            <a:r>
              <a:rPr lang="en-US" dirty="0"/>
              <a:t>However, programming alone is not enough</a:t>
            </a:r>
          </a:p>
          <a:p>
            <a:pPr lvl="1"/>
            <a:r>
              <a:rPr lang="en-US" dirty="0"/>
              <a:t>You must provide a report of what you learned</a:t>
            </a:r>
          </a:p>
          <a:p>
            <a:pPr lvl="1"/>
            <a:r>
              <a:rPr lang="en-US" dirty="0"/>
              <a:t>Often called an “executive” summary</a:t>
            </a:r>
          </a:p>
          <a:p>
            <a:r>
              <a:rPr lang="en-US" dirty="0"/>
              <a:t>Your Report</a:t>
            </a:r>
          </a:p>
          <a:p>
            <a:pPr lvl="1"/>
            <a:r>
              <a:rPr lang="en-US" dirty="0"/>
              <a:t>Highlights what you learned about the data</a:t>
            </a:r>
          </a:p>
          <a:p>
            <a:pPr lvl="1"/>
            <a:r>
              <a:rPr lang="en-US" dirty="0"/>
              <a:t>Seeks to validate the information (if you can)</a:t>
            </a:r>
          </a:p>
          <a:p>
            <a:pPr lvl="1"/>
            <a:r>
              <a:rPr lang="en-US" dirty="0"/>
              <a:t>Provide recommendations</a:t>
            </a:r>
          </a:p>
          <a:p>
            <a:pPr lvl="1"/>
            <a:r>
              <a:rPr lang="en-US" dirty="0"/>
              <a:t>It is </a:t>
            </a:r>
            <a:r>
              <a:rPr lang="en-US" b="1" dirty="0"/>
              <a:t>not</a:t>
            </a:r>
            <a:r>
              <a:rPr lang="en-US" dirty="0"/>
              <a:t> a review of your code!</a:t>
            </a:r>
          </a:p>
          <a:p>
            <a:pPr lvl="2"/>
            <a:r>
              <a:rPr lang="en-US" dirty="0"/>
              <a:t>really, we have at least 1 person do that each semester, and they earn a 0 on the assignment! </a:t>
            </a:r>
          </a:p>
        </p:txBody>
      </p:sp>
    </p:spTree>
    <p:extLst>
      <p:ext uri="{BB962C8B-B14F-4D97-AF65-F5344CB8AC3E}">
        <p14:creationId xmlns:p14="http://schemas.microsoft.com/office/powerpoint/2010/main" val="3739365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8DF1-C22E-1D49-AD77-27C5B3C0F33D}"/>
              </a:ext>
            </a:extLst>
          </p:cNvPr>
          <p:cNvSpPr>
            <a:spLocks noGrp="1"/>
          </p:cNvSpPr>
          <p:nvPr>
            <p:ph type="title"/>
          </p:nvPr>
        </p:nvSpPr>
        <p:spPr/>
        <p:txBody>
          <a:bodyPr/>
          <a:lstStyle/>
          <a:p>
            <a:r>
              <a:rPr lang="en-US" dirty="0"/>
              <a:t>Grading Rubric</a:t>
            </a:r>
          </a:p>
        </p:txBody>
      </p:sp>
      <p:sp>
        <p:nvSpPr>
          <p:cNvPr id="3" name="Text Placeholder 2">
            <a:extLst>
              <a:ext uri="{FF2B5EF4-FFF2-40B4-BE49-F238E27FC236}">
                <a16:creationId xmlns:a16="http://schemas.microsoft.com/office/drawing/2014/main" id="{7B544026-27F4-F944-8389-5E8380E788D8}"/>
              </a:ext>
            </a:extLst>
          </p:cNvPr>
          <p:cNvSpPr>
            <a:spLocks noGrp="1"/>
          </p:cNvSpPr>
          <p:nvPr>
            <p:ph type="body" sz="quarter" idx="10"/>
          </p:nvPr>
        </p:nvSpPr>
        <p:spPr>
          <a:xfrm>
            <a:off x="628075" y="1776683"/>
            <a:ext cx="12561453" cy="5174943"/>
          </a:xfrm>
        </p:spPr>
        <p:txBody>
          <a:bodyPr/>
          <a:lstStyle/>
          <a:p>
            <a:r>
              <a:rPr lang="en-US" dirty="0"/>
              <a:t>Follow the rubric</a:t>
            </a:r>
          </a:p>
          <a:p>
            <a:pPr lvl="1"/>
            <a:r>
              <a:rPr lang="en-US" dirty="0"/>
              <a:t>Yes, the categories are odd, it has to do with the class being an AUCC. </a:t>
            </a:r>
          </a:p>
          <a:p>
            <a:pPr lvl="1"/>
            <a:r>
              <a:rPr lang="en-US" dirty="0"/>
              <a:t>Let’s translate those categories! </a:t>
            </a:r>
          </a:p>
          <a:p>
            <a:r>
              <a:rPr lang="en-US" dirty="0"/>
              <a:t>Explain an Issue</a:t>
            </a:r>
          </a:p>
          <a:p>
            <a:pPr lvl="1"/>
            <a:r>
              <a:rPr lang="en-US" dirty="0"/>
              <a:t>What is the issue behind the data? Is it the affect insecticides have on bees, or the gender divide in STEM? This is about how well you explain the data you are seeing, and any related topics to that explanation. </a:t>
            </a:r>
          </a:p>
          <a:p>
            <a:r>
              <a:rPr lang="en-US" dirty="0"/>
              <a:t>Understand Implications and Make Conclusions</a:t>
            </a:r>
          </a:p>
          <a:p>
            <a:pPr lvl="1"/>
            <a:r>
              <a:rPr lang="en-US" dirty="0"/>
              <a:t>What is the action to take based on the data? What can you learn from the data?</a:t>
            </a:r>
          </a:p>
          <a:p>
            <a:r>
              <a:rPr lang="en-US" dirty="0"/>
              <a:t>Utilize Context</a:t>
            </a:r>
          </a:p>
          <a:p>
            <a:pPr lvl="1"/>
            <a:r>
              <a:rPr lang="en-US" dirty="0"/>
              <a:t>What is the context behind the data? The story isn’t just the data, but there are social and economic influences in that area. For example, there is a lot more about the decline of bees than the data talks about! This is a great opportunity to reference outside sources and talk about them. </a:t>
            </a:r>
          </a:p>
          <a:p>
            <a:endParaRPr lang="en-US" dirty="0"/>
          </a:p>
        </p:txBody>
      </p:sp>
    </p:spTree>
    <p:extLst>
      <p:ext uri="{BB962C8B-B14F-4D97-AF65-F5344CB8AC3E}">
        <p14:creationId xmlns:p14="http://schemas.microsoft.com/office/powerpoint/2010/main" val="42130494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5635-F656-DC4E-AB2C-EBB5CD1FA6B1}"/>
              </a:ext>
            </a:extLst>
          </p:cNvPr>
          <p:cNvSpPr>
            <a:spLocks noGrp="1"/>
          </p:cNvSpPr>
          <p:nvPr>
            <p:ph type="title"/>
          </p:nvPr>
        </p:nvSpPr>
        <p:spPr/>
        <p:txBody>
          <a:bodyPr/>
          <a:lstStyle/>
          <a:p>
            <a:r>
              <a:rPr lang="en-US" dirty="0"/>
              <a:t>Rubric Continued</a:t>
            </a:r>
          </a:p>
        </p:txBody>
      </p:sp>
      <p:sp>
        <p:nvSpPr>
          <p:cNvPr id="3" name="Text Placeholder 2">
            <a:extLst>
              <a:ext uri="{FF2B5EF4-FFF2-40B4-BE49-F238E27FC236}">
                <a16:creationId xmlns:a16="http://schemas.microsoft.com/office/drawing/2014/main" id="{F1894E32-E12D-DC4C-9BD3-1E0C9C09050F}"/>
              </a:ext>
            </a:extLst>
          </p:cNvPr>
          <p:cNvSpPr>
            <a:spLocks noGrp="1"/>
          </p:cNvSpPr>
          <p:nvPr>
            <p:ph type="body" sz="quarter" idx="10"/>
          </p:nvPr>
        </p:nvSpPr>
        <p:spPr>
          <a:xfrm>
            <a:off x="628075" y="1776683"/>
            <a:ext cx="12561453" cy="4874155"/>
          </a:xfrm>
        </p:spPr>
        <p:txBody>
          <a:bodyPr/>
          <a:lstStyle/>
          <a:p>
            <a:r>
              <a:rPr lang="en-US" dirty="0"/>
              <a:t>Build Self-Awareness </a:t>
            </a:r>
          </a:p>
          <a:p>
            <a:pPr lvl="1"/>
            <a:r>
              <a:rPr lang="en-US" dirty="0"/>
              <a:t>What have you learned about the data, and how does that affect your point of view? It is alright to use the dreaded “I” but another way to do it, is ask pressing questions or pointing out changes from the “common perception”. </a:t>
            </a:r>
          </a:p>
          <a:p>
            <a:pPr lvl="2"/>
            <a:r>
              <a:rPr lang="en-US" dirty="0"/>
              <a:t>For example, “before looking at this data, it is easy to assume all engineers are male, but with the data presented, it is possible to see the divide is more nuanced between the types of fields being studied.”</a:t>
            </a:r>
          </a:p>
          <a:p>
            <a:r>
              <a:rPr lang="en-US" dirty="0"/>
              <a:t>Examine Perspectives</a:t>
            </a:r>
          </a:p>
          <a:p>
            <a:pPr lvl="1"/>
            <a:r>
              <a:rPr lang="en-US" dirty="0"/>
              <a:t>What are other perspectives about the data? This is also a great point to pull in outside references. You may believe one thing, and the data may say one thing – but what are other ways to look at the data or  is there contrasting data / reports out there to address?  </a:t>
            </a:r>
          </a:p>
          <a:p>
            <a:r>
              <a:rPr lang="en-US" dirty="0"/>
              <a:t>Develop Content and Message</a:t>
            </a:r>
          </a:p>
          <a:p>
            <a:pPr lvl="1"/>
            <a:r>
              <a:rPr lang="en-US" dirty="0"/>
              <a:t>This is how well you write! Make sure your paragraphs flow together, and you aren’t jumping around. </a:t>
            </a:r>
          </a:p>
          <a:p>
            <a:pPr lvl="1"/>
            <a:r>
              <a:rPr lang="en-US" dirty="0"/>
              <a:t>Use the </a:t>
            </a:r>
            <a:r>
              <a:rPr lang="en-US" u="sng" dirty="0"/>
              <a:t>writing center as a major resource here</a:t>
            </a:r>
            <a:r>
              <a:rPr lang="en-US" dirty="0"/>
              <a:t>! </a:t>
            </a:r>
          </a:p>
          <a:p>
            <a:pPr lvl="1"/>
            <a:endParaRPr lang="en-US" dirty="0"/>
          </a:p>
        </p:txBody>
      </p:sp>
    </p:spTree>
    <p:extLst>
      <p:ext uri="{BB962C8B-B14F-4D97-AF65-F5344CB8AC3E}">
        <p14:creationId xmlns:p14="http://schemas.microsoft.com/office/powerpoint/2010/main" val="4303874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A732-4EDA-D743-8A06-BEB1D5AB8FBE}"/>
              </a:ext>
            </a:extLst>
          </p:cNvPr>
          <p:cNvSpPr>
            <a:spLocks noGrp="1"/>
          </p:cNvSpPr>
          <p:nvPr>
            <p:ph type="title"/>
          </p:nvPr>
        </p:nvSpPr>
        <p:spPr/>
        <p:txBody>
          <a:bodyPr/>
          <a:lstStyle/>
          <a:p>
            <a:r>
              <a:rPr lang="en-US" dirty="0"/>
              <a:t>Rubric Continued Part 3</a:t>
            </a:r>
          </a:p>
        </p:txBody>
      </p:sp>
      <p:sp>
        <p:nvSpPr>
          <p:cNvPr id="3" name="Text Placeholder 2">
            <a:extLst>
              <a:ext uri="{FF2B5EF4-FFF2-40B4-BE49-F238E27FC236}">
                <a16:creationId xmlns:a16="http://schemas.microsoft.com/office/drawing/2014/main" id="{A8660F3A-0F61-FB4A-B687-A001F133DF7E}"/>
              </a:ext>
            </a:extLst>
          </p:cNvPr>
          <p:cNvSpPr>
            <a:spLocks noGrp="1"/>
          </p:cNvSpPr>
          <p:nvPr>
            <p:ph type="body" sz="quarter" idx="10"/>
          </p:nvPr>
        </p:nvSpPr>
        <p:spPr>
          <a:xfrm>
            <a:off x="628075" y="1776683"/>
            <a:ext cx="12561453" cy="3578416"/>
          </a:xfrm>
        </p:spPr>
        <p:txBody>
          <a:bodyPr/>
          <a:lstStyle/>
          <a:p>
            <a:r>
              <a:rPr lang="en-US" dirty="0"/>
              <a:t>Use language appropriate to the audience</a:t>
            </a:r>
          </a:p>
          <a:p>
            <a:pPr lvl="1"/>
            <a:r>
              <a:rPr lang="en-US" dirty="0"/>
              <a:t>Usually an easy category as long as you </a:t>
            </a:r>
            <a:r>
              <a:rPr lang="en-US" i="1" dirty="0" err="1"/>
              <a:t>ain’t</a:t>
            </a:r>
            <a:r>
              <a:rPr lang="en-US" i="1" dirty="0"/>
              <a:t> </a:t>
            </a:r>
            <a:r>
              <a:rPr lang="en-US" i="1" dirty="0" err="1"/>
              <a:t>usin</a:t>
            </a:r>
            <a:r>
              <a:rPr lang="en-US" i="1" dirty="0"/>
              <a:t>’ slang</a:t>
            </a:r>
            <a:endParaRPr lang="en-US" dirty="0"/>
          </a:p>
          <a:p>
            <a:r>
              <a:rPr lang="en-US" dirty="0"/>
              <a:t>Use Sources and Evidence</a:t>
            </a:r>
          </a:p>
          <a:p>
            <a:pPr lvl="1"/>
            <a:r>
              <a:rPr lang="en-US" dirty="0"/>
              <a:t>Your dataset all has a citation on the write (at the bottom) use that citation </a:t>
            </a:r>
          </a:p>
          <a:p>
            <a:pPr lvl="1"/>
            <a:r>
              <a:rPr lang="en-US" dirty="0"/>
              <a:t>All citations must follow a format</a:t>
            </a:r>
          </a:p>
          <a:p>
            <a:pPr lvl="2"/>
            <a:r>
              <a:rPr lang="en-US" dirty="0"/>
              <a:t>we do care that you have a works cited </a:t>
            </a:r>
            <a:r>
              <a:rPr lang="en-US" b="1" i="1" dirty="0"/>
              <a:t>and</a:t>
            </a:r>
            <a:r>
              <a:rPr lang="en-US" b="1" dirty="0"/>
              <a:t> </a:t>
            </a:r>
            <a:r>
              <a:rPr lang="en-US" dirty="0"/>
              <a:t>you properly cite statements in your writing</a:t>
            </a:r>
          </a:p>
          <a:p>
            <a:pPr lvl="2"/>
            <a:r>
              <a:rPr lang="en-US" dirty="0"/>
              <a:t>ACM/IEEE (suggested),  MLA, </a:t>
            </a:r>
            <a:r>
              <a:rPr lang="en-US" dirty="0" err="1"/>
              <a:t>etc</a:t>
            </a:r>
            <a:r>
              <a:rPr lang="en-US" dirty="0"/>
              <a:t> – you pick</a:t>
            </a:r>
          </a:p>
          <a:p>
            <a:pPr lvl="1"/>
            <a:r>
              <a:rPr lang="en-US" dirty="0"/>
              <a:t>Do not overkill on quotes. </a:t>
            </a:r>
            <a:r>
              <a:rPr lang="en-US" u="sng" dirty="0"/>
              <a:t>Paraphrase, don’t quote</a:t>
            </a:r>
            <a:r>
              <a:rPr lang="en-US" dirty="0"/>
              <a:t> – unless the quote is very intentional! </a:t>
            </a:r>
          </a:p>
          <a:p>
            <a:pPr lvl="2"/>
            <a:r>
              <a:rPr lang="en-US" dirty="0"/>
              <a:t>usually only one or two lines, no longer – and only once or twice in any paper.</a:t>
            </a:r>
          </a:p>
        </p:txBody>
      </p:sp>
    </p:spTree>
    <p:extLst>
      <p:ext uri="{BB962C8B-B14F-4D97-AF65-F5344CB8AC3E}">
        <p14:creationId xmlns:p14="http://schemas.microsoft.com/office/powerpoint/2010/main" val="13280992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6FF2-CDA3-3144-8912-C56366603699}"/>
              </a:ext>
            </a:extLst>
          </p:cNvPr>
          <p:cNvSpPr>
            <a:spLocks noGrp="1"/>
          </p:cNvSpPr>
          <p:nvPr>
            <p:ph type="title"/>
          </p:nvPr>
        </p:nvSpPr>
        <p:spPr/>
        <p:txBody>
          <a:bodyPr/>
          <a:lstStyle/>
          <a:p>
            <a:r>
              <a:rPr lang="en-US" dirty="0"/>
              <a:t>Speaking About Charts</a:t>
            </a:r>
          </a:p>
        </p:txBody>
      </p:sp>
      <p:sp>
        <p:nvSpPr>
          <p:cNvPr id="3" name="Text Placeholder 2">
            <a:extLst>
              <a:ext uri="{FF2B5EF4-FFF2-40B4-BE49-F238E27FC236}">
                <a16:creationId xmlns:a16="http://schemas.microsoft.com/office/drawing/2014/main" id="{FF0BE6FF-94CB-AC40-80F1-167057F496F1}"/>
              </a:ext>
            </a:extLst>
          </p:cNvPr>
          <p:cNvSpPr>
            <a:spLocks noGrp="1"/>
          </p:cNvSpPr>
          <p:nvPr>
            <p:ph type="body" sz="quarter" idx="10"/>
          </p:nvPr>
        </p:nvSpPr>
        <p:spPr>
          <a:xfrm>
            <a:off x="628075" y="1776683"/>
            <a:ext cx="12561453" cy="3946914"/>
          </a:xfrm>
        </p:spPr>
        <p:txBody>
          <a:bodyPr/>
          <a:lstStyle/>
          <a:p>
            <a:r>
              <a:rPr lang="en-US" dirty="0"/>
              <a:t>Do you only have to use data from your code?</a:t>
            </a:r>
          </a:p>
          <a:p>
            <a:pPr lvl="1"/>
            <a:r>
              <a:rPr lang="en-US" dirty="0"/>
              <a:t>No!!</a:t>
            </a:r>
          </a:p>
          <a:p>
            <a:pPr lvl="1"/>
            <a:r>
              <a:rPr lang="en-US" dirty="0"/>
              <a:t>You can</a:t>
            </a:r>
          </a:p>
          <a:p>
            <a:pPr lvl="2"/>
            <a:r>
              <a:rPr lang="en-US" dirty="0"/>
              <a:t>Use excel or google sheets to build charts</a:t>
            </a:r>
          </a:p>
          <a:p>
            <a:pPr lvl="2"/>
            <a:r>
              <a:rPr lang="en-US" dirty="0"/>
              <a:t>You can modify your code (after you submit for grading) to provide more stats </a:t>
            </a:r>
          </a:p>
          <a:p>
            <a:pPr lvl="3"/>
            <a:r>
              <a:rPr lang="en-US" dirty="0"/>
              <a:t>There are  a  bunch of graphing packages with python and help sites – but careful of  the rabbit hole.</a:t>
            </a:r>
          </a:p>
          <a:p>
            <a:pPr lvl="1"/>
            <a:r>
              <a:rPr lang="en-US" dirty="0"/>
              <a:t>Your code requirement is just there to </a:t>
            </a:r>
            <a:r>
              <a:rPr lang="en-US" u="sng" dirty="0"/>
              <a:t>get you started</a:t>
            </a:r>
            <a:r>
              <a:rPr lang="en-US" dirty="0"/>
              <a:t>, and thinking about the data</a:t>
            </a:r>
          </a:p>
          <a:p>
            <a:pPr lvl="2"/>
            <a:r>
              <a:rPr lang="en-US" dirty="0"/>
              <a:t>It should not be the end of looking at the data</a:t>
            </a:r>
          </a:p>
          <a:p>
            <a:pPr lvl="2"/>
            <a:endParaRPr lang="en-US" dirty="0"/>
          </a:p>
          <a:p>
            <a:endParaRPr lang="en-US" dirty="0"/>
          </a:p>
        </p:txBody>
      </p:sp>
    </p:spTree>
    <p:extLst>
      <p:ext uri="{BB962C8B-B14F-4D97-AF65-F5344CB8AC3E}">
        <p14:creationId xmlns:p14="http://schemas.microsoft.com/office/powerpoint/2010/main" val="3397242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76954-7763-1344-94A7-95B3CA45F558}"/>
              </a:ext>
            </a:extLst>
          </p:cNvPr>
          <p:cNvSpPr>
            <a:spLocks noGrp="1"/>
          </p:cNvSpPr>
          <p:nvPr>
            <p:ph type="title"/>
          </p:nvPr>
        </p:nvSpPr>
        <p:spPr/>
        <p:txBody>
          <a:bodyPr/>
          <a:lstStyle/>
          <a:p>
            <a:r>
              <a:rPr lang="en-US" dirty="0"/>
              <a:t>FAQ</a:t>
            </a:r>
          </a:p>
        </p:txBody>
      </p:sp>
      <p:sp>
        <p:nvSpPr>
          <p:cNvPr id="3" name="Text Placeholder 2">
            <a:extLst>
              <a:ext uri="{FF2B5EF4-FFF2-40B4-BE49-F238E27FC236}">
                <a16:creationId xmlns:a16="http://schemas.microsoft.com/office/drawing/2014/main" id="{23FE0082-B8E6-204F-83AC-0C15ED48778C}"/>
              </a:ext>
            </a:extLst>
          </p:cNvPr>
          <p:cNvSpPr>
            <a:spLocks noGrp="1"/>
          </p:cNvSpPr>
          <p:nvPr>
            <p:ph type="body" sz="quarter" idx="10"/>
          </p:nvPr>
        </p:nvSpPr>
        <p:spPr>
          <a:xfrm>
            <a:off x="628075" y="1776683"/>
            <a:ext cx="12561453" cy="5291898"/>
          </a:xfrm>
        </p:spPr>
        <p:txBody>
          <a:bodyPr/>
          <a:lstStyle/>
          <a:p>
            <a:r>
              <a:rPr lang="en-US" dirty="0"/>
              <a:t>Does your program have to be working, to write up your assignment?</a:t>
            </a:r>
          </a:p>
          <a:p>
            <a:pPr lvl="1"/>
            <a:r>
              <a:rPr lang="en-US" dirty="0"/>
              <a:t>Technically no. They are related, but different assignments. </a:t>
            </a:r>
          </a:p>
          <a:p>
            <a:pPr lvl="1"/>
            <a:r>
              <a:rPr lang="en-US" dirty="0"/>
              <a:t>We have had people who got stuck on the code write beautiful reports using excel and/or sheets</a:t>
            </a:r>
          </a:p>
          <a:p>
            <a:pPr lvl="1"/>
            <a:r>
              <a:rPr lang="en-US" dirty="0"/>
              <a:t>However, the code is still an important (and large) part of the grade!</a:t>
            </a:r>
          </a:p>
          <a:p>
            <a:pPr lvl="1"/>
            <a:r>
              <a:rPr lang="en-US" dirty="0"/>
              <a:t>Just means if you get stuck, take a break and work on the report</a:t>
            </a:r>
          </a:p>
          <a:p>
            <a:r>
              <a:rPr lang="en-US" dirty="0"/>
              <a:t>Minimum Number of Pages?</a:t>
            </a:r>
          </a:p>
          <a:p>
            <a:pPr lvl="1"/>
            <a:r>
              <a:rPr lang="en-US" dirty="0"/>
              <a:t>Nope – but realistically, it will be at least  a couple pages</a:t>
            </a:r>
          </a:p>
          <a:p>
            <a:r>
              <a:rPr lang="en-US" dirty="0"/>
              <a:t>Maximum Number of Pages</a:t>
            </a:r>
          </a:p>
          <a:p>
            <a:pPr lvl="1"/>
            <a:r>
              <a:rPr lang="en-US" dirty="0"/>
              <a:t>Yes – excluding references and cover (if used, not really required)</a:t>
            </a:r>
          </a:p>
          <a:p>
            <a:pPr lvl="1"/>
            <a:r>
              <a:rPr lang="en-US" dirty="0"/>
              <a:t>6 pages is the max, we stop reading after that.</a:t>
            </a:r>
          </a:p>
          <a:p>
            <a:pPr lvl="2"/>
            <a:r>
              <a:rPr lang="en-US" dirty="0"/>
              <a:t>Admittedly, if the reason you go over is charts and  tables,  most will read a bit extra.</a:t>
            </a:r>
          </a:p>
          <a:p>
            <a:pPr lvl="1"/>
            <a:r>
              <a:rPr lang="en-US" dirty="0"/>
              <a:t>Most students are don’t even need 6 pages (charts and tables extend it a lot), 2-4 is more common </a:t>
            </a:r>
          </a:p>
          <a:p>
            <a:endParaRPr lang="en-US" dirty="0"/>
          </a:p>
        </p:txBody>
      </p:sp>
    </p:spTree>
    <p:extLst>
      <p:ext uri="{BB962C8B-B14F-4D97-AF65-F5344CB8AC3E}">
        <p14:creationId xmlns:p14="http://schemas.microsoft.com/office/powerpoint/2010/main" val="22881877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170</TotalTime>
  <Words>1154</Words>
  <Application>Microsoft Macintosh PowerPoint</Application>
  <PresentationFormat>Custom</PresentationFormat>
  <Paragraphs>104</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Book</vt:lpstr>
      <vt:lpstr>Proxima Nova</vt:lpstr>
      <vt:lpstr>Source Sans Pro</vt:lpstr>
      <vt:lpstr>Vitesse Light</vt:lpstr>
      <vt:lpstr>Office Theme</vt:lpstr>
      <vt:lpstr>PowerPoint Presentation</vt:lpstr>
      <vt:lpstr>Announcements</vt:lpstr>
      <vt:lpstr>The Practical Project</vt:lpstr>
      <vt:lpstr>Why the practical?</vt:lpstr>
      <vt:lpstr>Grading Rubric</vt:lpstr>
      <vt:lpstr>Rubric Continued</vt:lpstr>
      <vt:lpstr>Rubric Continued Part 3</vt:lpstr>
      <vt:lpstr>Speaking About Charts</vt:lpstr>
      <vt:lpstr>FAQ</vt:lpstr>
      <vt:lpstr>Start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Lionelle,Albert</cp:lastModifiedBy>
  <cp:revision>4</cp:revision>
  <dcterms:created xsi:type="dcterms:W3CDTF">2021-07-20T19:12:52Z</dcterms:created>
  <dcterms:modified xsi:type="dcterms:W3CDTF">2021-11-09T22:04:24Z</dcterms:modified>
</cp:coreProperties>
</file>