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70" r:id="rId12"/>
    <p:sldId id="258" r:id="rId13"/>
    <p:sldId id="259" r:id="rId14"/>
    <p:sldId id="260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1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3401 1371 24575,'-10'-4'0,"2"1"0,-22 3 0,18 0 0,-18 0 0,2 0 0,4 0 0,-24 0 0,7 0 0,-10 0 0,11 0 0,2 4 0,-32 5 0,38-3 0,-36 2 0,47-8 0,-7 4 0,7 0 0,0 1 0,1-2 0,5-3 0,-6 3 0,10-2 0,1 2 0,3-3 0,0 0 0,-4 0 0,0 0 0,-9 0 0,-12 0 0,2 0 0,-8 0 0,0 6 0,-3-5 0,1 5 0,-8-6 0,18 0 0,-19 0 0,-2 0 0,8 0 0,0 0 0,7 0 0,12 0 0,-8 0 0,12 0 0,5 0 0,1 0 0,0 0 0,-1 0 0,-15 0 0,14 0 0,-40 0 0,32 0 0,-35-6 0,35 2 0,-7-3 0,11 4 0,-12 3 0,8-3 0,-33-5 0,35 3 0,-35-1 0,33 2 0,-14-1 0,-14-4 0,19-1 0,-19 1 0,25 4 0,-1-7 0,-11 2 0,17 0 0,-27 2 0,21 4 0,-4 0 0,-6-3 0,23 3 0,-11 1 0,12 0 0,-7 2 0,6-5 0,-9 2 0,9-3 0,-24-5 0,14 3 0,-12-5 0,17 8 0,9-4 0,-6 0 0,-1-2 0,2-2 0,-10 7 0,13 0 0,-10 0 0,11 2 0,-1-1 0,2 0 0,3 1 0,-2-2 0,0 0 0,2 3 0,-3-3 0,4 0 0,-4-12 0,3 8 0,-8-17 0,7 19 0,-6-14 0,7 11 0,-7-11 0,5-2 0,-2 3 0,-1-7 0,0 4 0,-4-1 0,3-7 0,4 16 0,-5-27 0,10 30 0,-12-49 0,9 35 0,-1-22 0,3 28 0,6 3 0,0-9 0,0 13 0,0-12 0,0 20 0,-3-3 0,2 2 0,-6-6 0,7 6 0,-4-5 0,4 5 0,0-6 0,0 3 0,0 0 0,-4-8 0,3 9 0,-3-6 0,4 0 0,0 6 0,0-9 0,0 11 0,0-6 0,0 3 0,0-3 0,0 3 0,0 1 0,0 2 0,0 1 0,0 0 0,0 0 0,3 0 0,1-1 0,0 1 0,3 0 0,-3 0 0,3-3 0,0-2 0,0 5 0,9 0 0,-3 7 0,13 0 0,-4 0 0,5 0 0,0-4 0,-5 3 0,-2-3 0,-9 1 0,0-1 0,-7-3 0,-1-4 0,-3 3 0,0-2 0,0 0 0,0 2 0,-7-3 0,3 4 0,-7 3 0,1 1 0,2 3 0,-2 0 0,-1 0 0,0 0 0,0 0 0,1 0 0,-7 0 0,8 0 0,-10 0 0,8 0 0,-4 3 0,-5-2 0,-2 6 0,-5-2 0,5 4 0,2-5 0,-10 11 0,14-9 0,-13 6 0,-9 5 0,17-11 0,-26 8 0,34-8 0,-12 3 0,12 0 0,-13 4 0,11-6 0,-6 1 0,10-4 0,1-1 0,0 1 0,8-4 0,0 4 0,12-4 0,-2 0 0,11 0 0,0 0 0,2 0 0,16 0 0,-13 0 0,24-6 0,3-9 0,3-5 0,28-11 0,-25 11 0,25-10 0,-18 8 0,0 0 0,-18 7 0,-16 6 0,-19 9 0,0-4 0,-4 4 0,-3 7 0,-4-2 0,-1 8 0,-2 25 0,3-11 0,0 21 0,0-26 0,0 4 0,0-14 0,6 24 0,-2-21 0,6 13 0,-3-18 0,0-3 0,0 0 0,0 1 0,1 2 0,-1-2 0,5 11 0,-1-6 0,7 13 0,-6-14 0,3 8 0,-4-9 0,0 0 0,3 3 0,8 7 0,-8-7 0,-3 1 0,-9-16 0,-15-13 0,11 9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1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3070 95 24575,'-3'-4'0,"-1"1"0,-3 3 0,-9-4 0,6 3 0,-15-3 0,13 0 0,-9 4 0,10-4 0,1-2 0,3 4 0,0-4 0,-4 6 0,3 0 0,-5-3 0,5 2 0,-6-2 0,-3-5 0,5 6 0,-13-10 0,6 11 0,-2-3 0,-26-3 0,26 2 0,-21-2 0,28 3 0,-6 4 0,-2 0 0,1 0 0,-5 0 0,13 0 0,-6 0 0,11 0 0,-2 0 0,2 0 0,1 0 0,0 0 0,-3 0 0,-1 0 0,-10 0 0,6 0 0,-2 0 0,3 0 0,6 0 0,-5 0 0,5 0 0,-6 0 0,6 0 0,-5 0 0,1 0 0,1 0 0,-8 0 0,10 0 0,-11 0 0,12 0 0,-5 0 0,5 0 0,-6 0 0,-13 0 0,8 0 0,-11 0 0,15 0 0,1 0 0,-6 0 0,7 0 0,-6 0 0,11 0 0,-6 0 0,-6 0 0,7 0 0,-10 0 0,15 0 0,-5 0 0,5 0 0,-6 0 0,-3 0 0,5 0 0,-13 0 0,15 0 0,-9 0 0,8 0 0,0 0 0,-3 0 0,3 0 0,-9 0 0,4 0 0,-4 0 0,5 0 0,-5 0 0,5 0 0,-6 0 0,1 0 0,4 0 0,-4 0 0,6 0 0,0 0 0,-7 0 0,6 0 0,-5 0 0,-1 0 0,6 0 0,-11 0 0,4 0 0,0 0 0,2 4 0,0-4 0,-1 8 0,-1-7 0,-5 6 0,12-6 0,-3 5 0,-1 3 0,9-4 0,-9 3 0,8-8 0,-4 0 0,1 4 0,0 0 0,-1 3 0,1-3 0,-17-1 0,7 5 0,-5-6 0,10 9 0,2-10 0,-5 6 0,4-6 0,-7 7 0,6-2 0,-2-1 0,-19 4 0,24-4 0,-17 5 0,16-6 0,5 2 0,-5-2 0,10 3 0,0-3 0,0 6 0,0-6 0,0 4 0,-1-2 0,1-5 0,0 5 0,0-2 0,0 3 0,-9 1 0,6 0 0,-6 0 0,9-4 0,-4 2 0,4-2 0,-4 3 0,4-3 0,0 3 0,0-3 0,0 3 0,-4 0 0,0 3 0,-9-1 0,4 2 0,-4 0 0,9-3 0,0 2 0,4-3 0,-3 4 0,2-3 0,-2 2 0,-1 0 0,0 2 0,0 2 0,1-3 0,-1-1 0,3-2 0,-2-1 0,3 0 0,0 0 0,-1 0 0,1 0 0,0 1 0,0-1 0,0 3 0,0-2 0,-1 2 0,1-2 0,-17 22 0,13-17 0,-16 21 0,19-26 0,1 2 0,0 0 0,3-2 0,-3 3 0,0-4 0,0 0 0,0 0 0,3 0 0,-7 10 0,5-8 0,-6 7 0,5-9 0,0 1 0,0-1 0,0 0 0,-4 0 0,3-3 0,-2 2 0,3-2 0,-4 7 0,7-3 0,-6 5 0,6-2 0,-3 1 0,3-2 0,-3-3 0,3 3 0,-6-2 0,5 6 0,-4-6 0,8 5 0,-5-1 0,5-1 0,-2 8 0,-1-10 0,4 8 0,-4-7 0,4-2 0,0 6 0,0-7 0,0 7 0,0-6 0,-3 6 0,3-7 0,-4 13 0,4-11 0,0 11 0,0-12 0,0 5 0,0-2 0,0 0 0,0 0 0,0-1 0,0 1 0,0 0 0,0 19 0,0-18 0,0 18 0,0-19 0,0 4 0,0-4 0,6 19 0,-5-18 0,9 23 0,-9-25 0,10 6 0,-10-9 0,6 3 0,-4 2 0,-2-1 0,2 2 0,0-2 0,1 1 0,0 7 0,-1-7 0,0 9 0,-2-10 0,5 2 0,-5-2 0,6 1 0,-7 1 0,4-5 0,-1 6 0,-2-3 0,5 3 0,-1 6 0,-1-4 0,3 4 0,0-5 0,-2-4 0,2 2 0,-4-5 0,3 22 0,2-18 0,-2 15 0,1-17 0,-3 1 0,3 0 0,-3 0 0,-1-4 0,0 3 0,1-2 0,3 3 0,-3-1 0,3-2 0,-2 11 0,2-9 0,-2 6 0,2 0 0,-3-3 0,4 7 0,0-9 0,-4-1 0,3 6 0,-3-3 0,1 4 0,-2-7 0,-3-3 0,17 14 0,7 13 0,18 23 0,3 11 0,-12-14 0,0 5 0,-16-35 0,8 23 0,-13-29 0,3 13 0,-4-17 0,-3-3 0,-4-7 0,-5-11 0,-6-5 0,3-2 0,1-5 0,-2 0 0,4 1 0,-3-2 0,4 9 0,0 0 0,0-2 0,0 5 0,0-6 0,0 3 0,-3-3 0,2 2 0,-2 2 0,3 0 0,0-1 0,0-1 0,0 2 0,0 0 0,0 2 0,0-6 0,0-3 0,0 1 0,0-4 0,0 6 0,0 0 0,0-1 0,0 4 0,0-2 0,0 5 0,0-6 0,0 6 0,0-2 0,0-1 0,0 3 0,0-5 0,0 20 0,0-4 0,0 23 0,0-4 0,0-1 0,0 5 0,0-10 0,0 10 0,0-4 0,7-1 0,-6-4 0,6-3 0,-7-3 0,0 0 0,0 0 0,0-4 0,0 0 0,0 3 0,3 1 0,-2 4 0,2-4 0,-3 2 0,3-5 0,-2 12 0,2-11 0,1 16 0,-3-15 0,3 6 0,-4-9 0,0 0 0,0 4 0,0-3 0,0 2 0,0-3 0,0 0 0,0 4 0,0 0 0,0 0 0,0 2 0,0-1 0,0 2 0,3 0 0,-2-3 0,2-7 0,-6-4 0,-1-8 0,-3 1 0,0 0 0,0 0 0,-1 0 0,0-9 0,1 9 0,-1-8 0,-2 8 0,2 2 0,-3-5 0,1 6 0,-1-3 0,0 3 0,-3-5 0,6 4 0,-22-8 0,15 9 0,-12-5 0,13 8 0,6-5 0,-6 2 0,7 0 0,-7 0 0,6 4 0,-6 0 0,7 0 0,-7 0 0,3 0 0,0-3 0,-9 2 0,2-10 0,0 9 0,-2-6 0,-7 8 0,11 0 0,-19-4 0,22 0 0,-4-1 0,4-2 0,5 7 0,-3-4 0,4 4 0,0 0 0,-3-3 0,2 2 0,-6-2 0,6 3 0,1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2:4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3138 1 24575,'-71'0'0,"35"0"0,-55 0 0,57 0 0,1 0 0,15 0 0,10 0 0,-4 0 0,3 0 0,-12 0 0,0 0 0,-10 0 0,0 5 0,1 0 0,-1 1 0,0-1 0,-12 1 0,9 0 0,-8 2 0,11-4 0,7 0 0,1-3 0,-11 2 0,6-3 0,-26 7 0,20-6 0,-32 13 0,29-3 0,-41-1 0,41-1 0,-17 0 0,11-7 0,10 12 0,-4-13 0,15 4 0,6-2 0,0-2 0,3 3 0,-21 2 0,17-1 0,-24 3 0,27-5 0,-14 2 0,14-4 0,-9 7 0,0-2 0,6-2 0,-6 1 0,-12 1 0,18-4 0,-16 8 0,20-6 0,-9 1 0,7-2 0,-6 1 0,8 0 0,0 1 0,2-2 0,3 1 0,0-3 0,-4 10 0,3-6 0,-6 7 0,-4-3 0,1-1 0,-5 1 0,1 5 0,-3-4 0,1 8 0,-17-6 0,14 2 0,-9 0 0,13-7 0,11 3 0,-6 5 0,5-1 0,-1 5 0,-8-1 0,11-9 0,-7 5 0,0-1 0,4 0 0,-9 2 0,7-4 0,4-3 0,-4 4 0,7-3 0,-6 3 0,6-4 0,-2 0 0,2-4 0,1 3 0,0-2 0,0 3 0,0 0 0,-3 0 0,2 0 0,-3-3 0,0 5 0,0-4 0,-4 9 0,3-2 0,-2-1 0,2 3 0,1-6 0,0 3 0,0-4 0,0 4 0,-4 0 0,3 1 0,-25 17 0,24-17 0,-26 24 0,30-26 0,-7 10 0,-7 4 0,8-10 0,-11 13 0,18-23 0,-6 6 0,2-3 0,-3 1 0,0 2 0,3 1 0,-2 1 0,6-1 0,-2 0 0,-1-1 0,3-2 0,-6 3 0,6-4 0,-3 0 0,4 0 0,0 0 0,-4 0 0,3 0 0,-8 11 0,11-9 0,-6 12 0,4-10 0,-7 11 0,2-9 0,-1 4 0,6-9 0,4-1 0,-3 0 0,6 0 0,-3 10 0,4-4 0,-3 9 0,-2-7 0,-3 0 0,0 0 0,4-3 0,-4-2 0,3 8 0,0-5 0,1 8 0,0-6 0,3-3 0,-6-1 0,6-1 0,-6 2 0,6-1 0,-3 10 0,-2 11 0,4-10 0,-7 11 0,8-22 0,-7 5 0,8-5 0,-4 3 0,4-2 0,0 3 0,0 18 0,0-6 0,0 4 0,0-14 0,0-9 0,0 2 0,0 2 0,0 9 0,0-4 0,0 1 0,0-7 0,0 6 0,0 3 0,0 3 0,0-1 0,0-1 0,0 3 0,0-1 0,0-1 0,0-7 0,0 0 0,0 7 0,0-9 0,0 7 0,0-1 0,0-3 0,0 13 0,0-16 0,0 14 0,0-14 0,0 5 0,4-3 0,-4 3 0,8-2 0,-7 2 0,2-3 0,1-7 0,0 6 0,5 4 0,0 5 0,6 7 0,-8-10 0,2 1 0,-2-10 0,-1 4 0,2 0 0,3 0 0,-6 1 0,10 17 0,-1-7 0,-6 6 0,6-5 0,-6-14 0,3 15 0,1-11 0,-3 5 0,-4-7 0,2 0 0,-3 0 0,1 0 0,2-3 0,-6 2 0,3-2 0,-1 3 0,2 0 0,6 0 0,-2 0 0,3-3 0,-4 2 0,0-2 0,0-1 0,0 3 0,-3-6 0,13 37 0,-11-26 0,9 22 0,-8-20 0,-3-11 0,1 7 0,2 0 0,-3-4 0,5 16 0,-2-13 0,1 6 0,-1-10 0,0-2 0,-3-3 0,2 4 0,3 7 0,0 5 0,10 7 0,-14-10 0,11 1 0,-12-13 0,7 6 0,-4-3 0,0 1 0,15 14 0,-11-15 0,8 12 0,-12-13 0,-4-2 0,4 3 0,0-4 0,0 0 0,0 0 0,4 4 0,-3-3 0,6 6 0,4-5 0,-5 2 0,15-2 0,-9-1 0,1 0 0,-3 4 0,-10-4 0,4 3 0,1-4 0,-1-4 0,0 3 0,6-1 0,-7 2 0,7 1 0,-7 3 0,-2-3 0,3 2 0,-4-3 0,4 4 0,-3-3 0,2 6 0,-3-6 0,0 3 0,1-4 0,-1 0 0,0 0 0,0 0 0,0 0 0,0 0 0,0 0 0,0 0 0,0 0 0,10 6 0,-7-5 0,7 2 0,-10-4 0,6 7 0,-1-3 0,1 7 0,-2-10 0,-4-3 0,4 2 0,7 3 0,5 0 0,7 10 0,0-9 0,-11 3 0,20-2 0,-22-3 0,16 1 0,-21 2 0,2 1 0,-6-1 0,24 9 0,-19-11 0,16 8 0,-18-7 0,0-2 0,1-1 0,-2-1 0,-3-2 0,0 3 0,4 4 0,-3 0 0,6 4 0,-2-3 0,3-2 0,23 24 0,-21-24 0,13 15 0,-28-30 0,-6-4 0,-2-4 0,1 3 0,-3-6 0,2 6 0,-3-7 0,3 8 0,-3-14 0,4 11 0,-5-11 0,0 3 0,0 2 0,-3-24 0,7 23 0,-8-33 0,12 37 0,-9-16 0,9 18 0,-6 0 0,2-4 0,-4-7 0,1 5 0,3-11 0,-3 15 0,4-4 0,-4 10 0,3 0 0,-2-4 0,6 3 0,-6-6 0,6 2 0,-2 1 0,-1-4 0,3 7 0,-2-2 0,3 3 0,7 7 0,-2 2 0,10 10 0,-6 2 0,3 3 0,-4 0 0,0 0 0,6 7 0,-5-5 0,6 11 0,-6-5 0,19 23 0,-14-18 0,18 16 0,-17-21 0,0-3 0,30 46 0,-3-28 0,20 38 0,2-20 0,-15 7 0,6-6 0,-21-9 0,-9-24 0,-14-10 0,-6-6 0,-2 3 0,-6-8 0,-5 0 0,-1-4 0,-13 0 0,11 0 0,-7 0 0,10 0 0,0 0 0,-4 3 0,0-2 0,-11 12 0,5-11 0,-1 11 0,8-12 0,-1 6 0,3-6 0,-6 10 0,2-6 0,1 3 0,-3-1 0,2-6 0,-3 6 0,0-2 0,-7-1 0,5 0 0,-1-1 0,-14 11 0,9-7 0,-12 9 0,17-15 0,7 6 0,4-6 0,0 6 0,-4-6 0,3 6 0,-2-2 0,-7 4 0,7-4 0,-11-1 0,10 0 0,-1-3 0,2 6 0,2-6 0,1 2 0,0-3 0,-3 8 0,2-7 0,-3 7 0,4-8 0,0 0 0,0 0 0,-4 0 0,0 0 0,-4 0 0,3 0 0,1 0 0,4 0 0,0 0 0,0-4 0,4 3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0dd339b1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0dd339b1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dd339b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dd339b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dd339b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dd339b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dd339b1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dd339b1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dd339b1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dd339b1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0dd339b1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0dd339b1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0dd339b1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0dd339b1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87371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3241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port_Layer_Secur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hyperlink" Target="https://spreadprivacy.com/what-do-security-certificates-d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ns.colostate.edu/securit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 idx="4294967295"/>
          </p:nvPr>
        </p:nvSpPr>
        <p:spPr>
          <a:xfrm>
            <a:off x="628509" y="2696352"/>
            <a:ext cx="12560582" cy="20294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2" tIns="91422" rIns="91422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381750">
              <a:spcBef>
                <a:spcPts val="0"/>
              </a:spcBef>
              <a:buClr>
                <a:schemeClr val="lt1"/>
              </a:buClr>
              <a:buSzPts val="4000"/>
              <a:defRPr/>
            </a:pPr>
            <a:r>
              <a:rPr lang="en-US" sz="6044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 Hashing, Loops and Lists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A656E-1BC2-CD4D-945C-57A9D75F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Break/Continue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8E5CA-9D06-BF4C-AC67-40E4BF06A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7538"/>
          </a:xfrm>
        </p:spPr>
        <p:txBody>
          <a:bodyPr/>
          <a:lstStyle/>
          <a:p>
            <a:r>
              <a:rPr lang="en-US" dirty="0"/>
              <a:t>Very commonly used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dirty="0"/>
              <a:t>Forces an </a:t>
            </a:r>
            <a:r>
              <a:rPr lang="en-US" u="sng" dirty="0"/>
              <a:t>early exit</a:t>
            </a:r>
            <a:r>
              <a:rPr lang="en-US" dirty="0"/>
              <a:t> from a loop! 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Forces a next iteration for a loop</a:t>
            </a:r>
          </a:p>
          <a:p>
            <a:pPr lvl="1"/>
            <a:r>
              <a:rPr lang="en-US" dirty="0"/>
              <a:t>Be careful with while loops</a:t>
            </a:r>
          </a:p>
          <a:p>
            <a:pPr lvl="1"/>
            <a:r>
              <a:rPr lang="en-US" dirty="0"/>
              <a:t>very common in for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9C9C-C567-714F-A14E-58FB4A879A33}"/>
              </a:ext>
            </a:extLst>
          </p:cNvPr>
          <p:cNvSpPr txBox="1"/>
          <p:nvPr/>
        </p:nvSpPr>
        <p:spPr>
          <a:xfrm>
            <a:off x="6739467" y="1854875"/>
            <a:ext cx="67733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(odds)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[23, 13]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89AF8-EA8B-4144-9DDE-074315303501}"/>
              </a:ext>
            </a:extLst>
          </p:cNvPr>
          <p:cNvSpPr txBox="1"/>
          <p:nvPr/>
        </p:nvSpPr>
        <p:spPr>
          <a:xfrm>
            <a:off x="628075" y="4837110"/>
            <a:ext cx="7236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(odds)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[23, 13, 17, 191]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12E941-B081-854D-8DE2-8F643AB0E2D7}"/>
                  </a:ext>
                </a:extLst>
              </p14:cNvPr>
              <p14:cNvContentPartPr/>
              <p14:nvPr/>
            </p14:nvContentPartPr>
            <p14:xfrm>
              <a:off x="447213" y="5399196"/>
              <a:ext cx="1224360" cy="51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12E941-B081-854D-8DE2-8F643AB0E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573" y="5390196"/>
                <a:ext cx="12420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402EF9-E973-DF42-8592-C2E040188EB7}"/>
                  </a:ext>
                </a:extLst>
              </p14:cNvPr>
              <p14:cNvContentPartPr/>
              <p14:nvPr/>
            </p14:nvContentPartPr>
            <p14:xfrm>
              <a:off x="6541653" y="2840316"/>
              <a:ext cx="1105200" cy="943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402EF9-E973-DF42-8592-C2E040188E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3013" y="2831316"/>
                <a:ext cx="112284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5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8A16-03DD-42F7-9D05-CFDD3438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coding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5E0B-7E4E-4F6D-B505-A98524622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6F8D-BF4E-6640-9DD0-23941E1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B2AD-9857-6C48-AF1F-6E273A911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438769" cy="5105052"/>
          </a:xfrm>
        </p:spPr>
        <p:txBody>
          <a:bodyPr/>
          <a:lstStyle/>
          <a:p>
            <a:r>
              <a:rPr lang="en-US" dirty="0"/>
              <a:t>Remember If Statements?</a:t>
            </a:r>
          </a:p>
          <a:p>
            <a:pPr lvl="1"/>
            <a:r>
              <a:rPr lang="en-US" dirty="0"/>
              <a:t>if True:   else: </a:t>
            </a:r>
          </a:p>
          <a:p>
            <a:pPr lvl="1"/>
            <a:r>
              <a:rPr lang="en-US" dirty="0"/>
              <a:t>True means execute block</a:t>
            </a:r>
          </a:p>
          <a:p>
            <a:pPr lvl="1"/>
            <a:r>
              <a:rPr lang="en-US" dirty="0"/>
              <a:t>Else means execute block if first isn’t true</a:t>
            </a:r>
          </a:p>
          <a:p>
            <a:r>
              <a:rPr lang="en-US" dirty="0"/>
              <a:t>Loops – Execute block while true</a:t>
            </a:r>
          </a:p>
          <a:p>
            <a:pPr lvl="1"/>
            <a:r>
              <a:rPr lang="en-US" dirty="0"/>
              <a:t>but if not true? </a:t>
            </a:r>
          </a:p>
          <a:p>
            <a:pPr lvl="1"/>
            <a:r>
              <a:rPr lang="en-US" dirty="0"/>
              <a:t>run block of code, *once* after expression is false!</a:t>
            </a:r>
          </a:p>
          <a:p>
            <a:pPr lvl="1"/>
            <a:r>
              <a:rPr lang="en-US" dirty="0"/>
              <a:t>Guarantees one run after loop</a:t>
            </a:r>
          </a:p>
          <a:p>
            <a:pPr lvl="2"/>
            <a:r>
              <a:rPr lang="en-US" dirty="0"/>
              <a:t>As long as </a:t>
            </a:r>
            <a:r>
              <a:rPr lang="en-US" b="1" dirty="0"/>
              <a:t>False</a:t>
            </a:r>
            <a:r>
              <a:rPr lang="en-US" dirty="0"/>
              <a:t> happens</a:t>
            </a:r>
          </a:p>
          <a:p>
            <a:pPr lvl="2"/>
            <a:r>
              <a:rPr lang="en-US" dirty="0"/>
              <a:t>Matters for break! </a:t>
            </a:r>
          </a:p>
          <a:p>
            <a:r>
              <a:rPr lang="en-US" dirty="0"/>
              <a:t>Reasons?</a:t>
            </a:r>
          </a:p>
          <a:p>
            <a:pPr lvl="1"/>
            <a:r>
              <a:rPr lang="en-US" dirty="0"/>
              <a:t>Good for closing files, closing internet connections,</a:t>
            </a:r>
            <a:br>
              <a:rPr lang="en-US" dirty="0"/>
            </a:br>
            <a:r>
              <a:rPr lang="en-US" dirty="0"/>
              <a:t>security checkups,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04222-1A23-744B-8A4D-FA473E5FA6FE}"/>
              </a:ext>
            </a:extLst>
          </p:cNvPr>
          <p:cNvSpPr txBox="1"/>
          <p:nvPr/>
        </p:nvSpPr>
        <p:spPr>
          <a:xfrm>
            <a:off x="6021079" y="421985"/>
            <a:ext cx="758613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"Found no duplicates!"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 printed!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6F702-DE13-D148-A704-98F3A315211E}"/>
                  </a:ext>
                </a:extLst>
              </p14:cNvPr>
              <p14:cNvContentPartPr/>
              <p14:nvPr/>
            </p14:nvContentPartPr>
            <p14:xfrm>
              <a:off x="5884540" y="1465940"/>
              <a:ext cx="1129680" cy="178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6F702-DE13-D148-A704-98F3A3152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900" y="1457300"/>
                <a:ext cx="1147320" cy="18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DEC8-F972-5447-966F-88A5D50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C7C6-D460-AA40-AA68-0FC063C81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57735"/>
          </a:xfrm>
        </p:spPr>
        <p:txBody>
          <a:bodyPr/>
          <a:lstStyle/>
          <a:p>
            <a:r>
              <a:rPr lang="en-US" dirty="0"/>
              <a:t>Cool shorthand “magic”</a:t>
            </a:r>
          </a:p>
          <a:p>
            <a:pPr lvl="1"/>
            <a:r>
              <a:rPr lang="en-US" dirty="0"/>
              <a:t>a way to have a loop that generates a list in one line!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91E6C-716D-7244-8203-F9CE83AF24F4}"/>
              </a:ext>
            </a:extLst>
          </p:cNvPr>
          <p:cNvSpPr txBox="1"/>
          <p:nvPr/>
        </p:nvSpPr>
        <p:spPr>
          <a:xfrm>
            <a:off x="2889955" y="2801302"/>
            <a:ext cx="80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7273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[6, 5, 2, 4, 2, 6, 1, 3, 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AC7B2BF-6ABD-B84C-91E0-986CD03F036C}"/>
              </a:ext>
            </a:extLst>
          </p:cNvPr>
          <p:cNvSpPr txBox="1">
            <a:spLocks/>
          </p:cNvSpPr>
          <p:nvPr/>
        </p:nvSpPr>
        <p:spPr>
          <a:xfrm>
            <a:off x="543408" y="3672141"/>
            <a:ext cx="12561453" cy="857735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Also, conditionally add something! </a:t>
            </a:r>
          </a:p>
          <a:p>
            <a:pPr lvl="1"/>
            <a:r>
              <a:rPr lang="en-US" dirty="0"/>
              <a:t>common for filtering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5F96D-8FB9-5D4B-BA7B-8EB4BA2F00F0}"/>
              </a:ext>
            </a:extLst>
          </p:cNvPr>
          <p:cNvSpPr txBox="1"/>
          <p:nvPr/>
        </p:nvSpPr>
        <p:spPr>
          <a:xfrm>
            <a:off x="2889955" y="4692830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odds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(odds)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[-5, -1, -3]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BF47-AD8F-7744-9DBF-1C3ECCB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499D8-6667-3242-B5CC-01CD0FD9B12A}"/>
              </a:ext>
            </a:extLst>
          </p:cNvPr>
          <p:cNvSpPr txBox="1"/>
          <p:nvPr/>
        </p:nvSpPr>
        <p:spPr>
          <a:xfrm>
            <a:off x="355600" y="1333018"/>
            <a:ext cx="13106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lines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csv.reader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[line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header = {}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col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]):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first line is header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header[col]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:])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categorize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{}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arg.lower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[plant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]].lower()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[plant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]].lower()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headers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 = reader(filename)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categorize(lines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"average"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/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(lines))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"plants"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/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(lines))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2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Sending Files Online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How do you know the file sent, is the correct file?</a:t>
            </a:r>
            <a:endParaRPr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7759178" y="3986898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cat.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Hashing</a:t>
            </a:r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body" idx="1"/>
          </p:nvPr>
        </p:nvSpPr>
        <p:spPr>
          <a:xfrm>
            <a:off x="628094" y="2487907"/>
            <a:ext cx="12561413" cy="4569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98965">
              <a:buSzPts val="1600"/>
            </a:pPr>
            <a:r>
              <a:rPr lang="en" sz="2418"/>
              <a:t>Files are streams of bytes - ones and zeros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A file hash, is a number representation of that file (math formula to figure it out) 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For example, ‘myfancyfile.html’</a:t>
            </a:r>
            <a:endParaRPr sz="2418"/>
          </a:p>
          <a:p>
            <a:pPr lvl="1" indent="-489370">
              <a:spcBef>
                <a:spcPts val="0"/>
              </a:spcBef>
              <a:buSzPts val="1500"/>
            </a:pPr>
            <a:r>
              <a:rPr lang="en" sz="2267"/>
              <a:t>dfdec888b72151965a34b4b59031290a</a:t>
            </a:r>
            <a:endParaRPr sz="2267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If something gets modified - even one bit - the file won’t hash the same! 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Even strings and objects can be hashed, and if the objects are ‘exactly’ the same, their hashes are the same</a:t>
            </a:r>
            <a:endParaRPr sz="2418"/>
          </a:p>
          <a:p>
            <a:pPr indent="-498965">
              <a:spcBef>
                <a:spcPts val="0"/>
              </a:spcBef>
              <a:buSzPts val="1600"/>
            </a:pPr>
            <a:r>
              <a:rPr lang="en" sz="2418"/>
              <a:t>This provides consistency and integrity. </a:t>
            </a:r>
            <a:endParaRPr sz="2418"/>
          </a:p>
          <a:p>
            <a:pPr lvl="1" indent="-489370">
              <a:spcBef>
                <a:spcPts val="0"/>
              </a:spcBef>
              <a:buSzPts val="1500"/>
            </a:pPr>
            <a:r>
              <a:rPr lang="en" sz="2267"/>
              <a:t>Most people don’t use this, but a cool concept to know for the future. </a:t>
            </a:r>
            <a:endParaRPr sz="226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Hashing To Check Files</a:t>
            </a:r>
            <a:endParaRPr/>
          </a:p>
        </p:txBody>
      </p:sp>
      <p:sp>
        <p:nvSpPr>
          <p:cNvPr id="210" name="Google Shape;210;p42"/>
          <p:cNvSpPr/>
          <p:nvPr/>
        </p:nvSpPr>
        <p:spPr>
          <a:xfrm>
            <a:off x="1172547" y="2244604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211" name="Google Shape;211;p42"/>
          <p:cNvSpPr/>
          <p:nvPr/>
        </p:nvSpPr>
        <p:spPr>
          <a:xfrm>
            <a:off x="3960736" y="2380189"/>
            <a:ext cx="2663333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213" name="Google Shape;213;p42" descr="A hacker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6808312" y="1981805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2"/>
          <p:cNvSpPr/>
          <p:nvPr/>
        </p:nvSpPr>
        <p:spPr>
          <a:xfrm>
            <a:off x="8505213" y="2244604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600" dirty="0"/>
              <a:t>The quick brown fox jumps over the lazy cat.</a:t>
            </a:r>
            <a:endParaRPr sz="1600" dirty="0"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628094" y="3526441"/>
            <a:ext cx="12561413" cy="374362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Send Hash Separately (or even post it publically) </a:t>
            </a:r>
            <a:endParaRPr/>
          </a:p>
          <a:p>
            <a:pPr marL="0" indent="0">
              <a:buNone/>
            </a:pPr>
            <a:r>
              <a:rPr lang="en"/>
              <a:t>dad18f1e2410a1955b93b13537c783fbf44b52bdcb1fbde59bcd9de25028c4ae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Client Checks Hash:</a:t>
            </a:r>
            <a:endParaRPr/>
          </a:p>
          <a:p>
            <a:pPr marL="0" indent="0">
              <a:buNone/>
            </a:pPr>
            <a:r>
              <a:rPr lang="en"/>
              <a:t>ae3700ed06626b431c3abaf48563bb47ae1f4e545ce8365ac8eca62f980f730d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Hashes are unique to CONTENT - even changing one character changes the hash!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Hashes are for checking consistency, not to hide contents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SHA-3 (newest), md5 still common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Encryption and Encrypting Files</a:t>
            </a: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518156">
              <a:buSzPts val="1800"/>
              <a:buChar char="●"/>
            </a:pPr>
            <a:r>
              <a:rPr lang="en" sz="2720"/>
              <a:t>Symmetric Encryption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use this almost daily</a:t>
            </a:r>
            <a:endParaRPr sz="2569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HTTPS - or TLS</a:t>
            </a:r>
            <a:endParaRPr sz="2569"/>
          </a:p>
          <a:p>
            <a:pPr indent="-518156">
              <a:spcBef>
                <a:spcPts val="0"/>
              </a:spcBef>
              <a:buSzPts val="1800"/>
              <a:buChar char="●"/>
            </a:pPr>
            <a:r>
              <a:rPr lang="en" sz="2720"/>
              <a:t>Public Key Encryption (asymmetric)</a:t>
            </a:r>
            <a:endParaRPr sz="2720"/>
          </a:p>
          <a:p>
            <a:pPr lvl="1" indent="-508561">
              <a:spcBef>
                <a:spcPts val="0"/>
              </a:spcBef>
              <a:buSzPts val="1700"/>
              <a:buChar char="○"/>
            </a:pPr>
            <a:r>
              <a:rPr lang="en" sz="2569"/>
              <a:t>We should use this more </a:t>
            </a:r>
            <a:endParaRPr sz="25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Transport Layer Security </a:t>
            </a:r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628093" y="2095155"/>
            <a:ext cx="7212080" cy="414754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SzPts val="1400"/>
              <a:buChar char="●"/>
            </a:pPr>
            <a:r>
              <a:rPr lang="en" sz="2116"/>
              <a:t>Protocol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Used </a:t>
            </a:r>
            <a:r>
              <a:rPr lang="en" sz="1964" b="1" u="sng"/>
              <a:t>on top</a:t>
            </a:r>
            <a:r>
              <a:rPr lang="en" sz="1964"/>
              <a:t> of the web protocols (www, IP, etc)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Stages: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Handshake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Double check certificate</a:t>
            </a:r>
            <a:endParaRPr sz="1964"/>
          </a:p>
          <a:p>
            <a:pPr lvl="2" indent="-470179">
              <a:spcBef>
                <a:spcPts val="0"/>
              </a:spcBef>
              <a:buSzPts val="1300"/>
              <a:buChar char="■"/>
            </a:pPr>
            <a:r>
              <a:rPr lang="en" sz="1964"/>
              <a:t>Figure out encryption key</a:t>
            </a:r>
            <a:endParaRPr sz="1964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Connection is now encrypted for a limited time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We see it as: HTTPS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Also used in Virtual Private Networks (VPNs)</a:t>
            </a:r>
            <a:endParaRPr sz="2116"/>
          </a:p>
        </p:txBody>
      </p:sp>
      <p:sp>
        <p:nvSpPr>
          <p:cNvPr id="226" name="Google Shape;226;p44"/>
          <p:cNvSpPr txBox="1"/>
          <p:nvPr/>
        </p:nvSpPr>
        <p:spPr>
          <a:xfrm>
            <a:off x="628093" y="6242702"/>
            <a:ext cx="4776320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209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209" u="sng">
                <a:solidFill>
                  <a:schemeClr val="hlink"/>
                </a:solidFill>
                <a:hlinkClick r:id="rId3"/>
              </a:rPr>
              <a:t>https://en.wikipedia.org/wiki/Transport_Layer_Security</a:t>
            </a:r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https://spreadprivacy.com/what-do-security-certificates-do/</a:t>
            </a: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44" descr="Information for spread privacy.com.  Issued by: CloudFlare inc ECC CA-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1655" y="621358"/>
            <a:ext cx="4475564" cy="43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4"/>
          <p:cNvSpPr txBox="1"/>
          <p:nvPr/>
        </p:nvSpPr>
        <p:spPr>
          <a:xfrm>
            <a:off x="9191560" y="5601689"/>
            <a:ext cx="4475760" cy="16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662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Side comment: it is possible to spoof certificates or root them. CS 356 and the CS 456 are great classes to learn how (and ways against). Open to minors and majors in CS.</a:t>
            </a:r>
            <a:endParaRPr sz="1662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Virtual Private Networks (VPNs)</a:t>
            </a:r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628093" y="2217101"/>
            <a:ext cx="7914747" cy="4793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You First Connect to a VPN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i="1" dirty="0"/>
              <a:t>Tunnel</a:t>
            </a:r>
            <a:r>
              <a:rPr lang="en" dirty="0"/>
              <a:t> all information through that server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Encrypted tunnel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Server then relays info to websites and to you	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CSU Uses one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Pulse Secure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Uses 2 Factor Authentication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Encrypts all traffic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You ‘appear’ from CSU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Great for articles, etc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Cons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CSU becomes point of failure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But they are experts at doing this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Really - Go set it up </a:t>
            </a:r>
            <a:endParaRPr dirty="0"/>
          </a:p>
        </p:txBody>
      </p:sp>
      <p:sp>
        <p:nvSpPr>
          <p:cNvPr id="238" name="Google Shape;238;p45"/>
          <p:cNvSpPr txBox="1"/>
          <p:nvPr/>
        </p:nvSpPr>
        <p:spPr>
          <a:xfrm>
            <a:off x="8586964" y="2012347"/>
            <a:ext cx="1737627" cy="47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Your computer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4" name="Google Shape;244;p45" descr="login for EID Pulse Client Manu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82" y="3795156"/>
            <a:ext cx="3027810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 descr="Login for eID pulse client manua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297" y="4971553"/>
            <a:ext cx="3027774" cy="1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5" descr="A cartoon compute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430" y="2487894"/>
            <a:ext cx="1176402" cy="1176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10324591" y="2364002"/>
            <a:ext cx="2254427" cy="26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Encrypted Connection</a:t>
            </a:r>
            <a:endParaRPr sz="1813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9" name="Google Shape;239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5" idx="3"/>
            <a:endCxn id="236" idx="1"/>
          </p:cNvCxnSpPr>
          <p:nvPr/>
        </p:nvCxnSpPr>
        <p:spPr>
          <a:xfrm>
            <a:off x="9928831" y="3076093"/>
            <a:ext cx="2254427" cy="3545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6" name="Google Shape;236;p45" descr="A VPN tow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3485" y="2443544"/>
            <a:ext cx="1403822" cy="197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/>
        </p:nvSpPr>
        <p:spPr>
          <a:xfrm>
            <a:off x="12988907" y="3076093"/>
            <a:ext cx="82869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VPN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2" name="Google Shape;242;p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6" idx="2"/>
          </p:cNvCxnSpPr>
          <p:nvPr/>
        </p:nvCxnSpPr>
        <p:spPr>
          <a:xfrm flipH="1">
            <a:off x="11666382" y="4417659"/>
            <a:ext cx="1219013" cy="9306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7" name="Google Shape;237;p45" descr="A cloud representing the interne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3128" y="4647953"/>
            <a:ext cx="3617692" cy="289415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/>
        </p:nvSpPr>
        <p:spPr>
          <a:xfrm>
            <a:off x="9879985" y="5917775"/>
            <a:ext cx="1403973" cy="35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Internet</a:t>
            </a:r>
            <a:endParaRPr sz="151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VPN Setup hints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628087" y="2487899"/>
            <a:ext cx="8204427" cy="31796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sz="2116"/>
              <a:t>Go Here: </a:t>
            </a:r>
            <a:r>
              <a:rPr lang="en" sz="196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https://www.acns.colostate.edu/security/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Install the Application (don’t mess with securing via browser)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You will also need the Duo app on phone (for two factor)</a:t>
            </a:r>
            <a:endParaRPr sz="1964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Connect via browser once - too get config files</a:t>
            </a:r>
            <a:endParaRPr sz="2116"/>
          </a:p>
          <a:p>
            <a:pPr indent="-479774">
              <a:spcBef>
                <a:spcPts val="0"/>
              </a:spcBef>
              <a:buSzPts val="1400"/>
              <a:buChar char="●"/>
            </a:pPr>
            <a:r>
              <a:rPr lang="en" sz="2116"/>
              <a:t>Whenever you are not on campus</a:t>
            </a:r>
            <a:endParaRPr sz="2116"/>
          </a:p>
          <a:p>
            <a:pPr lvl="1" indent="-470179">
              <a:spcBef>
                <a:spcPts val="0"/>
              </a:spcBef>
              <a:buSzPts val="1300"/>
              <a:buChar char="○"/>
            </a:pPr>
            <a:r>
              <a:rPr lang="en" sz="1964"/>
              <a:t>Connect through the Pulse Client</a:t>
            </a:r>
            <a:endParaRPr sz="1964"/>
          </a:p>
        </p:txBody>
      </p:sp>
      <p:sp>
        <p:nvSpPr>
          <p:cNvPr id="253" name="Google Shape;253;p46"/>
          <p:cNvSpPr txBox="1"/>
          <p:nvPr/>
        </p:nvSpPr>
        <p:spPr>
          <a:xfrm>
            <a:off x="1141486" y="5675681"/>
            <a:ext cx="7177627" cy="84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 dirty="0">
                <a:latin typeface="Proxima Nova"/>
                <a:ea typeface="Proxima Nova"/>
                <a:cs typeface="Proxima Nova"/>
                <a:sym typeface="Proxima Nova"/>
              </a:rPr>
              <a:t>This is all great, but what you want to encrypt something, only your friend can read?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2" name="Google Shape;252;p46" descr="Information for using the manual instillation for Pulse Secure Connect Gatewa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2143" y="1344312"/>
            <a:ext cx="4524502" cy="268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Public and Private Keys</a:t>
            </a:r>
            <a:endParaRPr dirty="0"/>
          </a:p>
        </p:txBody>
      </p:sp>
      <p:sp>
        <p:nvSpPr>
          <p:cNvPr id="259" name="Google Shape;259;p47"/>
          <p:cNvSpPr txBox="1">
            <a:spLocks noGrp="1"/>
          </p:cNvSpPr>
          <p:nvPr>
            <p:ph type="body" idx="1"/>
          </p:nvPr>
        </p:nvSpPr>
        <p:spPr>
          <a:xfrm>
            <a:off x="628093" y="2218991"/>
            <a:ext cx="8116027" cy="456960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/>
              <a:t>Run a program (keygen)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Generate two keys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Public and Private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Public key - share with others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Private key - keep to yourself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Pairings are Unique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Public key used to encrypt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Only private can decrypt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Private key used to encrypt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Only public key can decrypt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Solves our File Hashing problem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You encrypt both the hash and file</a:t>
            </a:r>
            <a:endParaRPr/>
          </a:p>
          <a:p>
            <a:pPr indent="0">
              <a:buNone/>
            </a:pPr>
            <a:endParaRPr/>
          </a:p>
          <a:p>
            <a:pPr indent="0">
              <a:buNone/>
            </a:pPr>
            <a:r>
              <a:rPr lang="en"/>
              <a:t>Foundation for Blockchain and most encryption algorithms! </a:t>
            </a:r>
            <a:endParaRPr/>
          </a:p>
          <a:p>
            <a:pPr indent="0">
              <a:spcAft>
                <a:spcPts val="604"/>
              </a:spcAft>
              <a:buNone/>
            </a:pPr>
            <a:endParaRPr/>
          </a:p>
        </p:txBody>
      </p:sp>
      <p:pic>
        <p:nvPicPr>
          <p:cNvPr id="260" name="Google Shape;260;p47" descr="Diagram for Public and Private Keys. For Alice, it goes: Hello Bob  and Alice's Private key goes to sign which then encripts the message, Hello Bob. &#10;For Bob-He has to verify to message with Alice's public key to get the message, hello bo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740" y="1612054"/>
            <a:ext cx="4797778" cy="454829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66762" y="6444662"/>
            <a:ext cx="2564960" cy="5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endParaRPr sz="3022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1382</Words>
  <Application>Microsoft Office PowerPoint</Application>
  <PresentationFormat>Custom</PresentationFormat>
  <Paragraphs>127</Paragraphs>
  <Slides>14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File Hashing, Loops and Lists</vt:lpstr>
      <vt:lpstr>Sending Files Online</vt:lpstr>
      <vt:lpstr>Hashing</vt:lpstr>
      <vt:lpstr>Hashing To Check Files</vt:lpstr>
      <vt:lpstr>Encryption and Encrypting Files</vt:lpstr>
      <vt:lpstr>Transport Layer Security </vt:lpstr>
      <vt:lpstr>Virtual Private Networks (VPNs)</vt:lpstr>
      <vt:lpstr>VPN Setup hints</vt:lpstr>
      <vt:lpstr>Public and Private Keys</vt:lpstr>
      <vt:lpstr>Break/Continue</vt:lpstr>
      <vt:lpstr>Some more useful coding tools</vt:lpstr>
      <vt:lpstr>Loop Else</vt:lpstr>
      <vt:lpstr>List Comprehensions </vt:lpstr>
      <vt:lpstr>Let’s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2021-07-22T01:24:22Z</dcterms:created>
  <dcterms:modified xsi:type="dcterms:W3CDTF">2021-11-12T04:24:19Z</dcterms:modified>
</cp:coreProperties>
</file>