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dd339b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dd339b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dd339b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dd339b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dd339b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dd339b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584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9541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medium.com/wibson/how-much-is-your-data-worth-at-least-240-per-year-likely-much-more-984e250c2ffa" TargetMode="External"/><Relationship Id="rId5" Type="http://schemas.openxmlformats.org/officeDocument/2006/relationships/hyperlink" Target="https://zephoria.com/top-15-valuable-facebook-statistics/" TargetMode="External"/><Relationship Id="rId4" Type="http://schemas.openxmlformats.org/officeDocument/2006/relationships/hyperlink" Target="https://www.simplilearn.com/how-facebook-is-using-big-data-artic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help/148233965247823" TargetMode="External"/><Relationship Id="rId3" Type="http://schemas.openxmlformats.org/officeDocument/2006/relationships/hyperlink" Target="https://myaccount.google.com/" TargetMode="External"/><Relationship Id="rId7" Type="http://schemas.openxmlformats.org/officeDocument/2006/relationships/hyperlink" Target="https://www.google.com/landing/2ste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help.instagram.com/196883487377501" TargetMode="External"/><Relationship Id="rId5" Type="http://schemas.openxmlformats.org/officeDocument/2006/relationships/hyperlink" Target="https://www.facebook.com/settings" TargetMode="External"/><Relationship Id="rId10" Type="http://schemas.openxmlformats.org/officeDocument/2006/relationships/hyperlink" Target="https://www.acns.colostate.edu/security" TargetMode="External"/><Relationship Id="rId4" Type="http://schemas.openxmlformats.org/officeDocument/2006/relationships/hyperlink" Target="https://www.facebook.com/help/325807937506242" TargetMode="External"/><Relationship Id="rId9" Type="http://schemas.openxmlformats.org/officeDocument/2006/relationships/hyperlink" Target="https://www.acns.colostate.edu/du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Privacy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F13-0764-E342-8F93-562E603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6325-67FC-2547-9980-D23A59215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[1, 15, 29, 32, 44, 56, 61, 76, 86, 96]   - searching for 32</a:t>
            </a:r>
          </a:p>
          <a:p>
            <a:endParaRPr lang="en-US" dirty="0"/>
          </a:p>
          <a:p>
            <a:r>
              <a:rPr lang="en-US" dirty="0"/>
              <a:t>[1, 15, 29, 32</a:t>
            </a:r>
            <a:r>
              <a:rPr lang="en-US" dirty="0">
                <a:solidFill>
                  <a:schemeClr val="tx1"/>
                </a:solidFill>
              </a:rPr>
              <a:t>, 44,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56, 61, 76, 86, 96]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[1, 15, 29, </a:t>
            </a:r>
            <a:r>
              <a:rPr lang="en-US" dirty="0"/>
              <a:t>32,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44, 56, 61, 76, 86, 96]</a:t>
            </a:r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5987EBB-11D3-ED4E-8FF9-0B4137E9913F}"/>
              </a:ext>
            </a:extLst>
          </p:cNvPr>
          <p:cNvSpPr/>
          <p:nvPr/>
        </p:nvSpPr>
        <p:spPr>
          <a:xfrm>
            <a:off x="2754489" y="22239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2A5C-CCEB-7A44-BF83-CB61259EA8A1}"/>
              </a:ext>
            </a:extLst>
          </p:cNvPr>
          <p:cNvSpPr txBox="1"/>
          <p:nvPr/>
        </p:nvSpPr>
        <p:spPr>
          <a:xfrm>
            <a:off x="3070578" y="22239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44? – yes!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4BA5124-506C-8549-AC5D-D2A23F3DBFCB}"/>
              </a:ext>
            </a:extLst>
          </p:cNvPr>
          <p:cNvSpPr/>
          <p:nvPr/>
        </p:nvSpPr>
        <p:spPr>
          <a:xfrm>
            <a:off x="1924756" y="3209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4733-6983-9840-8DC5-30C3B31B585B}"/>
              </a:ext>
            </a:extLst>
          </p:cNvPr>
          <p:cNvSpPr txBox="1"/>
          <p:nvPr/>
        </p:nvSpPr>
        <p:spPr>
          <a:xfrm>
            <a:off x="2240845" y="32090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29? –  No!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651B168-408E-1541-9E23-E8E450501E48}"/>
              </a:ext>
            </a:extLst>
          </p:cNvPr>
          <p:cNvSpPr/>
          <p:nvPr/>
        </p:nvSpPr>
        <p:spPr>
          <a:xfrm>
            <a:off x="2336801" y="4214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6B89-797A-1D44-96EE-3EE6BB1A6425}"/>
              </a:ext>
            </a:extLst>
          </p:cNvPr>
          <p:cNvSpPr txBox="1"/>
          <p:nvPr/>
        </p:nvSpPr>
        <p:spPr>
          <a:xfrm>
            <a:off x="2652890" y="421401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8191-8CA8-B34C-BA17-2ED1C3B95460}"/>
              </a:ext>
            </a:extLst>
          </p:cNvPr>
          <p:cNvSpPr txBox="1"/>
          <p:nvPr/>
        </p:nvSpPr>
        <p:spPr>
          <a:xfrm>
            <a:off x="7303911" y="32561"/>
            <a:ext cx="751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2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//, why?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75F0-2A70-B740-84AA-7DA9447E8740}"/>
              </a:ext>
            </a:extLst>
          </p:cNvPr>
          <p:cNvSpPr txBox="1"/>
          <p:nvPr/>
        </p:nvSpPr>
        <p:spPr>
          <a:xfrm>
            <a:off x="440672" y="496972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Speed! Much quicker than looking at all values!</a:t>
            </a:r>
          </a:p>
        </p:txBody>
      </p:sp>
    </p:spTree>
    <p:extLst>
      <p:ext uri="{BB962C8B-B14F-4D97-AF65-F5344CB8AC3E}">
        <p14:creationId xmlns:p14="http://schemas.microsoft.com/office/powerpoint/2010/main" val="8076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169-B959-354A-A647-13A4245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E8D7-B903-A94C-BAC0-FFE7D387C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94"/>
          </a:xfrm>
        </p:spPr>
        <p:txBody>
          <a:bodyPr/>
          <a:lstStyle/>
          <a:p>
            <a:r>
              <a:rPr lang="en-US" dirty="0"/>
              <a:t>Keep it simple!</a:t>
            </a:r>
          </a:p>
          <a:p>
            <a:r>
              <a:rPr lang="en-US" dirty="0"/>
              <a:t>No one ever does it right the first time</a:t>
            </a:r>
          </a:p>
          <a:p>
            <a:r>
              <a:rPr lang="en-US" dirty="0"/>
              <a:t>Focus on tail recursion, and simple recursion for now!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 few other classes will cover this again</a:t>
            </a:r>
          </a:p>
          <a:p>
            <a:r>
              <a:rPr lang="en-US" dirty="0"/>
              <a:t>No code along</a:t>
            </a:r>
          </a:p>
        </p:txBody>
      </p:sp>
    </p:spTree>
    <p:extLst>
      <p:ext uri="{BB962C8B-B14F-4D97-AF65-F5344CB8AC3E}">
        <p14:creationId xmlns:p14="http://schemas.microsoft.com/office/powerpoint/2010/main" val="3569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Data Mining and You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3" y="2177813"/>
            <a:ext cx="5862507" cy="5015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Facebook</a:t>
            </a:r>
            <a:endParaRPr/>
          </a:p>
          <a:p>
            <a:pPr>
              <a:buChar char="●"/>
            </a:pPr>
            <a:r>
              <a:rPr lang="en"/>
              <a:t>2.45 billion monthly active users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1.62 billion people on average log onto Facebook </a:t>
            </a:r>
            <a:r>
              <a:rPr lang="en" b="1" i="1" u="sng"/>
              <a:t>daily</a:t>
            </a:r>
            <a:endParaRPr b="1" i="1" u="sng"/>
          </a:p>
          <a:p>
            <a:pPr>
              <a:spcBef>
                <a:spcPts val="0"/>
              </a:spcBef>
              <a:buFont typeface="Proxima Nova"/>
              <a:buChar char="●"/>
            </a:pPr>
            <a:r>
              <a:rPr lang="en"/>
              <a:t>Every 60 seconds on Facebook: 510,000 comments are posted, 293,000 statuses are updated, and 136,000 photos are uploaded.</a:t>
            </a:r>
            <a:endParaRPr/>
          </a:p>
          <a:p>
            <a:pPr>
              <a:spcBef>
                <a:spcPts val="0"/>
              </a:spcBef>
              <a:buFont typeface="Proxima Nova"/>
              <a:buChar char="●"/>
            </a:pPr>
            <a:r>
              <a:rPr lang="en">
                <a:highlight>
                  <a:srgbClr val="FFFFFF"/>
                </a:highlight>
              </a:rPr>
              <a:t>300 petabyte data analysis warehouse (to start)</a:t>
            </a:r>
            <a:endParaRPr/>
          </a:p>
          <a:p>
            <a:pPr marL="0" indent="0">
              <a:buNone/>
            </a:pPr>
            <a:r>
              <a:rPr lang="en"/>
              <a:t>What do they track! (everything)</a:t>
            </a:r>
            <a:endParaRPr/>
          </a:p>
          <a:p>
            <a:pPr>
              <a:buChar char="●"/>
            </a:pPr>
            <a:r>
              <a:rPr lang="en"/>
              <a:t>Likes 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Faces / Images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Cookies, tagging, etc</a:t>
            </a:r>
            <a:endParaRPr/>
          </a:p>
          <a:p>
            <a:pPr marL="0" indent="0">
              <a:spcAft>
                <a:spcPts val="604"/>
              </a:spcAft>
              <a:buNone/>
            </a:pPr>
            <a:r>
              <a:rPr lang="en"/>
              <a:t>“Your” Data Worth $240 a year, per person… </a:t>
            </a:r>
            <a:endParaRPr/>
          </a:p>
        </p:txBody>
      </p:sp>
      <p:pic>
        <p:nvPicPr>
          <p:cNvPr id="194" name="Google Shape;194;p40" descr="Pie graph of Social Platform Preference - Breakdown. 52% Facebook, 21% Linkedin, 13% Twitter, 4% YouTube, 10% Other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27" y="2645957"/>
            <a:ext cx="7050127" cy="38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7292320" y="108309"/>
            <a:ext cx="6396533" cy="14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/>
            <a:r>
              <a:rPr lang="en" sz="1209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https://www.simplilearn.com/how-facebook-is-using-big-data-article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https://zephoria.com/top-15-valuable-facebook-statistics/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pPr algn="r"/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https://medium.com/wibson/how-much-is-your-data-worth-at-least-240-per-year-likely-much-more-984e250c2ffa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pPr algn="r"/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Tracking?</a:t>
            </a:r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628094" y="2119371"/>
            <a:ext cx="6775973" cy="47817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No one knows who owns data!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 you own your data?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Google, Facebook and others - beg to differ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Simpler Case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 you own your grades?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Does the school own your grade information?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Same argument!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Look at sites that don’t track your info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But - what tools do we lose?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What is the balance?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With that said, your data is only as secure</a:t>
            </a:r>
            <a:br>
              <a:rPr lang="en"/>
            </a:br>
            <a:r>
              <a:rPr lang="en"/>
              <a:t>as you make it. </a:t>
            </a:r>
            <a:endParaRPr/>
          </a:p>
          <a:p>
            <a:pPr lvl="1">
              <a:spcBef>
                <a:spcPts val="0"/>
              </a:spcBef>
            </a:pPr>
            <a:r>
              <a:rPr lang="en" u="sng"/>
              <a:t>We are our own worst security</a:t>
            </a:r>
            <a:endParaRPr u="sng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1381750"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02" name="Google Shape;202;p41" descr="Duck Duck Go websit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310" y="150733"/>
            <a:ext cx="7079290" cy="437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1" descr="Your private life is #Not4Sale. No Ads. No Spyware. No B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630" y="3785711"/>
            <a:ext cx="4708432" cy="323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1" descr="Ad for google: Make Google yours. See the data in your google account and choose what activity is saved to personalize your google experien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727" y="5192782"/>
            <a:ext cx="3525839" cy="190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2-Step Authentication</a:t>
            </a:r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body" idx="1"/>
          </p:nvPr>
        </p:nvSpPr>
        <p:spPr>
          <a:xfrm>
            <a:off x="448838" y="1888824"/>
            <a:ext cx="12561413" cy="39947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For signin - not encryption!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Step 1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Enter your password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Step 2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get a security code (often six digits)</a:t>
            </a:r>
            <a:endParaRPr/>
          </a:p>
          <a:p>
            <a:pPr lvl="2">
              <a:spcBef>
                <a:spcPts val="0"/>
              </a:spcBef>
            </a:pPr>
            <a:r>
              <a:rPr lang="en"/>
              <a:t>Via an app or text message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Enter in the code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Really better than just a password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Admittedly, passwords should die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But how to balance user experience with security?</a:t>
            </a:r>
            <a:endParaRPr/>
          </a:p>
        </p:txBody>
      </p:sp>
      <p:pic>
        <p:nvPicPr>
          <p:cNvPr id="211" name="Google Shape;211;p42" descr="A cartoon about password strenght. Through 20 Years of effort, we've successfully trained everyone to use passwords that are hard for humans to remember, but easy for computers to guess." title="To anyone who understands information theory and security and is in an infuriating argument with someone who does not (possibly involving mixed case), I sincerely apologiz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836" y="184243"/>
            <a:ext cx="6106021" cy="495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2" descr="A cartoon of a woman thinking of a password + a security co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93" y="5380462"/>
            <a:ext cx="2086996" cy="19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Homework (ok your choice)</a:t>
            </a:r>
            <a:endParaRPr dirty="0"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628094" y="2027319"/>
            <a:ext cx="12561413" cy="439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Font typeface="Proxima Nova"/>
              <a:buAutoNum type="arabicParenR"/>
            </a:pPr>
            <a:r>
              <a:rPr lang="en" sz="1662" u="sng">
                <a:solidFill>
                  <a:schemeClr val="hlink"/>
                </a:solidFill>
                <a:hlinkClick r:id="rId3"/>
              </a:rPr>
              <a:t>https://myaccount.google.com/</a:t>
            </a:r>
            <a:endParaRPr/>
          </a:p>
          <a:p>
            <a:pPr lvl="1">
              <a:buFont typeface="Proxima Nova"/>
              <a:buAutoNum type="alphaLcParenR"/>
            </a:pPr>
            <a:r>
              <a:rPr lang="en"/>
              <a:t>Go there, and secure the information that is shared out!</a:t>
            </a:r>
            <a:endParaRPr/>
          </a:p>
          <a:p>
            <a:pPr>
              <a:buFont typeface="Proxima Nova"/>
              <a:buAutoNum type="arabicParenR"/>
            </a:pPr>
            <a:r>
              <a:rPr lang="en" sz="1662" u="sng">
                <a:solidFill>
                  <a:schemeClr val="hlink"/>
                </a:solidFill>
                <a:hlinkClick r:id="rId4"/>
              </a:rPr>
              <a:t>https://www.facebook.com/help/325807937506242</a:t>
            </a:r>
            <a:endParaRPr/>
          </a:p>
          <a:p>
            <a:pPr lvl="1">
              <a:buFont typeface="Proxima Nova"/>
              <a:buAutoNum type="alphaLcParenR"/>
            </a:pPr>
            <a:r>
              <a:rPr lang="en"/>
              <a:t>Read up on facebook privacy options</a:t>
            </a:r>
            <a:endParaRPr/>
          </a:p>
          <a:p>
            <a:pPr lvl="1">
              <a:buAutoNum type="alphaLcParenR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https://www.facebook.com/settings</a:t>
            </a:r>
            <a:r>
              <a:rPr lang="en"/>
              <a:t>  (link to facebook’s privacy settings)</a:t>
            </a:r>
            <a:endParaRPr/>
          </a:p>
          <a:p>
            <a:pPr>
              <a:buFont typeface="Proxima Nova"/>
              <a:buAutoNum type="arabicParenR"/>
            </a:pPr>
            <a:r>
              <a:rPr lang="en" sz="1662" u="sng">
                <a:solidFill>
                  <a:schemeClr val="hlink"/>
                </a:solidFill>
                <a:hlinkClick r:id="rId6"/>
              </a:rPr>
              <a:t>https://help.instagram.com/196883487377501</a:t>
            </a:r>
            <a:endParaRPr/>
          </a:p>
          <a:p>
            <a:pPr lvl="1">
              <a:buFont typeface="Proxima Nova"/>
              <a:buAutoNum type="alphaLcParenR"/>
            </a:pPr>
            <a:r>
              <a:rPr lang="en"/>
              <a:t>Read up on instagram privacy setting - and fix what you want</a:t>
            </a:r>
            <a:endParaRPr/>
          </a:p>
          <a:p>
            <a:pPr>
              <a:buFont typeface="Proxima Nova"/>
              <a:buAutoNum type="arabicParenR"/>
            </a:pPr>
            <a:r>
              <a:rPr lang="en"/>
              <a:t>Set up Two-Factor Authentication! </a:t>
            </a:r>
            <a:endParaRPr/>
          </a:p>
          <a:p>
            <a:pPr lvl="1">
              <a:buFont typeface="Proxima Nova"/>
              <a:buAutoNum type="alphaLcParenR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https://www.google.com/landing/2step/</a:t>
            </a:r>
            <a:endParaRPr/>
          </a:p>
          <a:p>
            <a:pPr lvl="1">
              <a:buFont typeface="Proxima Nova"/>
              <a:buAutoNum type="alphaLcParenR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https://www.facebook.com/help/148233965247823</a:t>
            </a:r>
            <a:endParaRPr/>
          </a:p>
          <a:p>
            <a:pPr lvl="1">
              <a:buAutoNum type="alphaLcParenR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https://www.acns.colostate.edu/duo/</a:t>
            </a:r>
            <a:r>
              <a:rPr lang="en"/>
              <a:t> (yes, CSU - but more to this)</a:t>
            </a:r>
            <a:endParaRPr/>
          </a:p>
          <a:p>
            <a:pPr lvl="2">
              <a:buAutoNum type="romanLcParenR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https://www.acns.colostate.edu/security</a:t>
            </a:r>
            <a:r>
              <a:rPr lang="en"/>
              <a:t>/</a:t>
            </a:r>
            <a:endParaRPr/>
          </a:p>
          <a:p>
            <a:pPr marL="0" indent="0">
              <a:spcAft>
                <a:spcPts val="604"/>
              </a:spcAft>
              <a:buNone/>
            </a:pPr>
            <a:r>
              <a:rPr lang="en" b="1"/>
              <a:t>It is worth the 30 minutes you spend on it!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3DA5-CF80-42BC-AFB9-0B84D09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More Recursion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3C976-7EB3-F043-AAD4-7668F92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D690-F50D-BD48-B842-6D9187481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A way to loop via method calls</a:t>
            </a:r>
          </a:p>
          <a:p>
            <a:pPr lvl="1"/>
            <a:r>
              <a:rPr lang="en-US" dirty="0"/>
              <a:t>Good at:</a:t>
            </a:r>
          </a:p>
          <a:p>
            <a:pPr lvl="2"/>
            <a:r>
              <a:rPr lang="en-US" dirty="0"/>
              <a:t>building sequences </a:t>
            </a:r>
          </a:p>
          <a:p>
            <a:pPr lvl="2"/>
            <a:r>
              <a:rPr lang="en-US" dirty="0"/>
              <a:t>breakdown complex iteration to simple methods</a:t>
            </a:r>
          </a:p>
          <a:p>
            <a:pPr lvl="1"/>
            <a:r>
              <a:rPr lang="en-US" dirty="0"/>
              <a:t>Divide-Conquer-Glue</a:t>
            </a:r>
          </a:p>
          <a:p>
            <a:pPr lvl="2"/>
            <a:r>
              <a:rPr lang="en-US" dirty="0"/>
              <a:t>Solve Base/ Simplest case first</a:t>
            </a:r>
          </a:p>
          <a:p>
            <a:pPr lvl="2"/>
            <a:r>
              <a:rPr lang="en-US" dirty="0"/>
              <a:t>Build the N=2+ case next</a:t>
            </a:r>
          </a:p>
          <a:p>
            <a:pPr lvl="1"/>
            <a:r>
              <a:rPr lang="en-US" dirty="0"/>
              <a:t>Tail Recursion</a:t>
            </a:r>
          </a:p>
          <a:p>
            <a:pPr lvl="2"/>
            <a:r>
              <a:rPr lang="en-US" dirty="0"/>
              <a:t>Store values as part of the parameters</a:t>
            </a:r>
          </a:p>
          <a:p>
            <a:pPr lvl="2"/>
            <a:r>
              <a:rPr lang="en-US" dirty="0"/>
              <a:t>Make use of default parameters to make this easier! </a:t>
            </a:r>
          </a:p>
        </p:txBody>
      </p:sp>
    </p:spTree>
    <p:extLst>
      <p:ext uri="{BB962C8B-B14F-4D97-AF65-F5344CB8AC3E}">
        <p14:creationId xmlns:p14="http://schemas.microsoft.com/office/powerpoint/2010/main" val="2225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0F-48F0-C54D-83B1-22861D22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Simplify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AD68-8C00-AA4A-A1D1-B00D45F6D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479214" cy="2461251"/>
          </a:xfrm>
        </p:spPr>
        <p:txBody>
          <a:bodyPr/>
          <a:lstStyle/>
          <a:p>
            <a:r>
              <a:rPr lang="en-US" dirty="0"/>
              <a:t>How would you use a loop if you wanted to?</a:t>
            </a:r>
          </a:p>
          <a:p>
            <a:pPr lvl="1"/>
            <a:r>
              <a:rPr lang="en-US" dirty="0"/>
              <a:t>Break up the list into thirds</a:t>
            </a:r>
          </a:p>
          <a:p>
            <a:pPr lvl="1"/>
            <a:r>
              <a:rPr lang="en-US" dirty="0"/>
              <a:t>Based on an input, look at the top third</a:t>
            </a:r>
          </a:p>
          <a:p>
            <a:pPr lvl="1"/>
            <a:r>
              <a:rPr lang="en-US" dirty="0"/>
              <a:t>Break up the list again, repeat?</a:t>
            </a:r>
          </a:p>
          <a:p>
            <a:r>
              <a:rPr lang="en-US" dirty="0"/>
              <a:t>Pretty complex as a loop! </a:t>
            </a:r>
          </a:p>
          <a:p>
            <a:pPr lvl="1"/>
            <a:r>
              <a:rPr lang="en-US" dirty="0"/>
              <a:t>but what about recursively?</a:t>
            </a:r>
          </a:p>
        </p:txBody>
      </p:sp>
    </p:spTree>
    <p:extLst>
      <p:ext uri="{BB962C8B-B14F-4D97-AF65-F5344CB8AC3E}">
        <p14:creationId xmlns:p14="http://schemas.microsoft.com/office/powerpoint/2010/main" val="18921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C63-79A0-6947-8A93-949E5073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C3BE-E434-B044-8B18-916179AB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One of the oldest documented search methods!</a:t>
            </a:r>
          </a:p>
          <a:p>
            <a:pPr lvl="1"/>
            <a:r>
              <a:rPr lang="en-US" dirty="0"/>
              <a:t>Roman documentation for ‘address book’</a:t>
            </a:r>
          </a:p>
          <a:p>
            <a:r>
              <a:rPr lang="en-US" dirty="0"/>
              <a:t>Assumes list is sorted (like a phone book, or routing table)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1B0-6D44-DE48-B3A9-C20490FDCF6D}"/>
              </a:ext>
            </a:extLst>
          </p:cNvPr>
          <p:cNvSpPr txBox="1"/>
          <p:nvPr/>
        </p:nvSpPr>
        <p:spPr>
          <a:xfrm>
            <a:off x="628072" y="3262758"/>
            <a:ext cx="7518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 why?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1021</Words>
  <Application>Microsoft Office PowerPoint</Application>
  <PresentationFormat>Custom</PresentationFormat>
  <Paragraphs>99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Data Privacy</vt:lpstr>
      <vt:lpstr>Data Mining and You</vt:lpstr>
      <vt:lpstr>Tracking?</vt:lpstr>
      <vt:lpstr>2-Step Authentication</vt:lpstr>
      <vt:lpstr>Homework (ok your choice)</vt:lpstr>
      <vt:lpstr>More Recursion </vt:lpstr>
      <vt:lpstr>Review</vt:lpstr>
      <vt:lpstr>Using Recursion To Simplify</vt:lpstr>
      <vt:lpstr>Binary Search</vt:lpstr>
      <vt:lpstr>Binary Search Example</vt:lpstr>
      <vt:lpstr>Overall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2021-07-22T19:29:32Z</dcterms:created>
  <dcterms:modified xsi:type="dcterms:W3CDTF">2021-11-12T04:29:15Z</dcterms:modified>
</cp:coreProperties>
</file>