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61" r:id="rId4"/>
    <p:sldId id="262" r:id="rId5"/>
    <p:sldId id="263" r:id="rId6"/>
    <p:sldId id="264" r:id="rId7"/>
    <p:sldId id="265" r:id="rId8"/>
    <p:sldId id="266" r:id="rId9"/>
    <p:sldId id="257" r:id="rId10"/>
    <p:sldId id="258" r:id="rId11"/>
    <p:sldId id="259" r:id="rId12"/>
    <p:sldId id="260" r:id="rId13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ca8bebc29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ca8bebc29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ca8bebc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ca8bebc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ca8bebc2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ca8bebc2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ca8bebc2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ca8bebc2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ca8bebc2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ca8bebc2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164732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680392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oseph_Marie_Jacquar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findingada.com/shop/a-passion-for-science-stories-of-discovery-and-invention/ada-lovelace-victorian-computing-visionary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How did Programming Start?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D7D6-4BFC-104D-B6B5-AFD0B110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53A5F-F175-354E-BA1B-CFD3345DF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578416"/>
          </a:xfrm>
        </p:spPr>
        <p:txBody>
          <a:bodyPr/>
          <a:lstStyle/>
          <a:p>
            <a:r>
              <a:rPr lang="en-US" dirty="0"/>
              <a:t>Are a set of instructions</a:t>
            </a:r>
          </a:p>
          <a:p>
            <a:pPr lvl="1"/>
            <a:r>
              <a:rPr lang="en-US" dirty="0"/>
              <a:t>Like  Cooking (common/historical analogy) </a:t>
            </a:r>
          </a:p>
          <a:p>
            <a:pPr lvl="1"/>
            <a:r>
              <a:rPr lang="en-US" dirty="0"/>
              <a:t>Like following a how-to guide</a:t>
            </a:r>
          </a:p>
          <a:p>
            <a:r>
              <a:rPr lang="en-US" dirty="0"/>
              <a:t>A computer only  does what </a:t>
            </a:r>
            <a:r>
              <a:rPr lang="en-US" b="1" dirty="0"/>
              <a:t>you</a:t>
            </a:r>
            <a:r>
              <a:rPr lang="en-US" dirty="0"/>
              <a:t> tell it</a:t>
            </a:r>
          </a:p>
          <a:p>
            <a:pPr lvl="1"/>
            <a:r>
              <a:rPr lang="en-US" dirty="0"/>
              <a:t>It can’t guess</a:t>
            </a:r>
          </a:p>
          <a:p>
            <a:pPr lvl="1"/>
            <a:r>
              <a:rPr lang="en-US" dirty="0"/>
              <a:t>It can’t assume</a:t>
            </a:r>
          </a:p>
          <a:p>
            <a:pPr lvl="1"/>
            <a:r>
              <a:rPr lang="en-US" dirty="0"/>
              <a:t>It follows the instructions</a:t>
            </a:r>
          </a:p>
          <a:p>
            <a:pPr lvl="2"/>
            <a:r>
              <a:rPr lang="en-US" dirty="0"/>
              <a:t>for better or worse</a:t>
            </a:r>
          </a:p>
          <a:p>
            <a:pPr lvl="1"/>
            <a:r>
              <a:rPr lang="en-US" dirty="0"/>
              <a:t>Line by line, unless we say otherwise</a:t>
            </a:r>
          </a:p>
        </p:txBody>
      </p:sp>
    </p:spTree>
    <p:extLst>
      <p:ext uri="{BB962C8B-B14F-4D97-AF65-F5344CB8AC3E}">
        <p14:creationId xmlns:p14="http://schemas.microsoft.com/office/powerpoint/2010/main" val="260278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BB7B2-15B7-174D-9F67-5DC5CE20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6B3F8-452F-BA4B-B617-D2C9972B2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561453" cy="5926751"/>
          </a:xfrm>
        </p:spPr>
        <p:txBody>
          <a:bodyPr/>
          <a:lstStyle/>
          <a:p>
            <a:r>
              <a:rPr lang="en-US" dirty="0"/>
              <a:t>Variables </a:t>
            </a:r>
          </a:p>
          <a:p>
            <a:pPr lvl="1"/>
            <a:r>
              <a:rPr lang="en-US" dirty="0"/>
              <a:t>Allow you to store information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100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puppyName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“Cerberus”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puppyName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‘Cerberus’</a:t>
            </a:r>
            <a:r>
              <a:rPr lang="en-US" dirty="0"/>
              <a:t> #also allowed, but we will often use double quotes for Strings</a:t>
            </a:r>
          </a:p>
          <a:p>
            <a:pPr lvl="2"/>
            <a:r>
              <a:rPr lang="en-US" dirty="0"/>
              <a:t>Anything after the # sign is a comment, so not an instruction! </a:t>
            </a:r>
          </a:p>
          <a:p>
            <a:r>
              <a:rPr lang="en-US" dirty="0"/>
              <a:t>Output  / Printing to the screen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“Ada Lovelace was the first  programmer”)</a:t>
            </a:r>
          </a:p>
          <a:p>
            <a:pPr lvl="1"/>
            <a:r>
              <a:rPr lang="en-US" dirty="0"/>
              <a:t>print() signifies a function – that does the work for you! </a:t>
            </a:r>
          </a:p>
          <a:p>
            <a:pPr lvl="2"/>
            <a:r>
              <a:rPr lang="en-US" dirty="0"/>
              <a:t>code reusability</a:t>
            </a:r>
          </a:p>
          <a:p>
            <a:r>
              <a:rPr lang="en-US" dirty="0"/>
              <a:t>Input – From the console / client 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input(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“Who was the first programmer”)</a:t>
            </a:r>
          </a:p>
          <a:p>
            <a:pPr lvl="1"/>
            <a:r>
              <a:rPr lang="en-US" dirty="0"/>
              <a:t>But… We need to store the value!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answer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input(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“Who was the first programmer”)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6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F973-BFA2-C840-BF93-BE11617B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Some Code!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C72FB-DB99-DE4A-9E20-2CE4C99D3C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7993" y="2765120"/>
            <a:ext cx="9441614" cy="147950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answer = input(“Who was the first  programmer?”)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print(answer + “ was the first programmer.”)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3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B2D8E-758C-5C40-AB20-4179AA16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Industries For Computing?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4F8F2-DB00-B24F-8FEE-984DFD19E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920724"/>
            <a:ext cx="12561413" cy="4663662"/>
          </a:xfrm>
        </p:spPr>
        <p:txBody>
          <a:bodyPr/>
          <a:lstStyle/>
          <a:p>
            <a:r>
              <a:rPr lang="en-US" dirty="0"/>
              <a:t>Break into groups</a:t>
            </a:r>
          </a:p>
          <a:p>
            <a:pPr lvl="1"/>
            <a:r>
              <a:rPr lang="en-US" dirty="0"/>
              <a:t>Brainstorm industries in which computers are used in</a:t>
            </a:r>
          </a:p>
          <a:p>
            <a:pPr lvl="2"/>
            <a:r>
              <a:rPr lang="en-US" dirty="0"/>
              <a:t>How many require specialized applications?</a:t>
            </a:r>
          </a:p>
          <a:p>
            <a:pPr lvl="2"/>
            <a:r>
              <a:rPr lang="en-US" dirty="0"/>
              <a:t>Saying all is not a valid answer (for this)! – you must have an actual use before listing the industry</a:t>
            </a:r>
          </a:p>
          <a:p>
            <a:pPr lvl="1"/>
            <a:r>
              <a:rPr lang="en-US" dirty="0"/>
              <a:t>Go to a white board, and write down all the options you came up with! </a:t>
            </a:r>
          </a:p>
          <a:p>
            <a:r>
              <a:rPr lang="en-US" dirty="0"/>
              <a:t>Circle the one you think was the “first industry”</a:t>
            </a:r>
          </a:p>
          <a:p>
            <a:endParaRPr lang="en-US" dirty="0"/>
          </a:p>
          <a:p>
            <a:r>
              <a:rPr lang="en-US" dirty="0"/>
              <a:t>Deeper discussion:</a:t>
            </a:r>
          </a:p>
          <a:p>
            <a:pPr lvl="1"/>
            <a:r>
              <a:rPr lang="en-US" dirty="0"/>
              <a:t>Why are computers involved in so many? </a:t>
            </a:r>
          </a:p>
          <a:p>
            <a:pPr lvl="1"/>
            <a:r>
              <a:rPr lang="en-US" dirty="0"/>
              <a:t>What do they accomplish that humans can’t/don’t?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1963D-DFE8-B14B-9E16-D67AE56593FA}"/>
              </a:ext>
            </a:extLst>
          </p:cNvPr>
          <p:cNvSpPr txBox="1"/>
          <p:nvPr/>
        </p:nvSpPr>
        <p:spPr>
          <a:xfrm>
            <a:off x="12877257" y="1"/>
            <a:ext cx="1130438" cy="55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22" dirty="0"/>
              <a:t>5 Min</a:t>
            </a:r>
          </a:p>
        </p:txBody>
      </p:sp>
    </p:spTree>
    <p:extLst>
      <p:ext uri="{BB962C8B-B14F-4D97-AF65-F5344CB8AC3E}">
        <p14:creationId xmlns:p14="http://schemas.microsoft.com/office/powerpoint/2010/main" val="64709304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How did it all start?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75" y="2164732"/>
            <a:ext cx="12561413" cy="20155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 dirty="0"/>
              <a:t>First Industry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First Computer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First Programmer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First Computer?</a:t>
            </a:r>
            <a:endParaRPr dirty="0"/>
          </a:p>
        </p:txBody>
      </p:sp>
      <p:sp>
        <p:nvSpPr>
          <p:cNvPr id="199" name="Google Shape;199;p41"/>
          <p:cNvSpPr txBox="1">
            <a:spLocks noGrp="1"/>
          </p:cNvSpPr>
          <p:nvPr>
            <p:ph type="body" idx="1"/>
          </p:nvPr>
        </p:nvSpPr>
        <p:spPr>
          <a:xfrm>
            <a:off x="628075" y="2164732"/>
            <a:ext cx="12561413" cy="20155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The industry - Weaving! 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Jacquard loom / machine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Invented by  Joseph Marie Jacquard in </a:t>
            </a:r>
            <a:r>
              <a:rPr lang="en" b="1" dirty="0"/>
              <a:t>1804</a:t>
            </a:r>
            <a:endParaRPr b="1" dirty="0"/>
          </a:p>
          <a:p>
            <a:pPr>
              <a:spcBef>
                <a:spcPts val="0"/>
              </a:spcBef>
            </a:pPr>
            <a:r>
              <a:rPr lang="en" dirty="0"/>
              <a:t>Cards set the patterns, colors, etc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Very specific use - not general purpose</a:t>
            </a:r>
            <a:endParaRPr b="1" dirty="0"/>
          </a:p>
        </p:txBody>
      </p:sp>
      <p:sp>
        <p:nvSpPr>
          <p:cNvPr id="201" name="Google Shape;201;p41"/>
          <p:cNvSpPr txBox="1"/>
          <p:nvPr/>
        </p:nvSpPr>
        <p:spPr>
          <a:xfrm>
            <a:off x="3082695" y="5634075"/>
            <a:ext cx="5837120" cy="1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3022"/>
              <a:t>“</a:t>
            </a:r>
            <a:r>
              <a:rPr lang="en" sz="1436">
                <a:solidFill>
                  <a:srgbClr val="222222"/>
                </a:solidFill>
              </a:rPr>
              <a:t>This portrait of </a:t>
            </a:r>
            <a:r>
              <a:rPr lang="en" sz="1436" u="sng">
                <a:solidFill>
                  <a:srgbClr val="0B0080"/>
                </a:solidFill>
                <a:hlinkClick r:id="rId3"/>
              </a:rPr>
              <a:t>Jacquard</a:t>
            </a:r>
            <a:r>
              <a:rPr lang="en" sz="1436">
                <a:solidFill>
                  <a:srgbClr val="222222"/>
                </a:solidFill>
              </a:rPr>
              <a:t> was woven in silk on a Jacquard loom and required 24,000 punched cards to create (1839). “  - ref: https://en.wikipedia.org/wiki/Jacquard_loom</a:t>
            </a:r>
            <a:endParaRPr sz="3022" dirty="0"/>
          </a:p>
        </p:txBody>
      </p:sp>
      <p:pic>
        <p:nvPicPr>
          <p:cNvPr id="200" name="Google Shape;200;p41" descr="Portrait of Joseph Jacquar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7462" y="309929"/>
            <a:ext cx="4222044" cy="637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Analytical Engine</a:t>
            </a:r>
            <a:endParaRPr dirty="0"/>
          </a:p>
        </p:txBody>
      </p:sp>
      <p:sp>
        <p:nvSpPr>
          <p:cNvPr id="207" name="Google Shape;207;p42"/>
          <p:cNvSpPr txBox="1">
            <a:spLocks noGrp="1"/>
          </p:cNvSpPr>
          <p:nvPr>
            <p:ph type="body" idx="1"/>
          </p:nvPr>
        </p:nvSpPr>
        <p:spPr>
          <a:xfrm>
            <a:off x="628075" y="2164732"/>
            <a:ext cx="12561413" cy="20155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470179">
              <a:buSzPts val="1300"/>
            </a:pPr>
            <a:r>
              <a:rPr lang="en" sz="1964" dirty="0"/>
              <a:t>Charles Babbage</a:t>
            </a:r>
            <a:endParaRPr sz="1964" dirty="0"/>
          </a:p>
          <a:p>
            <a:pPr lvl="1" indent="-460583">
              <a:spcBef>
                <a:spcPts val="0"/>
              </a:spcBef>
              <a:buSzPts val="1200"/>
            </a:pPr>
            <a:r>
              <a:rPr lang="en" sz="1813" dirty="0"/>
              <a:t>Polymath</a:t>
            </a:r>
            <a:endParaRPr sz="1813" dirty="0"/>
          </a:p>
          <a:p>
            <a:pPr lvl="1" indent="-460583">
              <a:spcBef>
                <a:spcPts val="0"/>
              </a:spcBef>
              <a:buSzPts val="1200"/>
            </a:pPr>
            <a:r>
              <a:rPr lang="en" sz="1813" dirty="0"/>
              <a:t>“Father of the computer”</a:t>
            </a:r>
            <a:endParaRPr sz="1813" dirty="0"/>
          </a:p>
          <a:p>
            <a:pPr lvl="1" indent="-460583">
              <a:spcBef>
                <a:spcPts val="0"/>
              </a:spcBef>
              <a:buSzPts val="1200"/>
            </a:pPr>
            <a:r>
              <a:rPr lang="en" sz="1813" dirty="0"/>
              <a:t>Mainly Theory</a:t>
            </a:r>
            <a:endParaRPr sz="1813" dirty="0"/>
          </a:p>
          <a:p>
            <a:pPr indent="-470179">
              <a:spcBef>
                <a:spcPts val="0"/>
              </a:spcBef>
              <a:buSzPts val="1300"/>
            </a:pPr>
            <a:r>
              <a:rPr lang="en" sz="1964" dirty="0"/>
              <a:t>Purpose?</a:t>
            </a:r>
            <a:endParaRPr sz="1964" dirty="0"/>
          </a:p>
          <a:p>
            <a:pPr lvl="1" indent="-460583">
              <a:spcBef>
                <a:spcPts val="0"/>
              </a:spcBef>
              <a:buSzPts val="1200"/>
            </a:pPr>
            <a:r>
              <a:rPr lang="en" sz="1813" dirty="0"/>
              <a:t>Algorithm Development and solving</a:t>
            </a:r>
            <a:endParaRPr sz="1813" dirty="0"/>
          </a:p>
          <a:p>
            <a:pPr>
              <a:spcBef>
                <a:spcPts val="0"/>
              </a:spcBef>
            </a:pPr>
            <a:r>
              <a:rPr lang="en" b="1" dirty="0"/>
              <a:t>1837</a:t>
            </a:r>
            <a:endParaRPr b="1" dirty="0"/>
          </a:p>
        </p:txBody>
      </p:sp>
      <p:pic>
        <p:nvPicPr>
          <p:cNvPr id="208" name="Google Shape;208;p42" descr="Photo of The Analytical Engine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038" y="905269"/>
            <a:ext cx="6071229" cy="582397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2"/>
          <p:cNvSpPr txBox="1"/>
          <p:nvPr/>
        </p:nvSpPr>
        <p:spPr>
          <a:xfrm>
            <a:off x="7522802" y="6648662"/>
            <a:ext cx="6071040" cy="56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209"/>
              <a:t>Bruno Barral (ByB) [CC BY-SA 2.5  (https://creativecommons.org/licenses/by-sa/2.5)], from Wikimedia Commons</a:t>
            </a:r>
            <a:endParaRPr sz="1209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3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Enchantress of Numbers </a:t>
            </a:r>
            <a:endParaRPr dirty="0"/>
          </a:p>
        </p:txBody>
      </p:sp>
      <p:pic>
        <p:nvPicPr>
          <p:cNvPr id="215" name="Google Shape;215;p43" descr="Ada Lovelace portrai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18" y="2276603"/>
            <a:ext cx="3200647" cy="459729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3"/>
          <p:cNvSpPr txBox="1"/>
          <p:nvPr/>
        </p:nvSpPr>
        <p:spPr>
          <a:xfrm>
            <a:off x="4838691" y="2422689"/>
            <a:ext cx="8202160" cy="430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marL="211101" indent="-287865">
              <a:lnSpc>
                <a:spcPct val="115000"/>
              </a:lnSpc>
            </a:pPr>
            <a:r>
              <a:rPr lang="en" sz="272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She walks in beauty, like the night </a:t>
            </a:r>
            <a:endParaRPr sz="272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11101" indent="-287865">
              <a:lnSpc>
                <a:spcPct val="115000"/>
              </a:lnSpc>
            </a:pPr>
            <a:r>
              <a:rPr lang="en" sz="272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Of cloudless climes and starry skies; </a:t>
            </a:r>
            <a:endParaRPr sz="272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11101" indent="-287865">
              <a:lnSpc>
                <a:spcPct val="115000"/>
              </a:lnSpc>
            </a:pPr>
            <a:r>
              <a:rPr lang="en" sz="272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And all that’s best of dark and bright </a:t>
            </a:r>
            <a:endParaRPr sz="272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11101" indent="-287865">
              <a:lnSpc>
                <a:spcPct val="115000"/>
              </a:lnSpc>
            </a:pPr>
            <a:r>
              <a:rPr lang="en" sz="272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Meet in her aspect and her eyes; </a:t>
            </a:r>
            <a:endParaRPr sz="272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11101" indent="-287865">
              <a:lnSpc>
                <a:spcPct val="115000"/>
              </a:lnSpc>
            </a:pPr>
            <a:r>
              <a:rPr lang="en" sz="272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Thus mellowed to that tender light </a:t>
            </a:r>
            <a:endParaRPr sz="272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11101" indent="-287865">
              <a:lnSpc>
                <a:spcPct val="115000"/>
              </a:lnSpc>
            </a:pPr>
            <a:r>
              <a:rPr lang="en" sz="272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Which heaven to gaudy day denies. </a:t>
            </a:r>
            <a:endParaRPr sz="272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11101" indent="-287865">
              <a:lnSpc>
                <a:spcPct val="115000"/>
              </a:lnSpc>
            </a:pPr>
            <a:r>
              <a:rPr lang="en" sz="272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en" sz="181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Excerpt from “She Walks in Beauty” by Lord Byron</a:t>
            </a:r>
            <a:endParaRPr sz="1813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Ada Lovelace </a:t>
            </a:r>
            <a:endParaRPr dirty="0"/>
          </a:p>
        </p:txBody>
      </p:sp>
      <p:sp>
        <p:nvSpPr>
          <p:cNvPr id="222" name="Google Shape;222;p44"/>
          <p:cNvSpPr txBox="1">
            <a:spLocks noGrp="1"/>
          </p:cNvSpPr>
          <p:nvPr>
            <p:ph type="body" idx="1"/>
          </p:nvPr>
        </p:nvSpPr>
        <p:spPr>
          <a:xfrm>
            <a:off x="628094" y="2106489"/>
            <a:ext cx="7976853" cy="434157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479774">
              <a:buSzPts val="1400"/>
              <a:buAutoNum type="arabicPeriod"/>
            </a:pPr>
            <a:r>
              <a:rPr lang="en" sz="2116"/>
              <a:t>Grew up in a rich but a single mother household</a:t>
            </a:r>
            <a:endParaRPr sz="2116" dirty="0"/>
          </a:p>
          <a:p>
            <a:pPr lvl="1" indent="-470179">
              <a:spcBef>
                <a:spcPts val="0"/>
              </a:spcBef>
              <a:buSzPts val="1300"/>
              <a:buAutoNum type="alphaLcPeriod"/>
            </a:pPr>
            <a:r>
              <a:rPr lang="en" sz="1964"/>
              <a:t>Father was the famous poet Lord Byron </a:t>
            </a:r>
            <a:endParaRPr sz="1964" dirty="0"/>
          </a:p>
          <a:p>
            <a:pPr lvl="1" indent="-470179">
              <a:spcBef>
                <a:spcPts val="0"/>
              </a:spcBef>
              <a:buSzPts val="1300"/>
              <a:buAutoNum type="alphaLcPeriod"/>
            </a:pPr>
            <a:r>
              <a:rPr lang="en" sz="1964"/>
              <a:t>Was known as a rebellious child and adult (non-conformist) </a:t>
            </a:r>
            <a:endParaRPr sz="1964" dirty="0"/>
          </a:p>
          <a:p>
            <a:pPr lvl="1" indent="-470179">
              <a:spcBef>
                <a:spcPts val="0"/>
              </a:spcBef>
              <a:buSzPts val="1300"/>
              <a:buAutoNum type="alphaLcPeriod"/>
            </a:pPr>
            <a:r>
              <a:rPr lang="en" sz="1964"/>
              <a:t>Mother insisted on her becoming a mathematician </a:t>
            </a:r>
            <a:endParaRPr sz="1964" dirty="0"/>
          </a:p>
          <a:p>
            <a:pPr indent="-470179">
              <a:spcBef>
                <a:spcPts val="0"/>
              </a:spcBef>
              <a:buSzPts val="1300"/>
              <a:buAutoNum type="arabicPeriod"/>
            </a:pPr>
            <a:r>
              <a:rPr lang="en" sz="2116"/>
              <a:t>She was unruly: </a:t>
            </a:r>
            <a:endParaRPr sz="2116" dirty="0"/>
          </a:p>
          <a:p>
            <a:pPr lvl="1" indent="-470179">
              <a:spcBef>
                <a:spcPts val="0"/>
              </a:spcBef>
              <a:buSzPts val="1300"/>
              <a:buAutoNum type="alphaLcPeriod"/>
            </a:pPr>
            <a:r>
              <a:rPr lang="en" sz="2116"/>
              <a:t>part artist</a:t>
            </a:r>
            <a:endParaRPr sz="2116" dirty="0"/>
          </a:p>
          <a:p>
            <a:pPr lvl="1" indent="-470179">
              <a:spcBef>
                <a:spcPts val="0"/>
              </a:spcBef>
              <a:buSzPts val="1300"/>
              <a:buAutoNum type="alphaLcPeriod"/>
            </a:pPr>
            <a:r>
              <a:rPr lang="en" sz="2116"/>
              <a:t>part scientist</a:t>
            </a:r>
            <a:endParaRPr sz="2116" dirty="0"/>
          </a:p>
          <a:p>
            <a:pPr lvl="1" indent="-470179">
              <a:spcBef>
                <a:spcPts val="0"/>
              </a:spcBef>
              <a:buSzPts val="1300"/>
              <a:buAutoNum type="alphaLcPeriod"/>
            </a:pPr>
            <a:r>
              <a:rPr lang="en" sz="2116"/>
              <a:t>part philosopher</a:t>
            </a:r>
            <a:endParaRPr sz="1964" dirty="0"/>
          </a:p>
          <a:p>
            <a:pPr indent="-470179">
              <a:spcBef>
                <a:spcPts val="0"/>
              </a:spcBef>
              <a:buSzPts val="1300"/>
              <a:buAutoNum type="arabicPeriod"/>
            </a:pPr>
            <a:r>
              <a:rPr lang="en" sz="2116"/>
              <a:t>Wrote the first “Computer Program”</a:t>
            </a:r>
            <a:endParaRPr sz="2116" dirty="0"/>
          </a:p>
          <a:p>
            <a:pPr indent="-479774">
              <a:spcBef>
                <a:spcPts val="0"/>
              </a:spcBef>
              <a:buSzPts val="1400"/>
              <a:buAutoNum type="arabicPeriod"/>
            </a:pPr>
            <a:r>
              <a:rPr lang="en" sz="2116"/>
              <a:t>Theorized computers could be ‘general purpose’ machines to solve complex problems. </a:t>
            </a:r>
            <a:endParaRPr sz="2116" dirty="0"/>
          </a:p>
          <a:p>
            <a:pPr marL="0" indent="0">
              <a:buNone/>
            </a:pPr>
            <a:endParaRPr sz="2116" dirty="0"/>
          </a:p>
          <a:p>
            <a:pPr indent="0">
              <a:spcAft>
                <a:spcPts val="604"/>
              </a:spcAft>
              <a:buNone/>
            </a:pPr>
            <a:endParaRPr sz="2116" dirty="0"/>
          </a:p>
        </p:txBody>
      </p:sp>
      <p:pic>
        <p:nvPicPr>
          <p:cNvPr id="223" name="Google Shape;223;p44" descr="Diagram for the computation by the Engine of Numbers of Bernoulli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5021" y="2237107"/>
            <a:ext cx="4711947" cy="330929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4"/>
          <p:cNvSpPr txBox="1"/>
          <p:nvPr/>
        </p:nvSpPr>
        <p:spPr>
          <a:xfrm>
            <a:off x="9444596" y="5546420"/>
            <a:ext cx="3872373" cy="48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pPr algn="r"/>
            <a:r>
              <a:rPr lang="en" sz="907"/>
              <a:t>By Ada Lovelace (http://www.sophiararebooks.com/pictures/3544a.jpg) [Public domain], via Wikimedia Commons</a:t>
            </a:r>
            <a:endParaRPr sz="907" dirty="0"/>
          </a:p>
        </p:txBody>
      </p:sp>
      <p:sp>
        <p:nvSpPr>
          <p:cNvPr id="225" name="Google Shape;225;p44"/>
          <p:cNvSpPr txBox="1"/>
          <p:nvPr/>
        </p:nvSpPr>
        <p:spPr>
          <a:xfrm>
            <a:off x="5249333" y="7328709"/>
            <a:ext cx="6023161" cy="65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600" dirty="0">
                <a:latin typeface="Proxima Nova"/>
                <a:ea typeface="Proxima Nova"/>
                <a:cs typeface="Proxima Nova"/>
                <a:sym typeface="Proxima Nova"/>
              </a:rPr>
              <a:t>Additional Reading: </a:t>
            </a:r>
            <a:r>
              <a:rPr lang="en" sz="1600" dirty="0">
                <a:solidFill>
                  <a:srgbClr val="212529"/>
                </a:solidFill>
              </a:rPr>
              <a:t> </a:t>
            </a:r>
            <a:r>
              <a:rPr lang="en" sz="1600" dirty="0">
                <a:solidFill>
                  <a:srgbClr val="105456"/>
                </a:solidFill>
                <a:uFill>
                  <a:noFill/>
                </a:uFill>
                <a:hlinkClick r:id="rId4"/>
              </a:rPr>
              <a:t>Victorian computing visionary</a:t>
            </a:r>
            <a:r>
              <a:rPr lang="en" sz="1600" dirty="0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 sz="16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5F5C46-85EE-C64C-B68E-0F67EDB1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Python, Your Intro Language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FC55D-F466-DE4B-8CBE-D0A330A6DE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2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1EDB58-5A7E-E742-845D-F2420A07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B7A2-2392-ED45-9FF5-E34A4360A4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178021"/>
          </a:xfrm>
        </p:spPr>
        <p:txBody>
          <a:bodyPr/>
          <a:lstStyle/>
          <a:p>
            <a:r>
              <a:rPr lang="en-US" dirty="0"/>
              <a:t>A Modern Programming Language</a:t>
            </a:r>
          </a:p>
          <a:p>
            <a:pPr lvl="1"/>
            <a:r>
              <a:rPr lang="en-US" dirty="0"/>
              <a:t>Focuses on ‘scripting’</a:t>
            </a:r>
          </a:p>
          <a:p>
            <a:pPr lvl="1"/>
            <a:r>
              <a:rPr lang="en-US" dirty="0"/>
              <a:t>Interpreted  </a:t>
            </a:r>
          </a:p>
          <a:p>
            <a:pPr lvl="2"/>
            <a:r>
              <a:rPr lang="en-US" dirty="0"/>
              <a:t>Takes another program to run the code</a:t>
            </a:r>
          </a:p>
          <a:p>
            <a:r>
              <a:rPr lang="en-US" dirty="0"/>
              <a:t>Common Uses</a:t>
            </a:r>
          </a:p>
          <a:p>
            <a:pPr lvl="1"/>
            <a:r>
              <a:rPr lang="en-US" dirty="0"/>
              <a:t>Research</a:t>
            </a:r>
          </a:p>
          <a:p>
            <a:pPr lvl="1"/>
            <a:r>
              <a:rPr lang="en-US" dirty="0"/>
              <a:t>Data science </a:t>
            </a:r>
          </a:p>
          <a:p>
            <a:pPr lvl="1"/>
            <a:r>
              <a:rPr lang="en-US" dirty="0"/>
              <a:t>Machine learning and Artificial Intelligence </a:t>
            </a:r>
          </a:p>
          <a:p>
            <a:pPr lvl="1"/>
            <a:r>
              <a:rPr lang="en-US" dirty="0"/>
              <a:t>Web development (backend) </a:t>
            </a:r>
          </a:p>
          <a:p>
            <a:pPr lvl="1"/>
            <a:r>
              <a:rPr lang="en-US" dirty="0"/>
              <a:t>Full applications and games </a:t>
            </a:r>
          </a:p>
          <a:p>
            <a:pPr lvl="2"/>
            <a:r>
              <a:rPr lang="en-US" dirty="0"/>
              <a:t>Becoming more common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501B8C-726A-164D-A115-6DA48ADF2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229" y="2047522"/>
            <a:ext cx="3691721" cy="367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0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1009</TotalTime>
  <Words>620</Words>
  <Application>Microsoft Macintosh PowerPoint</Application>
  <PresentationFormat>Custom</PresentationFormat>
  <Paragraphs>95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Industries For Computing?</vt:lpstr>
      <vt:lpstr>How did it all start?</vt:lpstr>
      <vt:lpstr>First Computer?</vt:lpstr>
      <vt:lpstr>Analytical Engine</vt:lpstr>
      <vt:lpstr>Enchantress of Numbers </vt:lpstr>
      <vt:lpstr>Ada Lovelace </vt:lpstr>
      <vt:lpstr>Python, Your Intro Language</vt:lpstr>
      <vt:lpstr>Python</vt:lpstr>
      <vt:lpstr>Programs</vt:lpstr>
      <vt:lpstr>Python Basics</vt:lpstr>
      <vt:lpstr>Let’s Look At Some Code!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3</cp:revision>
  <dcterms:created xsi:type="dcterms:W3CDTF">2021-07-05T03:31:47Z</dcterms:created>
  <dcterms:modified xsi:type="dcterms:W3CDTF">2021-08-19T00:30:30Z</dcterms:modified>
</cp:coreProperties>
</file>