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57" r:id="rId4"/>
    <p:sldId id="261" r:id="rId5"/>
    <p:sldId id="262" r:id="rId6"/>
    <p:sldId id="267" r:id="rId7"/>
    <p:sldId id="263" r:id="rId8"/>
    <p:sldId id="264" r:id="rId9"/>
    <p:sldId id="265" r:id="rId10"/>
    <p:sldId id="258" r:id="rId11"/>
    <p:sldId id="259" r:id="rId12"/>
    <p:sldId id="260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8:38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1865 126 24575,'-8'-7'0,"-50"-7"0,-45-3 0,-11 0 0,24 3 0,31 1 0,-2 3 0,-18 1 0,-23-2 0,-6 2 0,10 4 0,29 8 0,2 24 0,10 2 0,-8 8 0,10-2 0,-15 23-434,15-12 1,1-1 433,-3 12 285,0 14-285,20-22 144,-16 16-144,34-46 0,-24 32 0,26-29 438,-19 27-438,20-24 0,-2 3 0,8-9 0,-6 30 0,0 5 0,3-1 0,-4 5 0,0 0 0,10-4 0,-2-20 0,3 9 0,0-12 0,2 11 0,-1-8 0,4 36 0,-4-39 0,5 57 0,-3-63 0,2 56 0,-3-40 0,4 14 0,0-1 0,0-20 0,9 16 0,3 5 0,0 16-246,5-10 1,3 1 245,4 10 0,9 9 0,-7-23 0,3-2 0,21 13 0,-22-19 0,-1-4 0,13-4 0,-8 6 0,-9-2 0,1-11 0,-15-13 0,3-9 0,32 54 491,-20-37-491,36 49 0,-41-59 0,43 33 0,-26-18 0,32 32 0,-24-21 0,13 11 0,-1-3 0,-11-20 0,0 6 0,-4-5 0,-6-14 0,23 23 0,-30-36 0,13 9 0,-27-12 0,14 5 0,-14-5 0,15 4 0,-4-3 0,-1 3 0,-1-4 0,11 5 0,17-1 0,33 0 0,3 6-510,9-14 510,-13 7 0,-10-8 0,19 8 0,-5-6 0,-32 2 0,1 0 0,42-4 0,-14 0 0,-3 0 0,-32 0 0,31 0 0,-31 0 0,10-9 0,-16 7 0,-12-12 0,-1 8 510,25-14-510,-7 5 0,10-11 0,-16 13 0,1-10 0,18-17 0,5-4 0,1-13 0,-2 7 0,-35 22 0,20-14 0,-33 20 0,24-20 0,-18 10 0,5 2 0,-12 1 0,21 2 0,-25-16 0,24 13 0,-30-5 0,2 23 0,-5 0 0,1 0 0,-3 0 0,7-11 0,-7-1 0,4-19 0,-5 10 0,0-10 0,0 12 0,0 7 0,4-5 0,-3 4 0,10-17 0,-9 8 0,4-9 0,-6 1 0,7-4 0,-6-25 0,6 22 0,-7-31 0,0 31 0,0-20 0,0 12 0,0 0 0,0 11 0,0 3 0,0 23 0,3-2 0,-2 9 0,3-21 0,-4 13 0,0-13 0,0 11 0,0-13 0,0 9 0,0-8 0,0 19 0,0 4 0,0 0 0,0 0 0,0 0 0,-4-4 0,-1-7 0,0 9 0,0-15 0,-1-3 0,0-2 0,-5-2 0,5 7 0,-1 11 0,6-11 0,-9-7 0,5 9 0,-2-4 0,3 15 0,4 7 0,-3-6 0,-18-9 0,6 5 0,-12-28 0,-1 15 0,-18-57 0,14 41 0,-13-27 0,34 51 0,-6 1 0,1 0 0,2 8 0,-1-7 0,2 3 0,3 5 0,-3-4 0,-13 0 0,10 4 0,-14-7 0,14 8 0,-11-9 0,7 1 0,-4 0 0,7 2 0,8 11 0,-3 4 0,4 0 0,0 1 0,-4-2 0,3-3 0,-2 4 0,3 0 0,0 1 0,-4-6 0,-7 4 0,1-6 0,-5 7 0,11-4 0,-25-11 0,13 7 0,-16-7 0,11 9 0,11 2 0,-14-6 0,13 5 0,-4 0 0,12 5 0,3 1 0,-11-3 0,5 2 0,-8-5 0,-1 4 0,5-3 0,-5 2 0,-3-2 0,1 2 0,1 1 0,2-3 0,6 7 0,2-3 0,-1 4 0,0 0 0,5 0 0,-5 0 0,-3 0 0,4 0 0,-9 0 0,7 0 0,0 0 0,-28-7 0,21 5 0,-39-5 0,41 3 0,-13 3 0,11-7 0,-1 7 0,0-3 0,1 4 0,11 0 0,0 0 0,4 0 0,0 0 0,-4 0 0,3-4 0,-6 3 0,6-3 0,-3 1 0,8 2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8:39:5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24575,'13'26'0,"-6"0"0,5 0 0,-5 1 0,8 10 0,-2-8 0,4 18 0,-4-18 0,-4 8 0,5 0 0,12 41 0,-13-28 0,12 25 0,-10-38 0,-12 22 0,20-4 0,-11 34 0,8-15 0,-1-16 0,0 8 0,-11-49 0,0 18 0,-8-20 0,15 21 0,-12-19 0,12 18 0,-15-20 0,0 10 0,0-5 0,8 17 0,-7-8 0,7 8 0,-8 19 0,0-22 0,0 22 0,0-19 0,0-8 0,0 19 0,0 11 0,0 38 0,0-17 0,0 12 0,0-23 0,0 6 0,0-1 0,0-5 0,0-18 0,-10 18 0,-1-14 0,-1 4 0,5-28 0,-1 5 0,1-19 0,-8 19 0,8-16 0,1 17 0,0-8 0,4 8 0,-15-11 0,8 1 0,-10-1 0,6-5 0,0-2 0,5-6 0,-3 0 0,9 6 0,-9-4 0,9 9 0,-4-9 0,6-2 0,0-7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647ab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647ab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f647ab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f647ab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647abc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647abc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f647abc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cf647abc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614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iki/File:Commodore_Grace_M._Hopper,_USN_(covered)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Amazing Grace &amp;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Pioneer of Compiled Code </a:t>
            </a:r>
            <a:endParaRPr dirty="0"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628093" y="2009096"/>
            <a:ext cx="8345867" cy="47536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</a:rPr>
              <a:t>Admiral Grace Murray Hopper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Nicknames, Amazing Grace, Grandma COBOL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Mark I computer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Built by Howard Aiken,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Programming by Grace Murray Hopper (and others). 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Believed programing languages could be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Machine independent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Compiled from English to machine code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Same program, multiple machines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Invented the COBOL language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Also believed in Automatic Coding: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Code that writes itself - eventually A.I. that writes code for you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Pointed out later in life that “coding” is different than “programming”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Believed the </a:t>
            </a:r>
            <a:r>
              <a:rPr lang="en" u="sng">
                <a:solidFill>
                  <a:srgbClr val="000000"/>
                </a:solidFill>
              </a:rPr>
              <a:t>programmer was greater than the engineer</a:t>
            </a:r>
            <a:endParaRPr u="sng" dirty="0">
              <a:solidFill>
                <a:srgbClr val="000000"/>
              </a:solidFill>
            </a:endParaRPr>
          </a:p>
        </p:txBody>
      </p:sp>
      <p:pic>
        <p:nvPicPr>
          <p:cNvPr id="206" name="Google Shape;206;p41" descr="Commodore Grace M. Hopper, USN (covered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463" y="1920736"/>
            <a:ext cx="3870598" cy="4842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 txBox="1"/>
          <p:nvPr/>
        </p:nvSpPr>
        <p:spPr>
          <a:xfrm>
            <a:off x="9239462" y="6762751"/>
            <a:ext cx="3870560" cy="60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By James S. Davis [Public domain], via Wikimedia Commons. </a:t>
            </a:r>
            <a:r>
              <a:rPr lang="en" sz="1058" u="sng">
                <a:solidFill>
                  <a:schemeClr val="hlink"/>
                </a:solidFill>
                <a:hlinkClick r:id="rId4"/>
              </a:rPr>
              <a:t>Source</a:t>
            </a:r>
            <a:endParaRPr sz="105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Automatic Coding vs. Programming?</a:t>
            </a:r>
            <a:endParaRPr dirty="0"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673590" y="1976043"/>
            <a:ext cx="5505733" cy="45977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Coding 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Syntax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How you do something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What you are doing in this class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It follows specific rules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Can be self-taught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Programming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Design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Theory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Specification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It requires the creative component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14" name="Google Shape;214;p42"/>
          <p:cNvSpPr txBox="1"/>
          <p:nvPr/>
        </p:nvSpPr>
        <p:spPr>
          <a:xfrm>
            <a:off x="6347723" y="1881177"/>
            <a:ext cx="6726560" cy="142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2400" dirty="0"/>
              <a:t>A good programmer has to be more than a coder. She has to be an problem solver, a designer, an artist and engineering.</a:t>
            </a:r>
            <a:endParaRPr sz="2400" dirty="0"/>
          </a:p>
        </p:txBody>
      </p:sp>
      <p:sp>
        <p:nvSpPr>
          <p:cNvPr id="215" name="Google Shape;215;p42"/>
          <p:cNvSpPr/>
          <p:nvPr/>
        </p:nvSpPr>
        <p:spPr>
          <a:xfrm>
            <a:off x="8393163" y="3391811"/>
            <a:ext cx="1472427" cy="1007760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16" name="Google Shape;216;p42"/>
          <p:cNvSpPr/>
          <p:nvPr/>
        </p:nvSpPr>
        <p:spPr>
          <a:xfrm>
            <a:off x="7690876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7" name="Google Shape;217;p42"/>
          <p:cNvSpPr/>
          <p:nvPr/>
        </p:nvSpPr>
        <p:spPr>
          <a:xfrm>
            <a:off x="8712500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8" name="Google Shape;218;p42"/>
          <p:cNvSpPr/>
          <p:nvPr/>
        </p:nvSpPr>
        <p:spPr>
          <a:xfrm>
            <a:off x="9734126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9" name="Google Shape;219;p42"/>
          <p:cNvSpPr/>
          <p:nvPr/>
        </p:nvSpPr>
        <p:spPr>
          <a:xfrm>
            <a:off x="8393163" y="5372855"/>
            <a:ext cx="1472427" cy="1007760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Glue</a:t>
            </a:r>
            <a:endParaRPr sz="3022" dirty="0"/>
          </a:p>
        </p:txBody>
      </p:sp>
      <p:sp>
        <p:nvSpPr>
          <p:cNvPr id="220" name="Google Shape;220;p42"/>
          <p:cNvSpPr txBox="1"/>
          <p:nvPr/>
        </p:nvSpPr>
        <p:spPr>
          <a:xfrm rot="2052303">
            <a:off x="10704571" y="3791874"/>
            <a:ext cx="2398539" cy="6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/>
              <a:t>Remember</a:t>
            </a:r>
            <a:endParaRPr sz="302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The first computer bug?</a:t>
            </a:r>
            <a:endParaRPr dirty="0"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1"/>
          </p:nvPr>
        </p:nvSpPr>
        <p:spPr>
          <a:xfrm>
            <a:off x="628093" y="2487894"/>
            <a:ext cx="6614587" cy="4488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0179">
              <a:buSzPts val="1300"/>
            </a:pPr>
            <a:r>
              <a:rPr lang="en" sz="1964"/>
              <a:t>Actual bug in a computer relay, found by Grace</a:t>
            </a:r>
            <a:endParaRPr sz="1964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/>
              <a:t>Good story, but….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Did not invent the term ‘debugging’</a:t>
            </a:r>
            <a:endParaRPr sz="1813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Was used in engineering for many years before</a:t>
            </a:r>
            <a:endParaRPr sz="1813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/>
              <a:t>Debugging is used in programming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It often takes patience, practice and repetition.</a:t>
            </a:r>
            <a:endParaRPr sz="1813" dirty="0"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Coding bugs (not actual bugs) were common </a:t>
            </a:r>
            <a:endParaRPr dirty="0">
              <a:solidFill>
                <a:srgbClr val="000000"/>
              </a:solidFill>
            </a:endParaRPr>
          </a:p>
          <a:p>
            <a:pPr lvl="1" indent="-460583">
              <a:spcBef>
                <a:spcPts val="0"/>
              </a:spcBef>
              <a:buSzPts val="1200"/>
            </a:pPr>
            <a:r>
              <a:rPr lang="en">
                <a:solidFill>
                  <a:srgbClr val="000000"/>
                </a:solidFill>
              </a:rPr>
              <a:t>wanted to remove the human error by automation</a:t>
            </a:r>
            <a:r>
              <a:rPr lang="en" sz="1813"/>
              <a:t> </a:t>
            </a:r>
            <a:endParaRPr sz="1813" dirty="0"/>
          </a:p>
        </p:txBody>
      </p:sp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756" y="1997690"/>
            <a:ext cx="6315613" cy="497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7475882" y="6976347"/>
            <a:ext cx="5571920" cy="43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907"/>
              <a:t>By Courtesy of the Naval Surface Warfare Center, Dahlgren, VA., 1988.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4878D-184E-024A-91C7-7A7F1389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081BD-28C9-4541-8EC9-0AFD579D5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21925" cy="1242135"/>
          </a:xfrm>
        </p:spPr>
        <p:txBody>
          <a:bodyPr/>
          <a:lstStyle/>
          <a:p>
            <a:r>
              <a:rPr lang="en-US" dirty="0"/>
              <a:t>Remember, readings before class!! </a:t>
            </a:r>
          </a:p>
          <a:p>
            <a:pPr lvl="1"/>
            <a:r>
              <a:rPr lang="en-US" dirty="0"/>
              <a:t>We start with coding questions.</a:t>
            </a:r>
          </a:p>
          <a:p>
            <a:pPr lvl="1"/>
            <a:r>
              <a:rPr lang="en-US" dirty="0"/>
              <a:t>Is your </a:t>
            </a:r>
            <a:r>
              <a:rPr lang="en-US" dirty="0" err="1"/>
              <a:t>iClicker</a:t>
            </a:r>
            <a:r>
              <a:rPr lang="en-US" dirty="0"/>
              <a:t> Ready? </a:t>
            </a:r>
          </a:p>
        </p:txBody>
      </p:sp>
    </p:spTree>
    <p:extLst>
      <p:ext uri="{BB962C8B-B14F-4D97-AF65-F5344CB8AC3E}">
        <p14:creationId xmlns:p14="http://schemas.microsoft.com/office/powerpoint/2010/main" val="1618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Today Most Code is Compiled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30511" y="1937924"/>
            <a:ext cx="7738853" cy="5365401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You write in English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‘compiler’ converts it to machine readable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Why?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 don’t want to write in numbers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Machines want numbers and hardware instructions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This idea was a </a:t>
            </a:r>
            <a:r>
              <a:rPr lang="en" b="1" dirty="0"/>
              <a:t>MAJOR</a:t>
            </a:r>
            <a:r>
              <a:rPr lang="en" dirty="0"/>
              <a:t> breakthrough (1952)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General purpose computing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Reusable code across machines</a:t>
            </a:r>
          </a:p>
          <a:p>
            <a:pPr>
              <a:spcBef>
                <a:spcPts val="0"/>
              </a:spcBef>
            </a:pPr>
            <a:r>
              <a:rPr lang="en" dirty="0"/>
              <a:t>Compiled languages (java is an exception), must be:</a:t>
            </a:r>
          </a:p>
          <a:p>
            <a:pPr lvl="1">
              <a:spcBef>
                <a:spcPts val="0"/>
              </a:spcBef>
            </a:pPr>
            <a:r>
              <a:rPr lang="en" dirty="0"/>
              <a:t>compiled to specific machine architecture / operating system</a:t>
            </a:r>
          </a:p>
          <a:p>
            <a:pPr lvl="1">
              <a:spcBef>
                <a:spcPts val="0"/>
              </a:spcBef>
            </a:pPr>
            <a:r>
              <a:rPr lang="en" dirty="0"/>
              <a:t>more structure, but faster</a:t>
            </a:r>
          </a:p>
          <a:p>
            <a:pPr>
              <a:spcBef>
                <a:spcPts val="0"/>
              </a:spcBef>
            </a:pPr>
            <a:r>
              <a:rPr lang="en" dirty="0"/>
              <a:t>Interpreted Languages (Python, </a:t>
            </a:r>
            <a:r>
              <a:rPr lang="en" dirty="0" err="1"/>
              <a:t>Javascript</a:t>
            </a:r>
            <a:r>
              <a:rPr lang="en" dirty="0"/>
              <a:t>,  LISP,  </a:t>
            </a:r>
            <a:r>
              <a:rPr lang="en" dirty="0" err="1"/>
              <a:t>etc</a:t>
            </a:r>
            <a:r>
              <a:rPr lang="en" dirty="0"/>
              <a:t>)</a:t>
            </a:r>
          </a:p>
          <a:p>
            <a:pPr lvl="1">
              <a:spcBef>
                <a:spcPts val="0"/>
              </a:spcBef>
            </a:pPr>
            <a:r>
              <a:rPr lang="en" dirty="0"/>
              <a:t>require another program on the machine</a:t>
            </a:r>
          </a:p>
          <a:p>
            <a:pPr lvl="1">
              <a:spcBef>
                <a:spcPts val="0"/>
              </a:spcBef>
            </a:pPr>
            <a:r>
              <a:rPr lang="en" dirty="0"/>
              <a:t>reads the code, converts to machine at “runtime”</a:t>
            </a:r>
          </a:p>
          <a:p>
            <a:pPr lvl="1">
              <a:spcBef>
                <a:spcPts val="0"/>
              </a:spcBef>
            </a:pPr>
            <a:r>
              <a:rPr lang="en" dirty="0"/>
              <a:t>speed cost, but greater flexibility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Steve Russell wrote the first interpreter for LISP (1958)</a:t>
            </a:r>
            <a:endParaRPr dirty="0"/>
          </a:p>
        </p:txBody>
      </p:sp>
      <p:sp>
        <p:nvSpPr>
          <p:cNvPr id="194" name="Google Shape;194;p40"/>
          <p:cNvSpPr txBox="1"/>
          <p:nvPr/>
        </p:nvSpPr>
        <p:spPr>
          <a:xfrm>
            <a:off x="9442291" y="1668758"/>
            <a:ext cx="1498267" cy="40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 dirty="0" err="1"/>
              <a:t>main.py</a:t>
            </a:r>
            <a:endParaRPr sz="1662" dirty="0"/>
          </a:p>
        </p:txBody>
      </p:sp>
      <p:sp>
        <p:nvSpPr>
          <p:cNvPr id="195" name="Google Shape;195;p40"/>
          <p:cNvSpPr/>
          <p:nvPr/>
        </p:nvSpPr>
        <p:spPr>
          <a:xfrm>
            <a:off x="8615184" y="2176832"/>
            <a:ext cx="3152480" cy="8159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print(“hello world”)</a:t>
            </a:r>
            <a:endParaRPr sz="1058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40"/>
          <p:cNvCxnSpPr>
            <a:cxnSpLocks/>
            <a:endCxn id="195" idx="2"/>
          </p:cNvCxnSpPr>
          <p:nvPr/>
        </p:nvCxnSpPr>
        <p:spPr>
          <a:xfrm flipV="1">
            <a:off x="10191424" y="2992768"/>
            <a:ext cx="0" cy="12889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8" name="Google Shape;198;p40"/>
          <p:cNvSpPr/>
          <p:nvPr/>
        </p:nvSpPr>
        <p:spPr>
          <a:xfrm>
            <a:off x="8956106" y="4281714"/>
            <a:ext cx="2496960" cy="11392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0001100001010101010101010101001010101010101010100101010101010101010101010100101010101010101010100101010101010101010101010010101010101001001010001</a:t>
            </a:r>
            <a:endParaRPr sz="1058" dirty="0"/>
          </a:p>
        </p:txBody>
      </p:sp>
      <p:sp>
        <p:nvSpPr>
          <p:cNvPr id="11" name="Google Shape;195;p40">
            <a:extLst>
              <a:ext uri="{FF2B5EF4-FFF2-40B4-BE49-F238E27FC236}">
                <a16:creationId xmlns:a16="http://schemas.microsoft.com/office/drawing/2014/main" id="{FAD6CBA9-6494-444D-B98B-054739096E55}"/>
              </a:ext>
            </a:extLst>
          </p:cNvPr>
          <p:cNvSpPr/>
          <p:nvPr/>
        </p:nvSpPr>
        <p:spPr>
          <a:xfrm>
            <a:off x="8599318" y="3267131"/>
            <a:ext cx="3152480" cy="8159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python interpreter - “loads” </a:t>
            </a:r>
            <a:r>
              <a:rPr lang="en-US" sz="1058" dirty="0" err="1">
                <a:latin typeface="Consolas"/>
                <a:ea typeface="Consolas"/>
                <a:cs typeface="Consolas"/>
                <a:sym typeface="Consolas"/>
              </a:rPr>
              <a:t>main.py</a:t>
            </a:r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, runs it on the machine</a:t>
            </a:r>
            <a:endParaRPr sz="1058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4A82-C371-BD41-8C05-078509C3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is a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AC930-0052-2846-86F1-61AB59C4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57440"/>
          </a:xfrm>
        </p:spPr>
        <p:txBody>
          <a:bodyPr/>
          <a:lstStyle/>
          <a:p>
            <a:r>
              <a:rPr lang="en-US" dirty="0"/>
              <a:t>Technology is a human activity</a:t>
            </a:r>
          </a:p>
          <a:p>
            <a:pPr lvl="1"/>
            <a:r>
              <a:rPr lang="en-US" dirty="0"/>
              <a:t>Humans construct words to derive meaning</a:t>
            </a:r>
          </a:p>
          <a:p>
            <a:pPr lvl="1"/>
            <a:r>
              <a:rPr lang="en-US" dirty="0"/>
              <a:t>Computers should be able to handle human readable strings and characters - not just numbers 0s and 1s.</a:t>
            </a:r>
          </a:p>
          <a:p>
            <a:r>
              <a:rPr lang="en-US" dirty="0"/>
              <a:t>Not originally part of most languages</a:t>
            </a:r>
          </a:p>
          <a:p>
            <a:pPr lvl="1"/>
            <a:r>
              <a:rPr lang="en-US" dirty="0"/>
              <a:t>Even some modern languages are only used to single characters (letters or digits) without Strings built in</a:t>
            </a:r>
          </a:p>
          <a:p>
            <a:r>
              <a:rPr lang="en-US" dirty="0"/>
              <a:t>To understand Strings:</a:t>
            </a:r>
          </a:p>
          <a:p>
            <a:pPr lvl="1"/>
            <a:r>
              <a:rPr lang="en-US" dirty="0"/>
              <a:t>Let’s Play Hangman! </a:t>
            </a:r>
          </a:p>
        </p:txBody>
      </p:sp>
    </p:spTree>
    <p:extLst>
      <p:ext uri="{BB962C8B-B14F-4D97-AF65-F5344CB8AC3E}">
        <p14:creationId xmlns:p14="http://schemas.microsoft.com/office/powerpoint/2010/main" val="37015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9E24-17DA-E748-9E2A-0F865853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Hang-them: Who Created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02F3-D808-D948-92BC-FAC594D84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7042" y="1544021"/>
            <a:ext cx="5253312" cy="3503716"/>
          </a:xfrm>
        </p:spPr>
        <p:txBody>
          <a:bodyPr/>
          <a:lstStyle/>
          <a:p>
            <a:r>
              <a:rPr lang="en-US" dirty="0"/>
              <a:t>Strings are ordered lists of characters!</a:t>
            </a:r>
          </a:p>
          <a:p>
            <a:r>
              <a:rPr lang="en-US" dirty="0"/>
              <a:t>Characters – visible and hidden</a:t>
            </a:r>
          </a:p>
          <a:p>
            <a:pPr lvl="1"/>
            <a:r>
              <a:rPr lang="en-US" dirty="0"/>
              <a:t>\n, \t – most common</a:t>
            </a:r>
          </a:p>
          <a:p>
            <a:r>
              <a:rPr lang="en-US" dirty="0"/>
              <a:t>Locations of characters</a:t>
            </a:r>
          </a:p>
          <a:p>
            <a:pPr lvl="1"/>
            <a:r>
              <a:rPr lang="en-US" dirty="0"/>
              <a:t>Called indices / index – </a:t>
            </a:r>
            <a:r>
              <a:rPr lang="en-US" u="sng" dirty="0"/>
              <a:t>start at 0</a:t>
            </a:r>
          </a:p>
          <a:p>
            <a:r>
              <a:rPr lang="en-US" dirty="0"/>
              <a:t>Have functionality attached to them (methods and operations)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C503E-F166-6E46-AAC9-9815EBFCF2DC}"/>
              </a:ext>
            </a:extLst>
          </p:cNvPr>
          <p:cNvSpPr txBox="1"/>
          <p:nvPr/>
        </p:nvSpPr>
        <p:spPr>
          <a:xfrm>
            <a:off x="630933" y="2430584"/>
            <a:ext cx="730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_ _ _ _ _ _ _ _ _ _ _ _ _ _ _ 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9BEB4-E465-CC45-9858-5261B1FFD540}"/>
              </a:ext>
            </a:extLst>
          </p:cNvPr>
          <p:cNvSpPr txBox="1"/>
          <p:nvPr/>
        </p:nvSpPr>
        <p:spPr>
          <a:xfrm>
            <a:off x="625615" y="2301905"/>
            <a:ext cx="730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 u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d o   v a n   R o s s u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94BB3-1C2A-0840-A585-D9000F75A3D7}"/>
              </a:ext>
            </a:extLst>
          </p:cNvPr>
          <p:cNvSpPr txBox="1"/>
          <p:nvPr/>
        </p:nvSpPr>
        <p:spPr>
          <a:xfrm>
            <a:off x="706516" y="2942666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0  1  2  3   4  5  6  7  8   9  10 11 12 13 14 15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11F02-56B4-5749-96D8-9C2DF4F0BB27}"/>
              </a:ext>
            </a:extLst>
          </p:cNvPr>
          <p:cNvSpPr/>
          <p:nvPr/>
        </p:nvSpPr>
        <p:spPr>
          <a:xfrm>
            <a:off x="5956560" y="2290250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4A934-AB28-6A4A-9416-82E96B85D672}"/>
              </a:ext>
            </a:extLst>
          </p:cNvPr>
          <p:cNvSpPr/>
          <p:nvPr/>
        </p:nvSpPr>
        <p:spPr>
          <a:xfrm>
            <a:off x="2391866" y="2290251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            o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3AD73-CE47-B34C-99CE-38A416B231FD}"/>
              </a:ext>
            </a:extLst>
          </p:cNvPr>
          <p:cNvSpPr/>
          <p:nvPr/>
        </p:nvSpPr>
        <p:spPr>
          <a:xfrm>
            <a:off x="1061705" y="2289205"/>
            <a:ext cx="628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                        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646AC-DDAA-4C46-AB82-AF2151A40EC2}"/>
              </a:ext>
            </a:extLst>
          </p:cNvPr>
          <p:cNvSpPr txBox="1"/>
          <p:nvPr/>
        </p:nvSpPr>
        <p:spPr>
          <a:xfrm>
            <a:off x="738482" y="378216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BE796-DA49-8A48-BB1A-32A386CBC2F2}"/>
              </a:ext>
            </a:extLst>
          </p:cNvPr>
          <p:cNvSpPr/>
          <p:nvPr/>
        </p:nvSpPr>
        <p:spPr>
          <a:xfrm>
            <a:off x="619932" y="225054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2C9AC-469F-B146-8507-E46298DC1577}"/>
                  </a:ext>
                </a:extLst>
              </p14:cNvPr>
              <p14:cNvContentPartPr/>
              <p14:nvPr/>
            </p14:nvContentPartPr>
            <p14:xfrm>
              <a:off x="1457620" y="4388780"/>
              <a:ext cx="1305720" cy="125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2C9AC-469F-B146-8507-E46298DC1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620" y="4379780"/>
                <a:ext cx="1323360" cy="1273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8C9BCAB-7194-FF4C-A793-BD10E4C9A277}"/>
              </a:ext>
            </a:extLst>
          </p:cNvPr>
          <p:cNvSpPr txBox="1"/>
          <p:nvPr/>
        </p:nvSpPr>
        <p:spPr>
          <a:xfrm>
            <a:off x="1130063" y="37990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BB2EA7-86E0-EC4B-8D42-94C78D74485B}"/>
              </a:ext>
            </a:extLst>
          </p:cNvPr>
          <p:cNvSpPr/>
          <p:nvPr/>
        </p:nvSpPr>
        <p:spPr>
          <a:xfrm>
            <a:off x="3750591" y="230129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524DB9-78B7-054B-BD4F-64F9C70089CC}"/>
                  </a:ext>
                </a:extLst>
              </p14:cNvPr>
              <p14:cNvContentPartPr/>
              <p14:nvPr/>
            </p14:nvContentPartPr>
            <p14:xfrm>
              <a:off x="2209299" y="5656700"/>
              <a:ext cx="130395" cy="103376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524DB9-78B7-054B-BD4F-64F9C7008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0654" y="5648055"/>
                <a:ext cx="148045" cy="10514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9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7" grpId="1"/>
      <p:bldP spid="9" grpId="0"/>
      <p:bldP spid="9" grpId="1"/>
      <p:bldP spid="11" grpId="0"/>
      <p:bldP spid="11" grpId="1"/>
      <p:bldP spid="12" grpId="0"/>
      <p:bldP spid="14" grpId="0"/>
      <p:bldP spid="14" grpId="1"/>
      <p:bldP spid="16" grpId="0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CE9E-0401-554E-A643-8036E647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F844-7098-6241-9098-73916DAB2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C86FF-5EAB-314A-9D22-7C748918B73F}"/>
              </a:ext>
            </a:extLst>
          </p:cNvPr>
          <p:cNvSpPr txBox="1"/>
          <p:nvPr/>
        </p:nvSpPr>
        <p:spPr>
          <a:xfrm>
            <a:off x="1715911" y="2584523"/>
            <a:ext cx="690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coding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"Compiling is Automatic Coding"</a:t>
            </a:r>
            <a:b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short = coding[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(short))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E748BAB-567A-8C4E-914D-072CD700FC5C}"/>
              </a:ext>
            </a:extLst>
          </p:cNvPr>
          <p:cNvSpPr txBox="1">
            <a:spLocks/>
          </p:cNvSpPr>
          <p:nvPr/>
        </p:nvSpPr>
        <p:spPr>
          <a:xfrm>
            <a:off x="628073" y="4172215"/>
            <a:ext cx="12561453" cy="49487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And the following code?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B3605-625C-554F-A199-F8476ED30D8C}"/>
              </a:ext>
            </a:extLst>
          </p:cNvPr>
          <p:cNvSpPr txBox="1"/>
          <p:nvPr/>
        </p:nvSpPr>
        <p:spPr>
          <a:xfrm>
            <a:off x="2167466" y="4936531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coding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"Compiling is Automatic Coding"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(coding[: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FFF04-9918-B74E-9CC7-EDD9A26B4A03}"/>
              </a:ext>
            </a:extLst>
          </p:cNvPr>
          <p:cNvSpPr txBox="1"/>
          <p:nvPr/>
        </p:nvSpPr>
        <p:spPr>
          <a:xfrm rot="19475431">
            <a:off x="417687" y="5090419"/>
            <a:ext cx="1473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it out!</a:t>
            </a:r>
          </a:p>
        </p:txBody>
      </p:sp>
    </p:spTree>
    <p:extLst>
      <p:ext uri="{BB962C8B-B14F-4D97-AF65-F5344CB8AC3E}">
        <p14:creationId xmlns:p14="http://schemas.microsoft.com/office/powerpoint/2010/main" val="41501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C52-0016-4548-A0BA-A9DA6CD8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BEDD-D9EE-5840-A3DC-DCD2BCF8E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6200" y="955890"/>
            <a:ext cx="6280728" cy="3950825"/>
          </a:xfrm>
        </p:spPr>
        <p:txBody>
          <a:bodyPr/>
          <a:lstStyle/>
          <a:p>
            <a:r>
              <a:rPr lang="en-US" dirty="0"/>
              <a:t>+  means String concatenation </a:t>
            </a:r>
          </a:p>
          <a:p>
            <a:pPr lvl="1"/>
            <a:r>
              <a:rPr lang="en-US" dirty="0"/>
              <a:t>Adding two strings together</a:t>
            </a:r>
          </a:p>
          <a:p>
            <a:pPr lvl="1"/>
            <a:r>
              <a:rPr lang="en-US" dirty="0"/>
              <a:t>returns new string (don’t forget to store!)</a:t>
            </a:r>
          </a:p>
          <a:p>
            <a:r>
              <a:rPr lang="en-US" dirty="0"/>
              <a:t>string[</a:t>
            </a:r>
            <a:r>
              <a:rPr lang="en-US" dirty="0" err="1"/>
              <a:t>start:end</a:t>
            </a:r>
            <a:r>
              <a:rPr lang="en-US" dirty="0"/>
              <a:t>] means substring</a:t>
            </a:r>
          </a:p>
          <a:p>
            <a:pPr lvl="1"/>
            <a:r>
              <a:rPr lang="en-US" dirty="0"/>
              <a:t>returns a smaller string based on values</a:t>
            </a:r>
          </a:p>
          <a:p>
            <a:pPr lvl="1"/>
            <a:r>
              <a:rPr lang="en-US" dirty="0"/>
              <a:t>start location (inclusive)</a:t>
            </a:r>
          </a:p>
          <a:p>
            <a:pPr lvl="1"/>
            <a:r>
              <a:rPr lang="en-US" dirty="0"/>
              <a:t>end location (exclusive)</a:t>
            </a:r>
          </a:p>
          <a:p>
            <a:pPr lvl="1"/>
            <a:r>
              <a:rPr lang="en-US" dirty="0"/>
              <a:t>both are optional. </a:t>
            </a:r>
          </a:p>
          <a:p>
            <a:pPr lvl="2"/>
            <a:r>
              <a:rPr lang="en-US" dirty="0"/>
              <a:t>If start is left out, starts at 0</a:t>
            </a:r>
          </a:p>
          <a:p>
            <a:pPr lvl="2"/>
            <a:r>
              <a:rPr lang="en-US" dirty="0"/>
              <a:t>If end is left out, goes to </a:t>
            </a:r>
            <a:r>
              <a:rPr lang="en-US" dirty="0" err="1"/>
              <a:t>len</a:t>
            </a:r>
            <a:r>
              <a:rPr lang="en-US" dirty="0"/>
              <a:t>(string)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87E39-483E-3B47-874C-3D3A268A8EE6}"/>
              </a:ext>
            </a:extLst>
          </p:cNvPr>
          <p:cNvSpPr/>
          <p:nvPr/>
        </p:nvSpPr>
        <p:spPr>
          <a:xfrm>
            <a:off x="275938" y="1577251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"Howard"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"Phillips"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longname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 the Lovecraft"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length = </a:t>
            </a:r>
            <a:r>
              <a:rPr lang="en-US" sz="18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sets 6 to length!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H, sets it to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P, sets it to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longname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Lovecraft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6B450-BB1B-D545-B888-A68C08F819E8}"/>
              </a:ext>
            </a:extLst>
          </p:cNvPr>
          <p:cNvSpPr/>
          <p:nvPr/>
        </p:nvSpPr>
        <p:spPr>
          <a:xfrm>
            <a:off x="275938" y="4838150"/>
            <a:ext cx="9171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		 	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32016-2006-5E46-B103-81E6D0834F20}"/>
              </a:ext>
            </a:extLst>
          </p:cNvPr>
          <p:cNvSpPr/>
          <p:nvPr/>
        </p:nvSpPr>
        <p:spPr>
          <a:xfrm>
            <a:off x="275938" y="3782487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BCB8-1252-934B-8998-FB34466E72C5}"/>
              </a:ext>
            </a:extLst>
          </p:cNvPr>
          <p:cNvSpPr txBox="1"/>
          <p:nvPr/>
        </p:nvSpPr>
        <p:spPr>
          <a:xfrm>
            <a:off x="7035800" y="352566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3CE77-2084-E14C-850E-A521307C5055}"/>
              </a:ext>
            </a:extLst>
          </p:cNvPr>
          <p:cNvSpPr txBox="1"/>
          <p:nvPr/>
        </p:nvSpPr>
        <p:spPr>
          <a:xfrm>
            <a:off x="142805" y="4439573"/>
            <a:ext cx="256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to the rescue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331A1-2672-FD49-94A1-1D6804A52940}"/>
              </a:ext>
            </a:extLst>
          </p:cNvPr>
          <p:cNvSpPr txBox="1"/>
          <p:nvPr/>
        </p:nvSpPr>
        <p:spPr>
          <a:xfrm>
            <a:off x="275938" y="5841206"/>
            <a:ext cx="7923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(string)</a:t>
            </a:r>
            <a:r>
              <a:rPr lang="en-US" dirty="0"/>
              <a:t> – is a function that returns the total characters in a String</a:t>
            </a:r>
          </a:p>
          <a:p>
            <a:r>
              <a:rPr lang="en-US" b="1" dirty="0"/>
              <a:t>str(int or float) </a:t>
            </a:r>
            <a:r>
              <a:rPr lang="en-US" dirty="0"/>
              <a:t>– converts an int or float to a 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1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7A0-EADA-8946-9A5B-E244739A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9A90-28B0-684D-801C-4AA0EEE8F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85844"/>
            <a:ext cx="6750625" cy="2388917"/>
          </a:xfrm>
        </p:spPr>
        <p:txBody>
          <a:bodyPr/>
          <a:lstStyle/>
          <a:p>
            <a:r>
              <a:rPr lang="en-US" dirty="0"/>
              <a:t>The above code is messy! </a:t>
            </a:r>
          </a:p>
          <a:p>
            <a:r>
              <a:rPr lang="en-US" dirty="0"/>
              <a:t>String has built in formatting options (every extensive)</a:t>
            </a:r>
          </a:p>
          <a:p>
            <a:r>
              <a:rPr lang="en-US" dirty="0"/>
              <a:t>{} – means fill in this location with a variable</a:t>
            </a:r>
          </a:p>
          <a:p>
            <a:r>
              <a:rPr lang="en-US" dirty="0"/>
              <a:t>{0} – take the first variable in the list, and use that</a:t>
            </a:r>
          </a:p>
          <a:p>
            <a:r>
              <a:rPr lang="en-US" dirty="0"/>
              <a:t>{name} – uses the variable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71EBB2-9A46-644C-99D4-D23F21950992}"/>
              </a:ext>
            </a:extLst>
          </p:cNvPr>
          <p:cNvSpPr/>
          <p:nvPr/>
        </p:nvSpPr>
        <p:spPr>
          <a:xfrm>
            <a:off x="1034474" y="1537592"/>
            <a:ext cx="1073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D6745-21F2-454A-9040-19CD789E8C2C}"/>
              </a:ext>
            </a:extLst>
          </p:cNvPr>
          <p:cNvSpPr/>
          <p:nvPr/>
        </p:nvSpPr>
        <p:spPr>
          <a:xfrm>
            <a:off x="129886" y="5048741"/>
            <a:ext cx="9052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"{}.{}. {}"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"{name} is {length} </a:t>
            </a:r>
            <a:r>
              <a:rPr 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(combined)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=combined)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28922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A2FE-E558-6A4B-B512-7F1183B6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87C7-F2AB-3246-98E5-87E8257D7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58325" cy="967637"/>
          </a:xfrm>
        </p:spPr>
        <p:txBody>
          <a:bodyPr/>
          <a:lstStyle/>
          <a:p>
            <a:r>
              <a:rPr lang="en-US" dirty="0"/>
              <a:t>:d and :.</a:t>
            </a:r>
            <a:r>
              <a:rPr lang="en-US" dirty="0" err="1"/>
              <a:t>nf</a:t>
            </a:r>
            <a:r>
              <a:rPr lang="en-US" dirty="0"/>
              <a:t> are most common</a:t>
            </a:r>
          </a:p>
          <a:p>
            <a:r>
              <a:rPr lang="en-US" dirty="0"/>
              <a:t>especially for precents!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43FF-D470-FE4D-BE1B-70B57697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350000"/>
            <a:ext cx="5981700" cy="3044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A0681-D38E-C241-8D5D-AD60FDA94218}"/>
              </a:ext>
            </a:extLst>
          </p:cNvPr>
          <p:cNvSpPr/>
          <p:nvPr/>
        </p:nvSpPr>
        <p:spPr>
          <a:xfrm>
            <a:off x="368300" y="2872397"/>
            <a:ext cx="69088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"{:.2f}%"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0B331-A9D0-D04E-A42A-61EB698A86C1}"/>
              </a:ext>
            </a:extLst>
          </p:cNvPr>
          <p:cNvSpPr/>
          <p:nvPr/>
        </p:nvSpPr>
        <p:spPr>
          <a:xfrm>
            <a:off x="952500" y="4152994"/>
            <a:ext cx="3695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33.33333333333333%</a:t>
            </a:r>
          </a:p>
          <a:p>
            <a:r>
              <a:rPr lang="en-US" dirty="0"/>
              <a:t>33.33%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992BD9-AB64-6144-89C6-BC4D39D6C175}"/>
              </a:ext>
            </a:extLst>
          </p:cNvPr>
          <p:cNvSpPr txBox="1">
            <a:spLocks/>
          </p:cNvSpPr>
          <p:nvPr/>
        </p:nvSpPr>
        <p:spPr>
          <a:xfrm>
            <a:off x="628075" y="4860880"/>
            <a:ext cx="5188525" cy="85767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also, common &lt;N</a:t>
            </a:r>
          </a:p>
          <a:p>
            <a:pPr lvl="1"/>
            <a:r>
              <a:rPr lang="en-US" dirty="0"/>
              <a:t> “pads” with spacing, so always length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82879-1526-1746-9539-CF95D2301942}"/>
              </a:ext>
            </a:extLst>
          </p:cNvPr>
          <p:cNvSpPr/>
          <p:nvPr/>
        </p:nvSpPr>
        <p:spPr>
          <a:xfrm>
            <a:off x="368300" y="5973869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"|{:&lt;30}|"</a:t>
            </a:r>
            <a:r>
              <a:rPr lang="en-US" sz="1800" dirty="0"/>
              <a:t>.format(combined))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C515A-EC5E-534D-9D9E-76DDC5F2E5D3}"/>
              </a:ext>
            </a:extLst>
          </p:cNvPr>
          <p:cNvSpPr/>
          <p:nvPr/>
        </p:nvSpPr>
        <p:spPr>
          <a:xfrm>
            <a:off x="1611215" y="6460597"/>
            <a:ext cx="303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|H.P. Lovecraft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26799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1089</Words>
  <Application>Microsoft Macintosh PowerPoint</Application>
  <PresentationFormat>Custom</PresentationFormat>
  <Paragraphs>138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Today Most Code is Compiled</vt:lpstr>
      <vt:lpstr>A Word is a Word</vt:lpstr>
      <vt:lpstr>Hang-them: Who Created Python?</vt:lpstr>
      <vt:lpstr>iClicker Question</vt:lpstr>
      <vt:lpstr>String Functionality</vt:lpstr>
      <vt:lpstr>String Formatting</vt:lpstr>
      <vt:lpstr>Formatting Numbers?</vt:lpstr>
      <vt:lpstr>Pioneer of Compiled Code </vt:lpstr>
      <vt:lpstr>Automatic Coding vs. Programming?</vt:lpstr>
      <vt:lpstr>The first computer bug?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2021-07-07T03:47:05Z</dcterms:created>
  <dcterms:modified xsi:type="dcterms:W3CDTF">2021-08-19T02:28:49Z</dcterms:modified>
</cp:coreProperties>
</file>