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handoutMasterIdLst>
    <p:handoutMasterId r:id="rId22"/>
  </p:handoutMasterIdLst>
  <p:sldIdLst>
    <p:sldId id="256" r:id="rId2"/>
    <p:sldId id="266" r:id="rId3"/>
    <p:sldId id="267" r:id="rId4"/>
    <p:sldId id="268" r:id="rId5"/>
    <p:sldId id="259" r:id="rId6"/>
    <p:sldId id="269" r:id="rId7"/>
    <p:sldId id="270" r:id="rId8"/>
    <p:sldId id="272" r:id="rId9"/>
    <p:sldId id="273" r:id="rId10"/>
    <p:sldId id="274" r:id="rId11"/>
    <p:sldId id="275" r:id="rId12"/>
    <p:sldId id="276" r:id="rId13"/>
    <p:sldId id="257" r:id="rId14"/>
    <p:sldId id="258" r:id="rId15"/>
    <p:sldId id="260" r:id="rId16"/>
    <p:sldId id="261" r:id="rId17"/>
    <p:sldId id="262" r:id="rId18"/>
    <p:sldId id="263" r:id="rId19"/>
    <p:sldId id="264" r:id="rId20"/>
  </p:sldIdLst>
  <p:sldSz cx="13817600" cy="7772400"/>
  <p:notesSz cx="6858000" cy="9144000"/>
  <p:defaultTextStyle>
    <a:defPPr>
      <a:defRPr lang="en-US"/>
    </a:defPPr>
    <a:lvl1pPr marL="0" algn="l" defTabSz="509292" rtl="0" eaLnBrk="1" latinLnBrk="0" hangingPunct="1">
      <a:defRPr sz="2000" kern="1200">
        <a:solidFill>
          <a:schemeClr val="tx1"/>
        </a:solidFill>
        <a:latin typeface="+mn-lt"/>
        <a:ea typeface="+mn-ea"/>
        <a:cs typeface="+mn-cs"/>
      </a:defRPr>
    </a:lvl1pPr>
    <a:lvl2pPr marL="509292" algn="l" defTabSz="509292" rtl="0" eaLnBrk="1" latinLnBrk="0" hangingPunct="1">
      <a:defRPr sz="2000" kern="1200">
        <a:solidFill>
          <a:schemeClr val="tx1"/>
        </a:solidFill>
        <a:latin typeface="+mn-lt"/>
        <a:ea typeface="+mn-ea"/>
        <a:cs typeface="+mn-cs"/>
      </a:defRPr>
    </a:lvl2pPr>
    <a:lvl3pPr marL="1018586" algn="l" defTabSz="509292" rtl="0" eaLnBrk="1" latinLnBrk="0" hangingPunct="1">
      <a:defRPr sz="2000" kern="1200">
        <a:solidFill>
          <a:schemeClr val="tx1"/>
        </a:solidFill>
        <a:latin typeface="+mn-lt"/>
        <a:ea typeface="+mn-ea"/>
        <a:cs typeface="+mn-cs"/>
      </a:defRPr>
    </a:lvl3pPr>
    <a:lvl4pPr marL="1527879" algn="l" defTabSz="509292" rtl="0" eaLnBrk="1" latinLnBrk="0" hangingPunct="1">
      <a:defRPr sz="2000" kern="1200">
        <a:solidFill>
          <a:schemeClr val="tx1"/>
        </a:solidFill>
        <a:latin typeface="+mn-lt"/>
        <a:ea typeface="+mn-ea"/>
        <a:cs typeface="+mn-cs"/>
      </a:defRPr>
    </a:lvl4pPr>
    <a:lvl5pPr marL="2037173" algn="l" defTabSz="509292" rtl="0" eaLnBrk="1" latinLnBrk="0" hangingPunct="1">
      <a:defRPr sz="2000" kern="1200">
        <a:solidFill>
          <a:schemeClr val="tx1"/>
        </a:solidFill>
        <a:latin typeface="+mn-lt"/>
        <a:ea typeface="+mn-ea"/>
        <a:cs typeface="+mn-cs"/>
      </a:defRPr>
    </a:lvl5pPr>
    <a:lvl6pPr marL="2546466" algn="l" defTabSz="509292" rtl="0" eaLnBrk="1" latinLnBrk="0" hangingPunct="1">
      <a:defRPr sz="2000" kern="1200">
        <a:solidFill>
          <a:schemeClr val="tx1"/>
        </a:solidFill>
        <a:latin typeface="+mn-lt"/>
        <a:ea typeface="+mn-ea"/>
        <a:cs typeface="+mn-cs"/>
      </a:defRPr>
    </a:lvl6pPr>
    <a:lvl7pPr marL="3055758" algn="l" defTabSz="509292" rtl="0" eaLnBrk="1" latinLnBrk="0" hangingPunct="1">
      <a:defRPr sz="2000" kern="1200">
        <a:solidFill>
          <a:schemeClr val="tx1"/>
        </a:solidFill>
        <a:latin typeface="+mn-lt"/>
        <a:ea typeface="+mn-ea"/>
        <a:cs typeface="+mn-cs"/>
      </a:defRPr>
    </a:lvl7pPr>
    <a:lvl8pPr marL="3565052" algn="l" defTabSz="509292" rtl="0" eaLnBrk="1" latinLnBrk="0" hangingPunct="1">
      <a:defRPr sz="2000" kern="1200">
        <a:solidFill>
          <a:schemeClr val="tx1"/>
        </a:solidFill>
        <a:latin typeface="+mn-lt"/>
        <a:ea typeface="+mn-ea"/>
        <a:cs typeface="+mn-cs"/>
      </a:defRPr>
    </a:lvl8pPr>
    <a:lvl9pPr marL="4074344" algn="l" defTabSz="509292"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435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092529"/>
    <a:srgbClr val="1E4D2B"/>
    <a:srgbClr val="C10065"/>
    <a:srgbClr val="CC006A"/>
    <a:srgbClr val="404140"/>
    <a:srgbClr val="DAD490"/>
    <a:srgbClr val="E1963E"/>
    <a:srgbClr val="E57D30"/>
    <a:srgbClr val="55A89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88" autoAdjust="0"/>
    <p:restoredTop sz="95994" autoAdjust="0"/>
  </p:normalViewPr>
  <p:slideViewPr>
    <p:cSldViewPr snapToGrid="0" snapToObjects="1">
      <p:cViewPr varScale="1">
        <p:scale>
          <a:sx n="113" d="100"/>
          <a:sy n="113" d="100"/>
        </p:scale>
        <p:origin x="832" y="184"/>
      </p:cViewPr>
      <p:guideLst>
        <p:guide orient="horz" pos="2448"/>
        <p:guide pos="43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9" d="100"/>
        <a:sy n="59" d="100"/>
      </p:scale>
      <p:origin x="0" y="0"/>
    </p:cViewPr>
  </p:sorter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7E51A5-B478-1E40-8CBB-0DAA8831E99D}" type="datetimeFigureOut">
              <a:rPr lang="en-US" smtClean="0"/>
              <a:t>8/19/21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AD578-DED7-9640-8F31-2B6A02B2A2D3}" type="slidenum">
              <a:rPr lang="en-US" smtClean="0"/>
              <a:t>‹#›</a:t>
            </a:fld>
            <a:endParaRPr lang="en-US"/>
          </a:p>
        </p:txBody>
      </p:sp>
    </p:spTree>
    <p:extLst>
      <p:ext uri="{BB962C8B-B14F-4D97-AF65-F5344CB8AC3E}">
        <p14:creationId xmlns:p14="http://schemas.microsoft.com/office/powerpoint/2010/main" val="34757782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ED587F-861E-6740-9643-E3DDAE89B8D6}" type="datetimeFigureOut">
              <a:rPr lang="en-US" smtClean="0"/>
              <a:t>8/19/21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032F50-0B60-B34B-8422-4E195A5AE2C1}" type="slidenum">
              <a:rPr lang="en-US" smtClean="0"/>
              <a:t>‹#›</a:t>
            </a:fld>
            <a:endParaRPr lang="en-US"/>
          </a:p>
        </p:txBody>
      </p:sp>
    </p:spTree>
    <p:extLst>
      <p:ext uri="{BB962C8B-B14F-4D97-AF65-F5344CB8AC3E}">
        <p14:creationId xmlns:p14="http://schemas.microsoft.com/office/powerpoint/2010/main" val="1568543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76c6f800a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76c6f800a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7d32104fe3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7d32104fe3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76c6f800a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76c6f800a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76c6f800a9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76c6f800a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76c6f800a9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76c6f800a9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76c6f800a9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76c6f800a9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7d32104fe3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7d32104fe3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7d32104fe3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7d32104fe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d32104fe3_0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d32104fe3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d32104fe3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7d32104fe3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Green Dots CSU">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29516" r="52955" b="10580"/>
          <a:stretch/>
        </p:blipFill>
        <p:spPr>
          <a:xfrm>
            <a:off x="7816145" y="1"/>
            <a:ext cx="6001456" cy="7772400"/>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27882" y="6733969"/>
            <a:ext cx="3520440" cy="787424"/>
          </a:xfrm>
          <a:prstGeom prst="rect">
            <a:avLst/>
          </a:prstGeom>
        </p:spPr>
      </p:pic>
    </p:spTree>
    <p:extLst>
      <p:ext uri="{BB962C8B-B14F-4D97-AF65-F5344CB8AC3E}">
        <p14:creationId xmlns:p14="http://schemas.microsoft.com/office/powerpoint/2010/main" val="12255301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White">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3445328" y="2799373"/>
            <a:ext cx="9744199" cy="1015663"/>
          </a:xfrm>
          <a:prstGeom prst="rect">
            <a:avLst/>
          </a:prstGeom>
        </p:spPr>
        <p:txBody>
          <a:bodyPr vert="horz" wrap="square" lIns="91440" tIns="91440" rIns="91440" bIns="91440" rtlCol="0" anchor="b" anchorCtr="0">
            <a:spAutoFit/>
          </a:bodyPr>
          <a:lstStyle/>
          <a:p>
            <a:r>
              <a:rPr lang="en-US" dirty="0"/>
              <a:t>Section Header Goes Here</a:t>
            </a:r>
          </a:p>
        </p:txBody>
      </p:sp>
      <p:sp>
        <p:nvSpPr>
          <p:cNvPr id="4" name="Text Placeholder 24"/>
          <p:cNvSpPr>
            <a:spLocks noGrp="1"/>
          </p:cNvSpPr>
          <p:nvPr>
            <p:ph type="body" sz="quarter" idx="10" hasCustomPrompt="1"/>
          </p:nvPr>
        </p:nvSpPr>
        <p:spPr>
          <a:xfrm>
            <a:off x="3445328" y="4381997"/>
            <a:ext cx="9744199" cy="486543"/>
          </a:xfrm>
        </p:spPr>
        <p:txBody>
          <a:bodyPr wrap="square">
            <a:spAutoFit/>
          </a:bodyPr>
          <a:lstStyle>
            <a:lvl1pPr marL="0" indent="0">
              <a:buNone/>
              <a:defRPr baseline="0"/>
            </a:lvl1pPr>
          </a:lstStyle>
          <a:p>
            <a:pPr lvl="0"/>
            <a:r>
              <a:rPr lang="en-US" dirty="0"/>
              <a:t>Section subhead goes here</a:t>
            </a:r>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9831" t="28562" b="11534"/>
          <a:stretch/>
        </p:blipFill>
        <p:spPr>
          <a:xfrm>
            <a:off x="0" y="1"/>
            <a:ext cx="2572933" cy="7772400"/>
          </a:xfrm>
          <a:prstGeom prst="rect">
            <a:avLst/>
          </a:prstGeom>
        </p:spPr>
      </p:pic>
    </p:spTree>
    <p:extLst>
      <p:ext uri="{BB962C8B-B14F-4D97-AF65-F5344CB8AC3E}">
        <p14:creationId xmlns:p14="http://schemas.microsoft.com/office/powerpoint/2010/main" val="9310047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2"/>
      </p:bgRef>
    </p:bg>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2036701" y="2797385"/>
            <a:ext cx="9744199" cy="1015663"/>
          </a:xfrm>
          <a:prstGeom prst="rect">
            <a:avLst/>
          </a:prstGeom>
        </p:spPr>
        <p:txBody>
          <a:bodyPr vert="horz" wrap="square" lIns="91440" tIns="91440" rIns="91440" bIns="91440" rtlCol="0" anchor="ctr" anchorCtr="0">
            <a:spAutoFit/>
          </a:bodyPr>
          <a:lstStyle>
            <a:lvl1pPr algn="ctr">
              <a:defRPr>
                <a:solidFill>
                  <a:schemeClr val="tx1"/>
                </a:solidFill>
              </a:defRPr>
            </a:lvl1pPr>
          </a:lstStyle>
          <a:p>
            <a:r>
              <a:rPr lang="en-US" dirty="0"/>
              <a:t>“Quote Goes Here.”</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21" t="28562" r="1" b="57447"/>
          <a:stretch/>
        </p:blipFill>
        <p:spPr>
          <a:xfrm>
            <a:off x="246888" y="6034881"/>
            <a:ext cx="13267944" cy="1883823"/>
          </a:xfrm>
          <a:prstGeom prst="rect">
            <a:avLst/>
          </a:prstGeom>
        </p:spPr>
      </p:pic>
    </p:spTree>
    <p:extLst>
      <p:ext uri="{BB962C8B-B14F-4D97-AF65-F5344CB8AC3E}">
        <p14:creationId xmlns:p14="http://schemas.microsoft.com/office/powerpoint/2010/main" val="5274049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Ref idx="1001">
        <a:schemeClr val="bg2"/>
      </p:bgRef>
    </p:bg>
    <p:spTree>
      <p:nvGrpSpPr>
        <p:cNvPr id="1" name=""/>
        <p:cNvGrpSpPr/>
        <p:nvPr/>
      </p:nvGrpSpPr>
      <p:grpSpPr>
        <a:xfrm>
          <a:off x="0" y="0"/>
          <a:ext cx="0" cy="0"/>
          <a:chOff x="0" y="0"/>
          <a:chExt cx="0" cy="0"/>
        </a:xfrm>
      </p:grpSpPr>
      <p:sp>
        <p:nvSpPr>
          <p:cNvPr id="12" name="Text Placeholder 24"/>
          <p:cNvSpPr>
            <a:spLocks noGrp="1"/>
          </p:cNvSpPr>
          <p:nvPr>
            <p:ph type="body" sz="quarter" idx="10" hasCustomPrompt="1"/>
          </p:nvPr>
        </p:nvSpPr>
        <p:spPr>
          <a:xfrm>
            <a:off x="742950"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grpSp>
        <p:nvGrpSpPr>
          <p:cNvPr id="6" name="Group 5"/>
          <p:cNvGrpSpPr/>
          <p:nvPr userDrawn="1"/>
        </p:nvGrpSpPr>
        <p:grpSpPr>
          <a:xfrm>
            <a:off x="0" y="6796748"/>
            <a:ext cx="13817600" cy="617143"/>
            <a:chOff x="0" y="6739600"/>
            <a:chExt cx="13817600" cy="617143"/>
          </a:xfrm>
        </p:grpSpPr>
        <p:pic>
          <p:nvPicPr>
            <p:cNvPr id="5" name="Picture 4"/>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0" y="6778192"/>
              <a:ext cx="6449921" cy="539962"/>
            </a:xfrm>
            <a:prstGeom prst="rect">
              <a:avLst/>
            </a:prstGeom>
          </p:spPr>
        </p:pic>
        <p:pic>
          <p:nvPicPr>
            <p:cNvPr id="11" name="Picture 10"/>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rot="10800000">
              <a:off x="7367679" y="6778192"/>
              <a:ext cx="6449921" cy="539962"/>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00229" y="6739600"/>
              <a:ext cx="617143" cy="617143"/>
            </a:xfrm>
            <a:prstGeom prst="rect">
              <a:avLst/>
            </a:prstGeom>
          </p:spPr>
        </p:pic>
      </p:grpSp>
      <p:sp>
        <p:nvSpPr>
          <p:cNvPr id="14" name="Text Placeholder 24"/>
          <p:cNvSpPr>
            <a:spLocks noGrp="1"/>
          </p:cNvSpPr>
          <p:nvPr>
            <p:ph type="body" sz="quarter" idx="11" hasCustomPrompt="1"/>
          </p:nvPr>
        </p:nvSpPr>
        <p:spPr>
          <a:xfrm>
            <a:off x="5106473"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sp>
        <p:nvSpPr>
          <p:cNvPr id="15" name="Text Placeholder 24"/>
          <p:cNvSpPr>
            <a:spLocks noGrp="1"/>
          </p:cNvSpPr>
          <p:nvPr>
            <p:ph type="body" sz="quarter" idx="12" hasCustomPrompt="1"/>
          </p:nvPr>
        </p:nvSpPr>
        <p:spPr>
          <a:xfrm>
            <a:off x="9469996"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and Green Bar">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9144000" cy="7772400"/>
          </a:xfrm>
        </p:spPr>
        <p:txBody>
          <a:bodyPr anchor="ctr" anchorCtr="0">
            <a:noAutofit/>
          </a:bodyPr>
          <a:lstStyle>
            <a:lvl1pPr marL="0" indent="0" algn="ctr">
              <a:buNone/>
              <a:defRPr baseline="0"/>
            </a:lvl1pPr>
          </a:lstStyle>
          <a:p>
            <a:r>
              <a:rPr lang="en-US" dirty="0"/>
              <a:t>Click to insert photo</a:t>
            </a:r>
          </a:p>
        </p:txBody>
      </p:sp>
      <p:sp>
        <p:nvSpPr>
          <p:cNvPr id="2" name="Rectangle 1"/>
          <p:cNvSpPr/>
          <p:nvPr userDrawn="1"/>
        </p:nvSpPr>
        <p:spPr>
          <a:xfrm>
            <a:off x="9144000" y="0"/>
            <a:ext cx="4673600" cy="7772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itle Placeholder 1"/>
          <p:cNvSpPr>
            <a:spLocks noGrp="1"/>
          </p:cNvSpPr>
          <p:nvPr>
            <p:ph type="title" hasCustomPrompt="1"/>
          </p:nvPr>
        </p:nvSpPr>
        <p:spPr>
          <a:xfrm>
            <a:off x="9560560" y="2842090"/>
            <a:ext cx="3840480" cy="533740"/>
          </a:xfrm>
          <a:prstGeom prst="rect">
            <a:avLst/>
          </a:prstGeom>
        </p:spPr>
        <p:txBody>
          <a:bodyPr vert="horz" wrap="square" lIns="101858" tIns="50929" rIns="101858" bIns="50929" rtlCol="0" anchor="b" anchorCtr="0">
            <a:spAutoFit/>
          </a:bodyPr>
          <a:lstStyle>
            <a:lvl1pPr algn="ctr">
              <a:defRPr sz="2800" b="0">
                <a:solidFill>
                  <a:schemeClr val="bg1"/>
                </a:solidFill>
              </a:defRPr>
            </a:lvl1pPr>
          </a:lstStyle>
          <a:p>
            <a:r>
              <a:rPr lang="en-US" dirty="0"/>
              <a:t>Copy Goes Here</a:t>
            </a:r>
          </a:p>
        </p:txBody>
      </p:sp>
      <p:sp>
        <p:nvSpPr>
          <p:cNvPr id="4" name="Text Placeholder 3"/>
          <p:cNvSpPr>
            <a:spLocks noGrp="1"/>
          </p:cNvSpPr>
          <p:nvPr>
            <p:ph type="body" sz="quarter" idx="11" hasCustomPrompt="1"/>
          </p:nvPr>
        </p:nvSpPr>
        <p:spPr>
          <a:xfrm>
            <a:off x="9560560" y="3886200"/>
            <a:ext cx="3840480" cy="500458"/>
          </a:xfrm>
        </p:spPr>
        <p:txBody>
          <a:bodyPr wrap="square">
            <a:spAutoFit/>
          </a:bodyPr>
          <a:lstStyle>
            <a:lvl1pPr marL="0" indent="0" algn="ctr">
              <a:lnSpc>
                <a:spcPct val="114000"/>
              </a:lnSpc>
              <a:buNone/>
              <a:defRPr baseline="0">
                <a:solidFill>
                  <a:schemeClr val="bg1"/>
                </a:solidFill>
              </a:defRPr>
            </a:lvl1pPr>
          </a:lstStyle>
          <a:p>
            <a:pPr lvl="0"/>
            <a:r>
              <a:rPr lang="en-US" dirty="0"/>
              <a:t>Supporting text goes here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932416" y="6948176"/>
            <a:ext cx="488944" cy="488944"/>
          </a:xfrm>
          <a:prstGeom prst="rect">
            <a:avLst/>
          </a:prstGeom>
        </p:spPr>
      </p:pic>
    </p:spTree>
    <p:extLst>
      <p:ext uri="{BB962C8B-B14F-4D97-AF65-F5344CB8AC3E}">
        <p14:creationId xmlns:p14="http://schemas.microsoft.com/office/powerpoint/2010/main" val="4559939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Photo Righ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21745" y="982462"/>
            <a:ext cx="4862405" cy="1661993"/>
          </a:xfrm>
        </p:spPr>
        <p:txBody>
          <a:bodyPr anchor="t" anchorCtr="0"/>
          <a:lstStyle>
            <a:lvl1pPr>
              <a:defRPr sz="4800"/>
            </a:lvl1pPr>
          </a:lstStyle>
          <a:p>
            <a:r>
              <a:rPr lang="en-US" dirty="0"/>
              <a:t>Headline Copy Goes Here</a:t>
            </a:r>
          </a:p>
        </p:txBody>
      </p:sp>
      <p:sp>
        <p:nvSpPr>
          <p:cNvPr id="7" name="Content Placeholder 2"/>
          <p:cNvSpPr>
            <a:spLocks noGrp="1"/>
          </p:cNvSpPr>
          <p:nvPr>
            <p:ph idx="1"/>
          </p:nvPr>
        </p:nvSpPr>
        <p:spPr>
          <a:xfrm>
            <a:off x="621745" y="3052261"/>
            <a:ext cx="4862404" cy="1975926"/>
          </a:xfrm>
        </p:spPr>
        <p:txBody>
          <a:bodyPr/>
          <a:lstStyle>
            <a:lvl1pPr>
              <a:defRPr>
                <a:solidFill>
                  <a:srgbClr val="092529"/>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Picture Placeholder 9"/>
          <p:cNvSpPr>
            <a:spLocks noGrp="1"/>
          </p:cNvSpPr>
          <p:nvPr>
            <p:ph type="pic" sz="quarter" idx="13" hasCustomPrompt="1"/>
          </p:nvPr>
        </p:nvSpPr>
        <p:spPr>
          <a:xfrm>
            <a:off x="6105893" y="0"/>
            <a:ext cx="7711707" cy="7772400"/>
          </a:xfrm>
        </p:spPr>
        <p:txBody>
          <a:bodyPr anchor="ctr" anchorCtr="0">
            <a:noAutofit/>
          </a:bodyPr>
          <a:lstStyle>
            <a:lvl1pPr marL="0" indent="0" algn="ctr">
              <a:buNone/>
              <a:defRPr>
                <a:solidFill>
                  <a:schemeClr val="tx1"/>
                </a:solidFill>
              </a:defRPr>
            </a:lvl1pPr>
          </a:lstStyle>
          <a:p>
            <a:r>
              <a:rPr lang="en-US" dirty="0"/>
              <a:t>Click to insert photo</a:t>
            </a:r>
          </a:p>
        </p:txBody>
      </p:sp>
      <p:sp>
        <p:nvSpPr>
          <p:cNvPr id="5" name="Rectangle 4">
            <a:extLst>
              <a:ext uri="{FF2B5EF4-FFF2-40B4-BE49-F238E27FC236}">
                <a16:creationId xmlns:a16="http://schemas.microsoft.com/office/drawing/2014/main" id="{E3A2D58C-F1E7-2C4F-8CE9-F5D5E5E4D827}"/>
              </a:ext>
            </a:extLst>
          </p:cNvPr>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7015BA8-AF5B-B142-AFA9-18BB34B0C58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spTree>
    <p:extLst>
      <p:ext uri="{BB962C8B-B14F-4D97-AF65-F5344CB8AC3E}">
        <p14:creationId xmlns:p14="http://schemas.microsoft.com/office/powerpoint/2010/main" val="91279902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and Photo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33452" y="982462"/>
            <a:ext cx="4862405" cy="1661993"/>
          </a:xfrm>
        </p:spPr>
        <p:txBody>
          <a:bodyPr anchor="t" anchorCtr="0"/>
          <a:lstStyle>
            <a:lvl1pPr>
              <a:defRPr sz="4800"/>
            </a:lvl1pPr>
          </a:lstStyle>
          <a:p>
            <a:r>
              <a:rPr lang="en-US" dirty="0"/>
              <a:t>Headline Copy Goes Here</a:t>
            </a:r>
          </a:p>
        </p:txBody>
      </p:sp>
      <p:sp>
        <p:nvSpPr>
          <p:cNvPr id="3" name="Content Placeholder 2"/>
          <p:cNvSpPr>
            <a:spLocks noGrp="1"/>
          </p:cNvSpPr>
          <p:nvPr>
            <p:ph idx="1"/>
          </p:nvPr>
        </p:nvSpPr>
        <p:spPr>
          <a:xfrm>
            <a:off x="8333452" y="3052261"/>
            <a:ext cx="4862404" cy="1975926"/>
          </a:xfrm>
        </p:spPr>
        <p:txBody>
          <a:bodyPr/>
          <a:lstStyle>
            <a:lvl1pPr>
              <a:defRPr>
                <a:solidFill>
                  <a:srgbClr val="092529"/>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Picture Placeholder 9"/>
          <p:cNvSpPr>
            <a:spLocks noGrp="1"/>
          </p:cNvSpPr>
          <p:nvPr>
            <p:ph type="pic" sz="quarter" idx="13" hasCustomPrompt="1"/>
          </p:nvPr>
        </p:nvSpPr>
        <p:spPr>
          <a:xfrm>
            <a:off x="2" y="0"/>
            <a:ext cx="7711707" cy="7772400"/>
          </a:xfrm>
        </p:spPr>
        <p:txBody>
          <a:bodyPr anchor="ctr" anchorCtr="0">
            <a:noAutofit/>
          </a:bodyPr>
          <a:lstStyle>
            <a:lvl1pPr marL="0" indent="0" algn="ctr">
              <a:buNone/>
              <a:defRPr>
                <a:solidFill>
                  <a:schemeClr val="tx1"/>
                </a:solidFill>
              </a:defRPr>
            </a:lvl1pPr>
          </a:lstStyle>
          <a:p>
            <a:r>
              <a:rPr lang="en-US" dirty="0"/>
              <a:t>Click to insert photo</a:t>
            </a:r>
          </a:p>
        </p:txBody>
      </p:sp>
      <p:sp>
        <p:nvSpPr>
          <p:cNvPr id="5" name="Rectangle 4">
            <a:extLst>
              <a:ext uri="{FF2B5EF4-FFF2-40B4-BE49-F238E27FC236}">
                <a16:creationId xmlns:a16="http://schemas.microsoft.com/office/drawing/2014/main" id="{A03417E2-5A79-F04D-8FCD-8556C2E6AF42}"/>
              </a:ext>
            </a:extLst>
          </p:cNvPr>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DAF1CC3-AA21-684F-9E71-1EFCBAE9908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spTree>
    <p:extLst>
      <p:ext uri="{BB962C8B-B14F-4D97-AF65-F5344CB8AC3E}">
        <p14:creationId xmlns:p14="http://schemas.microsoft.com/office/powerpoint/2010/main" val="19440784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and Header">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3817600" cy="6400800"/>
          </a:xfrm>
        </p:spPr>
        <p:txBody>
          <a:bodyPr anchor="ctr" anchorCtr="0">
            <a:noAutofit/>
          </a:bodyPr>
          <a:lstStyle>
            <a:lvl1pPr marL="0" indent="0" algn="ctr">
              <a:buNone/>
              <a:defRPr baseline="0"/>
            </a:lvl1pPr>
          </a:lstStyle>
          <a:p>
            <a:r>
              <a:rPr lang="en-US" dirty="0"/>
              <a:t>Click to insert photo</a:t>
            </a:r>
          </a:p>
        </p:txBody>
      </p:sp>
      <p:sp>
        <p:nvSpPr>
          <p:cNvPr id="11" name="Title Placeholder 1"/>
          <p:cNvSpPr>
            <a:spLocks noGrp="1"/>
          </p:cNvSpPr>
          <p:nvPr>
            <p:ph type="title" hasCustomPrompt="1"/>
          </p:nvPr>
        </p:nvSpPr>
        <p:spPr>
          <a:xfrm>
            <a:off x="400424" y="6654703"/>
            <a:ext cx="13016751" cy="779320"/>
          </a:xfrm>
          <a:prstGeom prst="rect">
            <a:avLst/>
          </a:prstGeom>
        </p:spPr>
        <p:txBody>
          <a:bodyPr vert="horz" wrap="square" lIns="101858" tIns="50929" rIns="101858" bIns="50929" rtlCol="0" anchor="t" anchorCtr="0">
            <a:spAutoFit/>
          </a:bodyPr>
          <a:lstStyle>
            <a:lvl1pPr>
              <a:defRPr sz="4396"/>
            </a:lvl1pPr>
          </a:lstStyle>
          <a:p>
            <a:r>
              <a:rPr lang="en-US" dirty="0"/>
              <a:t>Headline Copy Here</a:t>
            </a:r>
          </a:p>
        </p:txBody>
      </p:sp>
    </p:spTree>
    <p:extLst>
      <p:ext uri="{BB962C8B-B14F-4D97-AF65-F5344CB8AC3E}">
        <p14:creationId xmlns:p14="http://schemas.microsoft.com/office/powerpoint/2010/main" val="2754593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13817600" cy="7772400"/>
          </a:xfrm>
        </p:spPr>
        <p:txBody>
          <a:bodyPr anchor="ctr" anchorCtr="0">
            <a:noAutofit/>
          </a:bodyPr>
          <a:lstStyle>
            <a:lvl1pPr marL="0" indent="0" algn="ctr">
              <a:buNone/>
              <a:defRPr baseline="0"/>
            </a:lvl1pPr>
          </a:lstStyle>
          <a:p>
            <a:r>
              <a:rPr lang="en-US" dirty="0"/>
              <a:t>Click to insert photo</a:t>
            </a:r>
          </a:p>
        </p:txBody>
      </p:sp>
    </p:spTree>
    <p:extLst>
      <p:ext uri="{BB962C8B-B14F-4D97-AF65-F5344CB8AC3E}">
        <p14:creationId xmlns:p14="http://schemas.microsoft.com/office/powerpoint/2010/main" val="6436423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and Content">
    <p:spTree>
      <p:nvGrpSpPr>
        <p:cNvPr id="1" name=""/>
        <p:cNvGrpSpPr/>
        <p:nvPr/>
      </p:nvGrpSpPr>
      <p:grpSpPr>
        <a:xfrm>
          <a:off x="0" y="0"/>
          <a:ext cx="0" cy="0"/>
          <a:chOff x="0" y="0"/>
          <a:chExt cx="0" cy="0"/>
        </a:xfrm>
      </p:grpSpPr>
      <p:sp>
        <p:nvSpPr>
          <p:cNvPr id="20" name="Title Placeholder 1"/>
          <p:cNvSpPr>
            <a:spLocks noGrp="1"/>
          </p:cNvSpPr>
          <p:nvPr>
            <p:ph type="title"/>
          </p:nvPr>
        </p:nvSpPr>
        <p:spPr>
          <a:xfrm>
            <a:off x="9150030" y="2317590"/>
            <a:ext cx="4039498" cy="1286510"/>
          </a:xfrm>
          <a:prstGeom prst="rect">
            <a:avLst/>
          </a:prstGeom>
        </p:spPr>
        <p:txBody>
          <a:bodyPr vert="horz" wrap="square" lIns="101858" tIns="50929" rIns="101858" bIns="50929" rtlCol="0" anchor="t" anchorCtr="0">
            <a:spAutoFit/>
          </a:bodyPr>
          <a:lstStyle>
            <a:lvl1pPr>
              <a:defRPr sz="3846"/>
            </a:lvl1pPr>
          </a:lstStyle>
          <a:p>
            <a:r>
              <a:rPr lang="en-US"/>
              <a:t>Click to edit Master title style</a:t>
            </a:r>
            <a:endParaRPr lang="en-US" dirty="0"/>
          </a:p>
        </p:txBody>
      </p:sp>
      <p:sp>
        <p:nvSpPr>
          <p:cNvPr id="4" name="Text Placeholder 3"/>
          <p:cNvSpPr>
            <a:spLocks noGrp="1"/>
          </p:cNvSpPr>
          <p:nvPr>
            <p:ph type="body" sz="quarter" idx="11"/>
          </p:nvPr>
        </p:nvSpPr>
        <p:spPr>
          <a:xfrm>
            <a:off x="9150030" y="3729514"/>
            <a:ext cx="4039498" cy="468975"/>
          </a:xfrm>
        </p:spPr>
        <p:txBody>
          <a:bodyPr wrap="square">
            <a:spAutoFit/>
          </a:bodyPr>
          <a:lstStyle>
            <a:lvl1pPr marL="0" indent="0" algn="l">
              <a:lnSpc>
                <a:spcPct val="114000"/>
              </a:lnSpc>
              <a:buNone/>
              <a:defRPr>
                <a:solidFill>
                  <a:srgbClr val="092529"/>
                </a:solidFill>
              </a:defRPr>
            </a:lvl1pPr>
          </a:lstStyle>
          <a:p>
            <a:pPr lvl="0"/>
            <a:r>
              <a:rPr lang="en-US"/>
              <a:t>Click to edit Master text styles</a:t>
            </a:r>
          </a:p>
        </p:txBody>
      </p:sp>
      <p:sp>
        <p:nvSpPr>
          <p:cNvPr id="3" name="Chart Placeholder 2"/>
          <p:cNvSpPr>
            <a:spLocks noGrp="1"/>
          </p:cNvSpPr>
          <p:nvPr>
            <p:ph type="chart" sz="quarter" idx="12" hasCustomPrompt="1"/>
          </p:nvPr>
        </p:nvSpPr>
        <p:spPr>
          <a:xfrm>
            <a:off x="1269232" y="1443039"/>
            <a:ext cx="6863004" cy="4996263"/>
          </a:xfrm>
        </p:spPr>
        <p:txBody>
          <a:bodyPr anchor="ctr" anchorCtr="0">
            <a:normAutofit/>
          </a:bodyPr>
          <a:lstStyle>
            <a:lvl1pPr marL="0" indent="0" algn="ctr">
              <a:buNone/>
              <a:defRPr/>
            </a:lvl1pPr>
          </a:lstStyle>
          <a:p>
            <a:r>
              <a:rPr lang="en-US" dirty="0"/>
              <a:t>Click to add chart</a:t>
            </a:r>
          </a:p>
        </p:txBody>
      </p:sp>
      <p:grpSp>
        <p:nvGrpSpPr>
          <p:cNvPr id="5" name="Group 4"/>
          <p:cNvGrpSpPr/>
          <p:nvPr userDrawn="1"/>
        </p:nvGrpSpPr>
        <p:grpSpPr>
          <a:xfrm>
            <a:off x="0" y="7372350"/>
            <a:ext cx="13817600" cy="400052"/>
            <a:chOff x="0" y="7372350"/>
            <a:chExt cx="13817600" cy="400052"/>
          </a:xfrm>
        </p:grpSpPr>
        <p:sp>
          <p:nvSpPr>
            <p:cNvPr id="6" name="Rectangle 5"/>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8" name="Rectangle 7"/>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1870245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19352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Green Dots UnitID">
    <p:bg>
      <p:bgPr>
        <a:solidFill>
          <a:schemeClr val="tx2"/>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29516" r="52955" b="10580"/>
          <a:stretch/>
        </p:blipFill>
        <p:spPr>
          <a:xfrm>
            <a:off x="7816145" y="1"/>
            <a:ext cx="6001456" cy="7772400"/>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5" name="Picture Placeholder 4"/>
          <p:cNvSpPr>
            <a:spLocks noGrp="1"/>
          </p:cNvSpPr>
          <p:nvPr>
            <p:ph type="pic" sz="quarter" idx="13" hasCustomPrompt="1"/>
          </p:nvPr>
        </p:nvSpPr>
        <p:spPr>
          <a:xfrm>
            <a:off x="9986681" y="6869532"/>
            <a:ext cx="3202843" cy="512064"/>
          </a:xfrm>
        </p:spPr>
        <p:txBody>
          <a:bodyPr anchor="ctr" anchorCtr="0">
            <a:noAutofit/>
          </a:bodyPr>
          <a:lstStyle>
            <a:lvl1pPr marL="0" indent="0" algn="ctr">
              <a:buNone/>
              <a:defRPr sz="1600" baseline="0">
                <a:solidFill>
                  <a:schemeClr val="bg1"/>
                </a:solidFill>
              </a:defRPr>
            </a:lvl1pPr>
          </a:lstStyle>
          <a:p>
            <a:r>
              <a:rPr lang="en-US" dirty="0"/>
              <a:t>Insert Unit Identifier here (.</a:t>
            </a:r>
            <a:r>
              <a:rPr lang="en-US" dirty="0" err="1"/>
              <a:t>png</a:t>
            </a:r>
            <a:r>
              <a:rPr lang="en-US" dirty="0"/>
              <a:t>)</a:t>
            </a:r>
          </a:p>
        </p:txBody>
      </p:sp>
    </p:spTree>
    <p:extLst>
      <p:ext uri="{BB962C8B-B14F-4D97-AF65-F5344CB8AC3E}">
        <p14:creationId xmlns:p14="http://schemas.microsoft.com/office/powerpoint/2010/main" val="16578615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Footer">
    <p:spTree>
      <p:nvGrpSpPr>
        <p:cNvPr id="1" name=""/>
        <p:cNvGrpSpPr/>
        <p:nvPr/>
      </p:nvGrpSpPr>
      <p:grpSpPr>
        <a:xfrm>
          <a:off x="0" y="0"/>
          <a:ext cx="0" cy="0"/>
          <a:chOff x="0" y="0"/>
          <a:chExt cx="0" cy="0"/>
        </a:xfrm>
      </p:grpSpPr>
      <p:grpSp>
        <p:nvGrpSpPr>
          <p:cNvPr id="5" name="Group 4"/>
          <p:cNvGrpSpPr/>
          <p:nvPr userDrawn="1"/>
        </p:nvGrpSpPr>
        <p:grpSpPr>
          <a:xfrm>
            <a:off x="0" y="7372350"/>
            <a:ext cx="13817600" cy="400052"/>
            <a:chOff x="0" y="7372350"/>
            <a:chExt cx="13817600" cy="400052"/>
          </a:xfrm>
        </p:grpSpPr>
        <p:sp>
          <p:nvSpPr>
            <p:cNvPr id="6" name="Rectangle 5"/>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8" name="Rectangle 7"/>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Green">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797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Green Dots">
    <p:bg>
      <p:bgPr>
        <a:solidFill>
          <a:schemeClr val="tx2"/>
        </a:solidFill>
        <a:effectLst/>
      </p:bgPr>
    </p:bg>
    <p:spTree>
      <p:nvGrpSpPr>
        <p:cNvPr id="1" name=""/>
        <p:cNvGrpSpPr/>
        <p:nvPr/>
      </p:nvGrpSpPr>
      <p:grpSpPr>
        <a:xfrm>
          <a:off x="0" y="0"/>
          <a:ext cx="0" cy="0"/>
          <a:chOff x="0" y="0"/>
          <a:chExt cx="0" cy="0"/>
        </a:xfrm>
      </p:grpSpPr>
      <p:sp>
        <p:nvSpPr>
          <p:cNvPr id="11" name="Title 1"/>
          <p:cNvSpPr txBox="1">
            <a:spLocks/>
          </p:cNvSpPr>
          <p:nvPr userDrawn="1"/>
        </p:nvSpPr>
        <p:spPr>
          <a:xfrm>
            <a:off x="729343" y="4199229"/>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bg1"/>
                </a:solidFill>
                <a:latin typeface="Vitesse Light" charset="0"/>
                <a:ea typeface="Vitesse Light" charset="0"/>
                <a:cs typeface="Vitesse Light" charset="0"/>
              </a:rPr>
              <a:t>Thank you</a:t>
            </a:r>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6240" r="31394"/>
          <a:stretch/>
        </p:blipFill>
        <p:spPr>
          <a:xfrm>
            <a:off x="8406691" y="0"/>
            <a:ext cx="5410909" cy="7566210"/>
          </a:xfrm>
          <a:prstGeom prst="rect">
            <a:avLst/>
          </a:prstGeom>
        </p:spPr>
      </p:pic>
      <p:cxnSp>
        <p:nvCxnSpPr>
          <p:cNvPr id="13" name="Straight Connector 12"/>
          <p:cNvCxnSpPr/>
          <p:nvPr userDrawn="1"/>
        </p:nvCxnSpPr>
        <p:spPr>
          <a:xfrm>
            <a:off x="881743" y="5936778"/>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6239" y="6320940"/>
            <a:ext cx="3520440" cy="787424"/>
          </a:xfrm>
          <a:prstGeom prst="rect">
            <a:avLst/>
          </a:prstGeom>
        </p:spPr>
      </p:pic>
    </p:spTree>
    <p:extLst>
      <p:ext uri="{BB962C8B-B14F-4D97-AF65-F5344CB8AC3E}">
        <p14:creationId xmlns:p14="http://schemas.microsoft.com/office/powerpoint/2010/main" val="67482756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Green Ram">
    <p:bg>
      <p:bgPr>
        <a:solidFill>
          <a:schemeClr val="tx2"/>
        </a:solidFill>
        <a:effectLst/>
      </p:bgPr>
    </p:bg>
    <p:spTree>
      <p:nvGrpSpPr>
        <p:cNvPr id="1" name=""/>
        <p:cNvGrpSpPr/>
        <p:nvPr/>
      </p:nvGrpSpPr>
      <p:grpSpPr>
        <a:xfrm>
          <a:off x="0" y="0"/>
          <a:ext cx="0" cy="0"/>
          <a:chOff x="0" y="0"/>
          <a:chExt cx="0" cy="0"/>
        </a:xfrm>
      </p:grpSpPr>
      <p:sp>
        <p:nvSpPr>
          <p:cNvPr id="11" name="Title 1"/>
          <p:cNvSpPr txBox="1">
            <a:spLocks/>
          </p:cNvSpPr>
          <p:nvPr userDrawn="1"/>
        </p:nvSpPr>
        <p:spPr>
          <a:xfrm>
            <a:off x="729343" y="4199229"/>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bg1"/>
                </a:solidFill>
                <a:latin typeface="Vitesse Light" charset="0"/>
                <a:ea typeface="Vitesse Light" charset="0"/>
                <a:cs typeface="Vitesse Light" charset="0"/>
              </a:rPr>
              <a:t>Thank you</a:t>
            </a:r>
          </a:p>
        </p:txBody>
      </p:sp>
      <p:cxnSp>
        <p:nvCxnSpPr>
          <p:cNvPr id="13" name="Straight Connector 12"/>
          <p:cNvCxnSpPr/>
          <p:nvPr userDrawn="1"/>
        </p:nvCxnSpPr>
        <p:spPr>
          <a:xfrm>
            <a:off x="881743" y="5936778"/>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6239" y="6320940"/>
            <a:ext cx="3520440" cy="787424"/>
          </a:xfrm>
          <a:prstGeom prst="rect">
            <a:avLst/>
          </a:prstGeom>
        </p:spPr>
      </p:pic>
      <p:pic>
        <p:nvPicPr>
          <p:cNvPr id="8" name="Picture 7"/>
          <p:cNvPicPr>
            <a:picLocks noChangeAspect="1"/>
          </p:cNvPicPr>
          <p:nvPr userDrawn="1"/>
        </p:nvPicPr>
        <p:blipFill rotWithShape="1">
          <a:blip r:embed="rId3"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White">
    <p:spTree>
      <p:nvGrpSpPr>
        <p:cNvPr id="1" name=""/>
        <p:cNvGrpSpPr/>
        <p:nvPr/>
      </p:nvGrpSpPr>
      <p:grpSpPr>
        <a:xfrm>
          <a:off x="0" y="0"/>
          <a:ext cx="0" cy="0"/>
          <a:chOff x="0" y="0"/>
          <a:chExt cx="0" cy="0"/>
        </a:xfrm>
      </p:grpSpPr>
      <p:sp>
        <p:nvSpPr>
          <p:cNvPr id="5" name="Title 1"/>
          <p:cNvSpPr txBox="1">
            <a:spLocks/>
          </p:cNvSpPr>
          <p:nvPr userDrawn="1"/>
        </p:nvSpPr>
        <p:spPr>
          <a:xfrm>
            <a:off x="729343" y="4198802"/>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tx2"/>
                </a:solidFill>
                <a:latin typeface="Vitesse Light" charset="0"/>
                <a:ea typeface="Vitesse Light" charset="0"/>
                <a:cs typeface="Vitesse Light" charset="0"/>
              </a:rPr>
              <a:t>Thank you</a:t>
            </a:r>
          </a:p>
        </p:txBody>
      </p:sp>
      <p:cxnSp>
        <p:nvCxnSpPr>
          <p:cNvPr id="6" name="Straight Connector 5"/>
          <p:cNvCxnSpPr/>
          <p:nvPr userDrawn="1"/>
        </p:nvCxnSpPr>
        <p:spPr>
          <a:xfrm>
            <a:off x="881743" y="5936351"/>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6239" y="6320941"/>
            <a:ext cx="3520440" cy="787423"/>
          </a:xfrm>
          <a:prstGeom prst="rect">
            <a:avLst/>
          </a:prstGeom>
        </p:spPr>
      </p:pic>
    </p:spTree>
    <p:extLst>
      <p:ext uri="{BB962C8B-B14F-4D97-AF65-F5344CB8AC3E}">
        <p14:creationId xmlns:p14="http://schemas.microsoft.com/office/powerpoint/2010/main" val="130366036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53"/>
        <p:cNvGrpSpPr/>
        <p:nvPr/>
      </p:nvGrpSpPr>
      <p:grpSpPr>
        <a:xfrm>
          <a:off x="0" y="0"/>
          <a:ext cx="0" cy="0"/>
          <a:chOff x="0" y="0"/>
          <a:chExt cx="0" cy="0"/>
        </a:xfrm>
      </p:grpSpPr>
      <p:grpSp>
        <p:nvGrpSpPr>
          <p:cNvPr id="54" name="Google Shape;54;p14"/>
          <p:cNvGrpSpPr/>
          <p:nvPr/>
        </p:nvGrpSpPr>
        <p:grpSpPr>
          <a:xfrm>
            <a:off x="0" y="7372875"/>
            <a:ext cx="13849756" cy="400074"/>
            <a:chOff x="0" y="7372350"/>
            <a:chExt cx="13817700" cy="400053"/>
          </a:xfrm>
        </p:grpSpPr>
        <p:sp>
          <p:nvSpPr>
            <p:cNvPr id="55" name="Google Shape;55;p14"/>
            <p:cNvSpPr/>
            <p:nvPr/>
          </p:nvSpPr>
          <p:spPr>
            <a:xfrm>
              <a:off x="0" y="7372350"/>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964" b="0" i="0" u="none" strike="noStrike" cap="none" dirty="0">
                <a:solidFill>
                  <a:schemeClr val="lt1"/>
                </a:solidFill>
                <a:latin typeface="Arial"/>
                <a:ea typeface="Arial"/>
                <a:cs typeface="Arial"/>
                <a:sym typeface="Arial"/>
              </a:endParaRPr>
            </a:p>
          </p:txBody>
        </p:sp>
        <p:pic>
          <p:nvPicPr>
            <p:cNvPr id="56" name="Google Shape;56;p14"/>
            <p:cNvPicPr preferRelativeResize="0"/>
            <p:nvPr/>
          </p:nvPicPr>
          <p:blipFill rotWithShape="1">
            <a:blip r:embed="rId2">
              <a:alphaModFix/>
            </a:blip>
            <a:srcRect/>
            <a:stretch/>
          </p:blipFill>
          <p:spPr>
            <a:xfrm>
              <a:off x="152257" y="7372351"/>
              <a:ext cx="1788558" cy="400050"/>
            </a:xfrm>
            <a:prstGeom prst="rect">
              <a:avLst/>
            </a:prstGeom>
            <a:noFill/>
            <a:ln>
              <a:noFill/>
            </a:ln>
          </p:spPr>
        </p:pic>
        <p:sp>
          <p:nvSpPr>
            <p:cNvPr id="57" name="Google Shape;57;p14"/>
            <p:cNvSpPr/>
            <p:nvPr/>
          </p:nvSpPr>
          <p:spPr>
            <a:xfrm>
              <a:off x="0" y="7372351"/>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964" b="0" i="0" u="none" strike="noStrike" cap="none" dirty="0">
                <a:solidFill>
                  <a:schemeClr val="lt1"/>
                </a:solidFill>
                <a:latin typeface="Arial"/>
                <a:ea typeface="Arial"/>
                <a:cs typeface="Arial"/>
                <a:sym typeface="Arial"/>
              </a:endParaRPr>
            </a:p>
          </p:txBody>
        </p:sp>
        <p:pic>
          <p:nvPicPr>
            <p:cNvPr id="58" name="Google Shape;58;p14"/>
            <p:cNvPicPr preferRelativeResize="0"/>
            <p:nvPr/>
          </p:nvPicPr>
          <p:blipFill rotWithShape="1">
            <a:blip r:embed="rId2">
              <a:alphaModFix/>
            </a:blip>
            <a:srcRect/>
            <a:stretch/>
          </p:blipFill>
          <p:spPr>
            <a:xfrm>
              <a:off x="152257" y="7372352"/>
              <a:ext cx="1788558" cy="400050"/>
            </a:xfrm>
            <a:prstGeom prst="rect">
              <a:avLst/>
            </a:prstGeom>
            <a:noFill/>
            <a:ln>
              <a:noFill/>
            </a:ln>
          </p:spPr>
        </p:pic>
      </p:grpSp>
      <p:sp>
        <p:nvSpPr>
          <p:cNvPr id="59" name="Google Shape;59;p14"/>
          <p:cNvSpPr txBox="1">
            <a:spLocks noGrp="1"/>
          </p:cNvSpPr>
          <p:nvPr>
            <p:ph type="title"/>
          </p:nvPr>
        </p:nvSpPr>
        <p:spPr>
          <a:xfrm>
            <a:off x="628075" y="751389"/>
            <a:ext cx="12561413" cy="1015467"/>
          </a:xfrm>
          <a:prstGeom prst="rect">
            <a:avLst/>
          </a:prstGeom>
          <a:noFill/>
          <a:ln>
            <a:noFill/>
          </a:ln>
        </p:spPr>
        <p:txBody>
          <a:bodyPr spcFirstLastPara="1" wrap="square" lIns="60500" tIns="60500" rIns="60500" bIns="60500" anchor="b" anchorCtr="0">
            <a:noAutofit/>
          </a:bodyPr>
          <a:lstStyle>
            <a:lvl1pPr marR="0" lvl="0" algn="l" rtl="0">
              <a:spcBef>
                <a:spcPts val="0"/>
              </a:spcBef>
              <a:spcAft>
                <a:spcPts val="0"/>
              </a:spcAft>
              <a:buClr>
                <a:schemeClr val="dk2"/>
              </a:buClr>
              <a:buSzPts val="3600"/>
              <a:buFont typeface="Arial"/>
              <a:buNone/>
              <a:defRPr sz="5440" b="0" i="0" u="none" strike="noStrike" cap="none">
                <a:solidFill>
                  <a:schemeClr val="dk2"/>
                </a:solidFill>
                <a:latin typeface="Arial"/>
                <a:ea typeface="Arial"/>
                <a:cs typeface="Arial"/>
                <a:sym typeface="Arial"/>
              </a:defRPr>
            </a:lvl1pPr>
            <a:lvl2pPr lvl="1" rtl="0">
              <a:spcBef>
                <a:spcPts val="0"/>
              </a:spcBef>
              <a:spcAft>
                <a:spcPts val="0"/>
              </a:spcAft>
              <a:buSzPts val="900"/>
              <a:buNone/>
              <a:defRPr sz="1813"/>
            </a:lvl2pPr>
            <a:lvl3pPr lvl="2" rtl="0">
              <a:spcBef>
                <a:spcPts val="0"/>
              </a:spcBef>
              <a:spcAft>
                <a:spcPts val="0"/>
              </a:spcAft>
              <a:buSzPts val="900"/>
              <a:buNone/>
              <a:defRPr sz="1813"/>
            </a:lvl3pPr>
            <a:lvl4pPr lvl="3" rtl="0">
              <a:spcBef>
                <a:spcPts val="0"/>
              </a:spcBef>
              <a:spcAft>
                <a:spcPts val="0"/>
              </a:spcAft>
              <a:buSzPts val="900"/>
              <a:buNone/>
              <a:defRPr sz="1813"/>
            </a:lvl4pPr>
            <a:lvl5pPr lvl="4" rtl="0">
              <a:spcBef>
                <a:spcPts val="0"/>
              </a:spcBef>
              <a:spcAft>
                <a:spcPts val="0"/>
              </a:spcAft>
              <a:buSzPts val="900"/>
              <a:buNone/>
              <a:defRPr sz="1813"/>
            </a:lvl5pPr>
            <a:lvl6pPr lvl="5" rtl="0">
              <a:spcBef>
                <a:spcPts val="0"/>
              </a:spcBef>
              <a:spcAft>
                <a:spcPts val="0"/>
              </a:spcAft>
              <a:buSzPts val="900"/>
              <a:buNone/>
              <a:defRPr sz="1813"/>
            </a:lvl6pPr>
            <a:lvl7pPr lvl="6" rtl="0">
              <a:spcBef>
                <a:spcPts val="0"/>
              </a:spcBef>
              <a:spcAft>
                <a:spcPts val="0"/>
              </a:spcAft>
              <a:buSzPts val="900"/>
              <a:buNone/>
              <a:defRPr sz="1813"/>
            </a:lvl7pPr>
            <a:lvl8pPr lvl="7" rtl="0">
              <a:spcBef>
                <a:spcPts val="0"/>
              </a:spcBef>
              <a:spcAft>
                <a:spcPts val="0"/>
              </a:spcAft>
              <a:buSzPts val="900"/>
              <a:buNone/>
              <a:defRPr sz="1813"/>
            </a:lvl8pPr>
            <a:lvl9pPr lvl="8" rtl="0">
              <a:spcBef>
                <a:spcPts val="0"/>
              </a:spcBef>
              <a:spcAft>
                <a:spcPts val="0"/>
              </a:spcAft>
              <a:buSzPts val="900"/>
              <a:buNone/>
              <a:defRPr sz="1813"/>
            </a:lvl9pPr>
          </a:lstStyle>
          <a:p>
            <a:endParaRPr/>
          </a:p>
        </p:txBody>
      </p:sp>
      <p:sp>
        <p:nvSpPr>
          <p:cNvPr id="60" name="Google Shape;60;p14"/>
          <p:cNvSpPr txBox="1">
            <a:spLocks noGrp="1"/>
          </p:cNvSpPr>
          <p:nvPr>
            <p:ph type="body" idx="1"/>
          </p:nvPr>
        </p:nvSpPr>
        <p:spPr>
          <a:xfrm>
            <a:off x="628075" y="1920725"/>
            <a:ext cx="12561413" cy="2015520"/>
          </a:xfrm>
          <a:prstGeom prst="rect">
            <a:avLst/>
          </a:prstGeom>
          <a:noFill/>
          <a:ln>
            <a:noFill/>
          </a:ln>
        </p:spPr>
        <p:txBody>
          <a:bodyPr spcFirstLastPara="1" wrap="square" lIns="60500" tIns="60500" rIns="60500" bIns="60500" anchor="t" anchorCtr="0">
            <a:noAutofit/>
          </a:bodyPr>
          <a:lstStyle>
            <a:lvl1pPr marL="690875" marR="0" lvl="0" indent="-460583" algn="l" rtl="0">
              <a:lnSpc>
                <a:spcPct val="120000"/>
              </a:lnSpc>
              <a:spcBef>
                <a:spcPts val="604"/>
              </a:spcBef>
              <a:spcAft>
                <a:spcPts val="0"/>
              </a:spcAft>
              <a:buClr>
                <a:srgbClr val="000000"/>
              </a:buClr>
              <a:buSzPts val="1200"/>
              <a:buFont typeface="Arial"/>
              <a:buChar char="•"/>
              <a:defRPr sz="1813" b="0" i="0" u="none" strike="noStrike" cap="none">
                <a:solidFill>
                  <a:srgbClr val="000000"/>
                </a:solidFill>
                <a:latin typeface="Proxima Nova"/>
                <a:ea typeface="Proxima Nova"/>
                <a:cs typeface="Proxima Nova"/>
                <a:sym typeface="Proxima Nova"/>
              </a:defRPr>
            </a:lvl1pPr>
            <a:lvl2pPr marL="1381750" marR="0" lvl="1" indent="-450988" algn="l" rtl="0">
              <a:lnSpc>
                <a:spcPct val="120000"/>
              </a:lnSpc>
              <a:spcBef>
                <a:spcPts val="604"/>
              </a:spcBef>
              <a:spcAft>
                <a:spcPts val="0"/>
              </a:spcAft>
              <a:buClr>
                <a:srgbClr val="000000"/>
              </a:buClr>
              <a:buSzPts val="1100"/>
              <a:buFont typeface="Arial"/>
              <a:buChar char="–"/>
              <a:defRPr sz="1662" b="0" i="0" u="none" strike="noStrike" cap="none">
                <a:solidFill>
                  <a:srgbClr val="000000"/>
                </a:solidFill>
                <a:latin typeface="Proxima Nova"/>
                <a:ea typeface="Proxima Nova"/>
                <a:cs typeface="Proxima Nova"/>
                <a:sym typeface="Proxima Nova"/>
              </a:defRPr>
            </a:lvl2pPr>
            <a:lvl3pPr marL="2072625" marR="0" lvl="2" indent="-450988" algn="l" rtl="0">
              <a:lnSpc>
                <a:spcPct val="120000"/>
              </a:lnSpc>
              <a:spcBef>
                <a:spcPts val="604"/>
              </a:spcBef>
              <a:spcAft>
                <a:spcPts val="0"/>
              </a:spcAft>
              <a:buClr>
                <a:srgbClr val="000000"/>
              </a:buClr>
              <a:buSzPts val="1100"/>
              <a:buFont typeface="Arial"/>
              <a:buChar char="•"/>
              <a:defRPr sz="1662" b="0" i="0" u="none" strike="noStrike" cap="none">
                <a:solidFill>
                  <a:srgbClr val="000000"/>
                </a:solidFill>
                <a:latin typeface="Proxima Nova"/>
                <a:ea typeface="Proxima Nova"/>
                <a:cs typeface="Proxima Nova"/>
                <a:sym typeface="Proxima Nova"/>
              </a:defRPr>
            </a:lvl3pPr>
            <a:lvl4pPr marL="2763500" marR="0" lvl="3" indent="-450988" algn="l" rtl="0">
              <a:lnSpc>
                <a:spcPct val="120000"/>
              </a:lnSpc>
              <a:spcBef>
                <a:spcPts val="604"/>
              </a:spcBef>
              <a:spcAft>
                <a:spcPts val="0"/>
              </a:spcAft>
              <a:buClr>
                <a:srgbClr val="000000"/>
              </a:buClr>
              <a:buSzPts val="1100"/>
              <a:buFont typeface="Arial"/>
              <a:buChar char="–"/>
              <a:defRPr sz="1662" b="0" i="0" u="none" strike="noStrike" cap="none">
                <a:solidFill>
                  <a:srgbClr val="000000"/>
                </a:solidFill>
                <a:latin typeface="Proxima Nova"/>
                <a:ea typeface="Proxima Nova"/>
                <a:cs typeface="Proxima Nova"/>
                <a:sym typeface="Proxima Nova"/>
              </a:defRPr>
            </a:lvl4pPr>
            <a:lvl5pPr marL="3454375" marR="0" lvl="4" indent="-450988" algn="l" rtl="0">
              <a:spcBef>
                <a:spcPts val="604"/>
              </a:spcBef>
              <a:spcAft>
                <a:spcPts val="0"/>
              </a:spcAft>
              <a:buClr>
                <a:srgbClr val="000000"/>
              </a:buClr>
              <a:buSzPts val="1100"/>
              <a:buFont typeface="Arial"/>
              <a:buChar char="»"/>
              <a:defRPr sz="1662" b="0" i="0" u="none" strike="noStrike" cap="none">
                <a:solidFill>
                  <a:srgbClr val="000000"/>
                </a:solidFill>
                <a:latin typeface="Source Sans Pro"/>
                <a:ea typeface="Source Sans Pro"/>
                <a:cs typeface="Source Sans Pro"/>
                <a:sym typeface="Source Sans Pro"/>
              </a:defRPr>
            </a:lvl5pPr>
            <a:lvl6pPr marL="4145250" marR="0" lvl="5" indent="-537347" algn="l" rtl="0">
              <a:spcBef>
                <a:spcPts val="604"/>
              </a:spcBef>
              <a:spcAft>
                <a:spcPts val="0"/>
              </a:spcAft>
              <a:buClr>
                <a:srgbClr val="000000"/>
              </a:buClr>
              <a:buSzPts val="2000"/>
              <a:buFont typeface="Arial"/>
              <a:buChar char="•"/>
              <a:defRPr sz="3022" b="0" i="0" u="none" strike="noStrike" cap="none">
                <a:solidFill>
                  <a:srgbClr val="000000"/>
                </a:solidFill>
                <a:latin typeface="Arial"/>
                <a:ea typeface="Arial"/>
                <a:cs typeface="Arial"/>
                <a:sym typeface="Arial"/>
              </a:defRPr>
            </a:lvl6pPr>
            <a:lvl7pPr marL="4836124" marR="0" lvl="6" indent="-537347" algn="l" rtl="0">
              <a:spcBef>
                <a:spcPts val="604"/>
              </a:spcBef>
              <a:spcAft>
                <a:spcPts val="0"/>
              </a:spcAft>
              <a:buClr>
                <a:srgbClr val="000000"/>
              </a:buClr>
              <a:buSzPts val="2000"/>
              <a:buFont typeface="Arial"/>
              <a:buChar char="•"/>
              <a:defRPr sz="3022" b="0" i="0" u="none" strike="noStrike" cap="none">
                <a:solidFill>
                  <a:srgbClr val="000000"/>
                </a:solidFill>
                <a:latin typeface="Arial"/>
                <a:ea typeface="Arial"/>
                <a:cs typeface="Arial"/>
                <a:sym typeface="Arial"/>
              </a:defRPr>
            </a:lvl7pPr>
            <a:lvl8pPr marL="5526999" marR="0" lvl="7" indent="-537347" algn="l" rtl="0">
              <a:spcBef>
                <a:spcPts val="604"/>
              </a:spcBef>
              <a:spcAft>
                <a:spcPts val="0"/>
              </a:spcAft>
              <a:buClr>
                <a:srgbClr val="000000"/>
              </a:buClr>
              <a:buSzPts val="2000"/>
              <a:buFont typeface="Arial"/>
              <a:buChar char="•"/>
              <a:defRPr sz="3022" b="0" i="0" u="none" strike="noStrike" cap="none">
                <a:solidFill>
                  <a:srgbClr val="000000"/>
                </a:solidFill>
                <a:latin typeface="Arial"/>
                <a:ea typeface="Arial"/>
                <a:cs typeface="Arial"/>
                <a:sym typeface="Arial"/>
              </a:defRPr>
            </a:lvl8pPr>
            <a:lvl9pPr marL="6217874" marR="0" lvl="8" indent="-537347" algn="l" rtl="0">
              <a:spcBef>
                <a:spcPts val="604"/>
              </a:spcBef>
              <a:spcAft>
                <a:spcPts val="0"/>
              </a:spcAft>
              <a:buClr>
                <a:srgbClr val="000000"/>
              </a:buClr>
              <a:buSzPts val="2000"/>
              <a:buFont typeface="Arial"/>
              <a:buChar char="•"/>
              <a:defRPr sz="3022"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180835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Green Ram CSU">
    <p:bg>
      <p:bgPr>
        <a:solidFill>
          <a:schemeClr val="tx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54872" y="6722002"/>
            <a:ext cx="3562728" cy="796883"/>
          </a:xfrm>
          <a:prstGeom prst="rect">
            <a:avLst/>
          </a:prstGeom>
        </p:spPr>
      </p:pic>
      <p:sp>
        <p:nvSpPr>
          <p:cNvPr id="9" name="TextBox 8">
            <a:extLst>
              <a:ext uri="{FF2B5EF4-FFF2-40B4-BE49-F238E27FC236}">
                <a16:creationId xmlns:a16="http://schemas.microsoft.com/office/drawing/2014/main" id="{518974DB-51D0-2C49-9088-48CE2D84AB1C}"/>
              </a:ext>
            </a:extLst>
          </p:cNvPr>
          <p:cNvSpPr txBox="1"/>
          <p:nvPr userDrawn="1"/>
        </p:nvSpPr>
        <p:spPr>
          <a:xfrm>
            <a:off x="11146797" y="7241886"/>
            <a:ext cx="2497873" cy="276999"/>
          </a:xfrm>
          <a:prstGeom prst="rect">
            <a:avLst/>
          </a:prstGeom>
          <a:noFill/>
        </p:spPr>
        <p:txBody>
          <a:bodyPr wrap="square" rtlCol="0">
            <a:spAutoFit/>
          </a:bodyPr>
          <a:lstStyle/>
          <a:p>
            <a:r>
              <a:rPr lang="en-US" sz="1200" dirty="0">
                <a:solidFill>
                  <a:srgbClr val="7F7F7F"/>
                </a:solidFill>
              </a:rPr>
              <a:t>Department of Computer Science</a:t>
            </a:r>
          </a:p>
        </p:txBody>
      </p:sp>
      <p:sp>
        <p:nvSpPr>
          <p:cNvPr id="11" name="Rectangle 10">
            <a:extLst>
              <a:ext uri="{FF2B5EF4-FFF2-40B4-BE49-F238E27FC236}">
                <a16:creationId xmlns:a16="http://schemas.microsoft.com/office/drawing/2014/main" id="{F621E987-BD36-AF48-B11C-CC4BAD65092F}"/>
              </a:ext>
            </a:extLst>
          </p:cNvPr>
          <p:cNvSpPr/>
          <p:nvPr userDrawn="1"/>
        </p:nvSpPr>
        <p:spPr>
          <a:xfrm>
            <a:off x="10344104" y="7571897"/>
            <a:ext cx="3562728" cy="215444"/>
          </a:xfrm>
          <a:prstGeom prst="rect">
            <a:avLst/>
          </a:prstGeom>
        </p:spPr>
        <p:txBody>
          <a:bodyPr wrap="square">
            <a:spAutoFit/>
          </a:bodyPr>
          <a:lstStyle/>
          <a:p>
            <a:pPr algn="ctr" rtl="0">
              <a:spcBef>
                <a:spcPts val="0"/>
              </a:spcBef>
              <a:spcAft>
                <a:spcPts val="0"/>
              </a:spcAft>
            </a:pPr>
            <a:r>
              <a:rPr lang="en-US" sz="800" b="0" i="0" u="none" strike="noStrike" dirty="0">
                <a:solidFill>
                  <a:srgbClr val="7F7F7F"/>
                </a:solidFill>
                <a:effectLst/>
                <a:latin typeface="Proxima Nova"/>
              </a:rPr>
              <a:t>Slides Originally Created by Albert Lionelle (</a:t>
            </a:r>
            <a:r>
              <a:rPr lang="en-US" sz="800" b="0" i="0" u="none" strike="noStrike" dirty="0" err="1">
                <a:solidFill>
                  <a:srgbClr val="7F7F7F"/>
                </a:solidFill>
                <a:effectLst/>
                <a:latin typeface="Proxima Nova"/>
              </a:rPr>
              <a:t>Albert.Lionelle@colostate.edu</a:t>
            </a:r>
            <a:r>
              <a:rPr lang="en-US" sz="800" b="0" i="0" u="none" strike="noStrike" dirty="0">
                <a:solidFill>
                  <a:srgbClr val="7F7F7F"/>
                </a:solidFill>
                <a:effectLst/>
                <a:latin typeface="Proxima Nova"/>
              </a:rPr>
              <a:t>)</a:t>
            </a:r>
            <a:endParaRPr lang="en-US" sz="800" b="0" dirty="0">
              <a:solidFill>
                <a:srgbClr val="7F7F7F"/>
              </a:solidFill>
              <a:effectLst/>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Green Ram UnitID">
    <p:bg>
      <p:bgPr>
        <a:solidFill>
          <a:schemeClr val="tx2"/>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5" name="Picture Placeholder 4"/>
          <p:cNvSpPr>
            <a:spLocks noGrp="1"/>
          </p:cNvSpPr>
          <p:nvPr>
            <p:ph type="pic" sz="quarter" idx="13" hasCustomPrompt="1"/>
          </p:nvPr>
        </p:nvSpPr>
        <p:spPr>
          <a:xfrm>
            <a:off x="9986681" y="6869532"/>
            <a:ext cx="3202843" cy="512064"/>
          </a:xfrm>
        </p:spPr>
        <p:txBody>
          <a:bodyPr anchor="ctr" anchorCtr="0">
            <a:noAutofit/>
          </a:bodyPr>
          <a:lstStyle>
            <a:lvl1pPr marL="0" indent="0" algn="ctr">
              <a:buNone/>
              <a:defRPr sz="1600" baseline="0">
                <a:solidFill>
                  <a:schemeClr val="bg1"/>
                </a:solidFill>
              </a:defRPr>
            </a:lvl1pPr>
          </a:lstStyle>
          <a:p>
            <a:r>
              <a:rPr lang="en-US" dirty="0"/>
              <a:t>Insert Unit Identifier here (.</a:t>
            </a:r>
            <a:r>
              <a:rPr lang="en-US" dirty="0" err="1"/>
              <a:t>png</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hite CSU">
    <p:spTree>
      <p:nvGrpSpPr>
        <p:cNvPr id="1" name=""/>
        <p:cNvGrpSpPr/>
        <p:nvPr/>
      </p:nvGrpSpPr>
      <p:grpSpPr>
        <a:xfrm>
          <a:off x="0" y="0"/>
          <a:ext cx="0" cy="0"/>
          <a:chOff x="0" y="0"/>
          <a:chExt cx="0" cy="0"/>
        </a:xfrm>
      </p:grpSpPr>
      <p:sp>
        <p:nvSpPr>
          <p:cNvPr id="2" name="TextBox 1"/>
          <p:cNvSpPr txBox="1"/>
          <p:nvPr userDrawn="1"/>
        </p:nvSpPr>
        <p:spPr>
          <a:xfrm>
            <a:off x="-1349192" y="1236134"/>
            <a:ext cx="184731" cy="515077"/>
          </a:xfrm>
          <a:prstGeom prst="rect">
            <a:avLst/>
          </a:prstGeom>
          <a:noFill/>
        </p:spPr>
        <p:txBody>
          <a:bodyPr wrap="none" rtlCol="0">
            <a:spAutoFit/>
          </a:bodyPr>
          <a:lstStyle/>
          <a:p>
            <a:endParaRPr lang="en-US" sz="2747" dirty="0"/>
          </a:p>
        </p:txBody>
      </p:sp>
      <p:sp>
        <p:nvSpPr>
          <p:cNvPr id="3" name="TextBox 2"/>
          <p:cNvSpPr txBox="1"/>
          <p:nvPr userDrawn="1"/>
        </p:nvSpPr>
        <p:spPr>
          <a:xfrm>
            <a:off x="-2093575" y="-474133"/>
            <a:ext cx="184731" cy="515077"/>
          </a:xfrm>
          <a:prstGeom prst="rect">
            <a:avLst/>
          </a:prstGeom>
          <a:noFill/>
        </p:spPr>
        <p:txBody>
          <a:bodyPr wrap="none" rtlCol="0">
            <a:spAutoFit/>
          </a:bodyPr>
          <a:lstStyle/>
          <a:p>
            <a:endParaRPr lang="en-US" sz="2747" dirty="0"/>
          </a:p>
        </p:txBody>
      </p:sp>
      <p:sp>
        <p:nvSpPr>
          <p:cNvPr id="5" name="TextBox 4"/>
          <p:cNvSpPr txBox="1"/>
          <p:nvPr userDrawn="1"/>
        </p:nvSpPr>
        <p:spPr>
          <a:xfrm>
            <a:off x="-2186621" y="-795867"/>
            <a:ext cx="184731" cy="515077"/>
          </a:xfrm>
          <a:prstGeom prst="rect">
            <a:avLst/>
          </a:prstGeom>
          <a:noFill/>
        </p:spPr>
        <p:txBody>
          <a:bodyPr wrap="none" rtlCol="0">
            <a:spAutoFit/>
          </a:bodyPr>
          <a:lstStyle/>
          <a:p>
            <a:endParaRPr lang="en-US" sz="2747" dirty="0"/>
          </a:p>
        </p:txBody>
      </p:sp>
      <p:sp>
        <p:nvSpPr>
          <p:cNvPr id="10" name="Text Placeholder 8"/>
          <p:cNvSpPr>
            <a:spLocks noGrp="1"/>
          </p:cNvSpPr>
          <p:nvPr>
            <p:ph type="body" sz="quarter" idx="13"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tx2"/>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2" name="Text Placeholder 10"/>
          <p:cNvSpPr>
            <a:spLocks noGrp="1"/>
          </p:cNvSpPr>
          <p:nvPr>
            <p:ph type="body" sz="quarter" idx="14" hasCustomPrompt="1"/>
          </p:nvPr>
        </p:nvSpPr>
        <p:spPr>
          <a:xfrm>
            <a:off x="628074" y="5369311"/>
            <a:ext cx="12561452" cy="480131"/>
          </a:xfrm>
        </p:spPr>
        <p:txBody>
          <a:bodyPr>
            <a:spAutoFit/>
          </a:bodyPr>
          <a:lstStyle>
            <a:lvl1pPr marL="0" indent="0">
              <a:buNone/>
              <a:defRPr sz="1600">
                <a:solidFill>
                  <a:schemeClr val="tx2"/>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15" name="Straight Connector 14"/>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27882" y="6733969"/>
            <a:ext cx="3520440" cy="787423"/>
          </a:xfrm>
          <a:prstGeom prst="rect">
            <a:avLst/>
          </a:prstGeom>
        </p:spPr>
      </p:pic>
    </p:spTree>
    <p:extLst>
      <p:ext uri="{BB962C8B-B14F-4D97-AF65-F5344CB8AC3E}">
        <p14:creationId xmlns:p14="http://schemas.microsoft.com/office/powerpoint/2010/main" val="93565586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hite UnitID">
    <p:spTree>
      <p:nvGrpSpPr>
        <p:cNvPr id="1" name=""/>
        <p:cNvGrpSpPr/>
        <p:nvPr/>
      </p:nvGrpSpPr>
      <p:grpSpPr>
        <a:xfrm>
          <a:off x="0" y="0"/>
          <a:ext cx="0" cy="0"/>
          <a:chOff x="0" y="0"/>
          <a:chExt cx="0" cy="0"/>
        </a:xfrm>
      </p:grpSpPr>
      <p:sp>
        <p:nvSpPr>
          <p:cNvPr id="2" name="TextBox 1"/>
          <p:cNvSpPr txBox="1"/>
          <p:nvPr userDrawn="1"/>
        </p:nvSpPr>
        <p:spPr>
          <a:xfrm>
            <a:off x="-1349192" y="1236134"/>
            <a:ext cx="184731" cy="515077"/>
          </a:xfrm>
          <a:prstGeom prst="rect">
            <a:avLst/>
          </a:prstGeom>
          <a:noFill/>
        </p:spPr>
        <p:txBody>
          <a:bodyPr wrap="none" rtlCol="0">
            <a:spAutoFit/>
          </a:bodyPr>
          <a:lstStyle/>
          <a:p>
            <a:endParaRPr lang="en-US" sz="2747" dirty="0"/>
          </a:p>
        </p:txBody>
      </p:sp>
      <p:sp>
        <p:nvSpPr>
          <p:cNvPr id="3" name="TextBox 2"/>
          <p:cNvSpPr txBox="1"/>
          <p:nvPr userDrawn="1"/>
        </p:nvSpPr>
        <p:spPr>
          <a:xfrm>
            <a:off x="-2093575" y="-474133"/>
            <a:ext cx="184731" cy="515077"/>
          </a:xfrm>
          <a:prstGeom prst="rect">
            <a:avLst/>
          </a:prstGeom>
          <a:noFill/>
        </p:spPr>
        <p:txBody>
          <a:bodyPr wrap="none" rtlCol="0">
            <a:spAutoFit/>
          </a:bodyPr>
          <a:lstStyle/>
          <a:p>
            <a:endParaRPr lang="en-US" sz="2747" dirty="0"/>
          </a:p>
        </p:txBody>
      </p:sp>
      <p:sp>
        <p:nvSpPr>
          <p:cNvPr id="5" name="TextBox 4"/>
          <p:cNvSpPr txBox="1"/>
          <p:nvPr userDrawn="1"/>
        </p:nvSpPr>
        <p:spPr>
          <a:xfrm>
            <a:off x="-2186621" y="-795867"/>
            <a:ext cx="184731" cy="515077"/>
          </a:xfrm>
          <a:prstGeom prst="rect">
            <a:avLst/>
          </a:prstGeom>
          <a:noFill/>
        </p:spPr>
        <p:txBody>
          <a:bodyPr wrap="none" rtlCol="0">
            <a:spAutoFit/>
          </a:bodyPr>
          <a:lstStyle/>
          <a:p>
            <a:endParaRPr lang="en-US" sz="2747" dirty="0"/>
          </a:p>
        </p:txBody>
      </p:sp>
      <p:sp>
        <p:nvSpPr>
          <p:cNvPr id="10" name="Text Placeholder 8"/>
          <p:cNvSpPr>
            <a:spLocks noGrp="1"/>
          </p:cNvSpPr>
          <p:nvPr>
            <p:ph type="body" sz="quarter" idx="13"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tx2"/>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2" name="Text Placeholder 10"/>
          <p:cNvSpPr>
            <a:spLocks noGrp="1"/>
          </p:cNvSpPr>
          <p:nvPr>
            <p:ph type="body" sz="quarter" idx="14" hasCustomPrompt="1"/>
          </p:nvPr>
        </p:nvSpPr>
        <p:spPr>
          <a:xfrm>
            <a:off x="628074" y="5369311"/>
            <a:ext cx="12561452" cy="480131"/>
          </a:xfrm>
        </p:spPr>
        <p:txBody>
          <a:bodyPr>
            <a:spAutoFit/>
          </a:bodyPr>
          <a:lstStyle>
            <a:lvl1pPr marL="0" indent="0">
              <a:buNone/>
              <a:defRPr sz="1600">
                <a:solidFill>
                  <a:schemeClr val="tx2"/>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15" name="Straight Connector 14"/>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9" name="Picture Placeholder 4"/>
          <p:cNvSpPr>
            <a:spLocks noGrp="1"/>
          </p:cNvSpPr>
          <p:nvPr>
            <p:ph type="pic" sz="quarter" idx="15" hasCustomPrompt="1"/>
          </p:nvPr>
        </p:nvSpPr>
        <p:spPr>
          <a:xfrm>
            <a:off x="9986681" y="6869532"/>
            <a:ext cx="3202843" cy="512064"/>
          </a:xfrm>
        </p:spPr>
        <p:txBody>
          <a:bodyPr anchor="ctr" anchorCtr="0">
            <a:noAutofit/>
          </a:bodyPr>
          <a:lstStyle>
            <a:lvl1pPr marL="0" indent="0" algn="ctr">
              <a:buNone/>
              <a:defRPr sz="1600" baseline="0">
                <a:solidFill>
                  <a:schemeClr val="tx1">
                    <a:lumMod val="60000"/>
                    <a:lumOff val="40000"/>
                  </a:schemeClr>
                </a:solidFill>
              </a:defRPr>
            </a:lvl1pPr>
          </a:lstStyle>
          <a:p>
            <a:r>
              <a:rPr lang="en-US" dirty="0"/>
              <a:t>Insert Unit Identifier here (.</a:t>
            </a:r>
            <a:r>
              <a:rPr lang="en-US" dirty="0" err="1"/>
              <a:t>png</a:t>
            </a:r>
            <a:r>
              <a:rPr lang="en-US" dirty="0"/>
              <a:t>)</a:t>
            </a:r>
          </a:p>
        </p:txBody>
      </p:sp>
    </p:spTree>
    <p:extLst>
      <p:ext uri="{BB962C8B-B14F-4D97-AF65-F5344CB8AC3E}">
        <p14:creationId xmlns:p14="http://schemas.microsoft.com/office/powerpoint/2010/main" val="8073055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628075" y="448059"/>
            <a:ext cx="12561453" cy="1015663"/>
          </a:xfrm>
          <a:prstGeom prst="rect">
            <a:avLst/>
          </a:prstGeom>
        </p:spPr>
        <p:txBody>
          <a:bodyPr vert="horz" lIns="91440" tIns="91440" rIns="91440" bIns="91440" rtlCol="0" anchor="b" anchorCtr="0">
            <a:spAutoFit/>
          </a:bodyPr>
          <a:lstStyle/>
          <a:p>
            <a:r>
              <a:rPr lang="en-US" dirty="0"/>
              <a:t>Headline Copy Goes Here</a:t>
            </a:r>
          </a:p>
        </p:txBody>
      </p:sp>
      <p:sp>
        <p:nvSpPr>
          <p:cNvPr id="25" name="Text Placeholder 24"/>
          <p:cNvSpPr>
            <a:spLocks noGrp="1"/>
          </p:cNvSpPr>
          <p:nvPr>
            <p:ph type="body" sz="quarter" idx="10"/>
          </p:nvPr>
        </p:nvSpPr>
        <p:spPr>
          <a:xfrm>
            <a:off x="628075" y="1776683"/>
            <a:ext cx="12561453" cy="2015552"/>
          </a:xfrm>
        </p:spPr>
        <p:txBody>
          <a:bodyPr>
            <a:spAutoFit/>
          </a:bodyPr>
          <a:lstStyle>
            <a:lvl1pPr>
              <a:defRPr>
                <a:solidFill>
                  <a:srgbClr val="092529"/>
                </a:solidFill>
              </a:defRPr>
            </a:lvl1pPr>
            <a:lvl2pPr>
              <a:defRPr>
                <a:solidFill>
                  <a:srgbClr val="092529"/>
                </a:solidFill>
              </a:defRPr>
            </a:lvl2pPr>
            <a:lvl3pPr>
              <a:defRPr>
                <a:solidFill>
                  <a:srgbClr val="092529"/>
                </a:solidFill>
              </a:defRPr>
            </a:lvl3pPr>
            <a:lvl4pPr>
              <a:defRPr>
                <a:solidFill>
                  <a:srgbClr val="092529"/>
                </a:solidFill>
              </a:defRPr>
            </a:lvl4pPr>
            <a:lvl5pPr>
              <a:defRPr>
                <a:solidFill>
                  <a:srgbClr val="09252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 name="Group 3"/>
          <p:cNvGrpSpPr/>
          <p:nvPr userDrawn="1"/>
        </p:nvGrpSpPr>
        <p:grpSpPr>
          <a:xfrm>
            <a:off x="0" y="7372350"/>
            <a:ext cx="13817600" cy="400052"/>
            <a:chOff x="0" y="7372350"/>
            <a:chExt cx="13817600" cy="400052"/>
          </a:xfrm>
        </p:grpSpPr>
        <p:sp>
          <p:nvSpPr>
            <p:cNvPr id="2" name="Rectangle 1"/>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7" name="Rectangle 6"/>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5924105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0" name="Title Placeholder 1"/>
          <p:cNvSpPr>
            <a:spLocks noGrp="1"/>
          </p:cNvSpPr>
          <p:nvPr>
            <p:ph type="title"/>
          </p:nvPr>
        </p:nvSpPr>
        <p:spPr>
          <a:xfrm>
            <a:off x="628073" y="511559"/>
            <a:ext cx="12561453" cy="1015663"/>
          </a:xfrm>
          <a:prstGeom prst="rect">
            <a:avLst/>
          </a:prstGeom>
        </p:spPr>
        <p:txBody>
          <a:bodyPr vert="horz" lIns="91440" tIns="91440" rIns="91440" bIns="91440" rtlCol="0" anchor="b" anchorCtr="0">
            <a:spAutoFit/>
          </a:bodyPr>
          <a:lstStyle/>
          <a:p>
            <a:r>
              <a:rPr lang="en-US"/>
              <a:t>Click to edit Master title style</a:t>
            </a:r>
            <a:endParaRPr lang="en-US" dirty="0"/>
          </a:p>
        </p:txBody>
      </p:sp>
      <p:grpSp>
        <p:nvGrpSpPr>
          <p:cNvPr id="6" name="Group 5"/>
          <p:cNvGrpSpPr/>
          <p:nvPr userDrawn="1"/>
        </p:nvGrpSpPr>
        <p:grpSpPr>
          <a:xfrm>
            <a:off x="0" y="7372350"/>
            <a:ext cx="13817600" cy="400052"/>
            <a:chOff x="0" y="7372350"/>
            <a:chExt cx="13817600" cy="400052"/>
          </a:xfrm>
        </p:grpSpPr>
        <p:sp>
          <p:nvSpPr>
            <p:cNvPr id="7" name="Rectangle 6"/>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9" name="Rectangle 8"/>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68593830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Green">
    <p:bg>
      <p:bgRef idx="1001">
        <a:schemeClr val="bg2"/>
      </p:bgRef>
    </p:bg>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3445328" y="2799373"/>
            <a:ext cx="9744199" cy="1015663"/>
          </a:xfrm>
          <a:prstGeom prst="rect">
            <a:avLst/>
          </a:prstGeom>
        </p:spPr>
        <p:txBody>
          <a:bodyPr vert="horz" wrap="square" lIns="91440" tIns="91440" rIns="91440" bIns="91440" rtlCol="0" anchor="b" anchorCtr="0">
            <a:spAutoFit/>
          </a:bodyPr>
          <a:lstStyle>
            <a:lvl1pPr>
              <a:defRPr>
                <a:solidFill>
                  <a:schemeClr val="tx1"/>
                </a:solidFill>
              </a:defRPr>
            </a:lvl1pPr>
          </a:lstStyle>
          <a:p>
            <a:r>
              <a:rPr lang="en-US" dirty="0"/>
              <a:t>Section Header Goes Here</a:t>
            </a:r>
          </a:p>
        </p:txBody>
      </p:sp>
      <p:sp>
        <p:nvSpPr>
          <p:cNvPr id="7" name="Text Placeholder 24"/>
          <p:cNvSpPr>
            <a:spLocks noGrp="1"/>
          </p:cNvSpPr>
          <p:nvPr>
            <p:ph type="body" sz="quarter" idx="10" hasCustomPrompt="1"/>
          </p:nvPr>
        </p:nvSpPr>
        <p:spPr>
          <a:xfrm>
            <a:off x="3445328" y="4381997"/>
            <a:ext cx="9744199" cy="517065"/>
          </a:xfrm>
        </p:spPr>
        <p:txBody>
          <a:bodyPr wrap="square">
            <a:spAutoFit/>
          </a:bodyPr>
          <a:lstStyle>
            <a:lvl1pPr marL="0" indent="0">
              <a:buNone/>
              <a:defRPr baseline="0">
                <a:solidFill>
                  <a:schemeClr val="tx1"/>
                </a:solidFill>
              </a:defRPr>
            </a:lvl1pPr>
          </a:lstStyle>
          <a:p>
            <a:pPr lvl="0"/>
            <a:r>
              <a:rPr lang="en-US" dirty="0"/>
              <a:t>Section subhead goes here</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79831" t="28562" b="11534"/>
          <a:stretch/>
        </p:blipFill>
        <p:spPr>
          <a:xfrm>
            <a:off x="0" y="0"/>
            <a:ext cx="2572932" cy="7772400"/>
          </a:xfrm>
          <a:prstGeom prst="rect">
            <a:avLst/>
          </a:prstGeom>
        </p:spPr>
      </p:pic>
    </p:spTree>
    <p:extLst>
      <p:ext uri="{BB962C8B-B14F-4D97-AF65-F5344CB8AC3E}">
        <p14:creationId xmlns:p14="http://schemas.microsoft.com/office/powerpoint/2010/main" val="15713213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074" y="397259"/>
            <a:ext cx="12561453" cy="1015663"/>
          </a:xfrm>
          <a:prstGeom prst="rect">
            <a:avLst/>
          </a:prstGeom>
        </p:spPr>
        <p:txBody>
          <a:bodyPr vert="horz" lIns="91440" tIns="91440" rIns="91440" bIns="91440" rtlCol="0" anchor="b" anchorCtr="0">
            <a:spAutoFit/>
          </a:bodyPr>
          <a:lstStyle/>
          <a:p>
            <a:r>
              <a:rPr lang="en-US" dirty="0"/>
              <a:t>Headline Copy Goes Here</a:t>
            </a:r>
          </a:p>
        </p:txBody>
      </p:sp>
      <p:sp>
        <p:nvSpPr>
          <p:cNvPr id="3" name="Text Placeholder 2"/>
          <p:cNvSpPr>
            <a:spLocks noGrp="1"/>
          </p:cNvSpPr>
          <p:nvPr>
            <p:ph type="body" idx="1"/>
          </p:nvPr>
        </p:nvSpPr>
        <p:spPr>
          <a:xfrm>
            <a:off x="628073" y="1725883"/>
            <a:ext cx="12561453" cy="3093154"/>
          </a:xfrm>
          <a:prstGeom prst="rect">
            <a:avLst/>
          </a:prstGeom>
        </p:spPr>
        <p:txBody>
          <a:bodyPr vert="horz" lIns="91440" tIns="91440" rIns="91440"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0"/>
            <a:r>
              <a:rPr lang="en-US" dirty="0"/>
              <a:t>Click to edit Master text styles</a:t>
            </a:r>
          </a:p>
          <a:p>
            <a:pPr lvl="0"/>
            <a:r>
              <a:rPr lang="en-US" dirty="0"/>
              <a:t>Click to edit Master text styles</a:t>
            </a:r>
          </a:p>
          <a:p>
            <a:pPr lvl="0"/>
            <a:r>
              <a:rPr lang="en-US" dirty="0"/>
              <a:t>Click to edit Master text styles</a:t>
            </a:r>
          </a:p>
        </p:txBody>
      </p:sp>
    </p:spTree>
    <p:extLst>
      <p:ext uri="{BB962C8B-B14F-4D97-AF65-F5344CB8AC3E}">
        <p14:creationId xmlns:p14="http://schemas.microsoft.com/office/powerpoint/2010/main" val="3965733437"/>
      </p:ext>
    </p:extLst>
  </p:cSld>
  <p:clrMap bg1="lt1" tx1="dk1" bg2="lt2" tx2="dk2" accent1="accent1" accent2="accent2" accent3="accent3" accent4="accent4" accent5="accent5" accent6="accent6" hlink="hlink" folHlink="folHlink"/>
  <p:sldLayoutIdLst>
    <p:sldLayoutId id="2147483674" r:id="rId1"/>
    <p:sldLayoutId id="2147483678" r:id="rId2"/>
    <p:sldLayoutId id="2147483689" r:id="rId3"/>
    <p:sldLayoutId id="2147483690" r:id="rId4"/>
    <p:sldLayoutId id="2147483665" r:id="rId5"/>
    <p:sldLayoutId id="2147483679" r:id="rId6"/>
    <p:sldLayoutId id="2147483649" r:id="rId7"/>
    <p:sldLayoutId id="2147483666" r:id="rId8"/>
    <p:sldLayoutId id="2147483668" r:id="rId9"/>
    <p:sldLayoutId id="2147483683" r:id="rId10"/>
    <p:sldLayoutId id="2147483687" r:id="rId11"/>
    <p:sldLayoutId id="2147483688" r:id="rId12"/>
    <p:sldLayoutId id="2147483669" r:id="rId13"/>
    <p:sldLayoutId id="2147483650" r:id="rId14"/>
    <p:sldLayoutId id="2147483686" r:id="rId15"/>
    <p:sldLayoutId id="2147483661" r:id="rId16"/>
    <p:sldLayoutId id="2147483680" r:id="rId17"/>
    <p:sldLayoutId id="2147483670" r:id="rId18"/>
    <p:sldLayoutId id="2147483681" r:id="rId19"/>
    <p:sldLayoutId id="2147483691" r:id="rId20"/>
    <p:sldLayoutId id="2147483682" r:id="rId21"/>
    <p:sldLayoutId id="2147483677" r:id="rId22"/>
    <p:sldLayoutId id="2147483692" r:id="rId23"/>
    <p:sldLayoutId id="2147483672" r:id="rId24"/>
    <p:sldLayoutId id="2147483693" r:id="rId25"/>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699614" rtl="0" eaLnBrk="1" latinLnBrk="0" hangingPunct="1">
        <a:spcBef>
          <a:spcPct val="0"/>
        </a:spcBef>
        <a:buNone/>
        <a:defRPr sz="5400" b="0" i="0" kern="1200">
          <a:solidFill>
            <a:schemeClr val="tx2"/>
          </a:solidFill>
          <a:latin typeface="Vitesse Light" charset="0"/>
          <a:ea typeface="Vitesse Light" charset="0"/>
          <a:cs typeface="Vitesse Light" charset="0"/>
        </a:defRPr>
      </a:lvl1pPr>
    </p:titleStyle>
    <p:bodyStyle>
      <a:lvl1pPr marL="524712" indent="-524712" algn="l" defTabSz="699614" rtl="0" eaLnBrk="1" latinLnBrk="0" hangingPunct="1">
        <a:lnSpc>
          <a:spcPct val="120000"/>
        </a:lnSpc>
        <a:spcBef>
          <a:spcPts val="600"/>
        </a:spcBef>
        <a:spcAft>
          <a:spcPts val="600"/>
        </a:spcAft>
        <a:buFont typeface="Arial"/>
        <a:buChar char="•"/>
        <a:defRPr sz="1800" b="0" i="0" kern="1200">
          <a:solidFill>
            <a:schemeClr val="tx1"/>
          </a:solidFill>
          <a:latin typeface="Proxima Nova" charset="0"/>
          <a:ea typeface="Proxima Nova" charset="0"/>
          <a:cs typeface="Proxima Nova" charset="0"/>
        </a:defRPr>
      </a:lvl1pPr>
      <a:lvl2pPr marL="1136875" indent="-437261"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2pPr>
      <a:lvl3pPr marL="1749040" indent="-349807"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3pPr>
      <a:lvl4pPr marL="2448655" indent="-349807"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4pPr>
      <a:lvl5pPr marL="3148272" indent="-349807" algn="l" defTabSz="699614" rtl="0" eaLnBrk="1" latinLnBrk="0" hangingPunct="1">
        <a:spcBef>
          <a:spcPct val="20000"/>
        </a:spcBef>
        <a:buFont typeface="Arial"/>
        <a:buChar char="»"/>
        <a:defRPr sz="1648" b="0" kern="1200">
          <a:solidFill>
            <a:schemeClr val="accent6">
              <a:lumMod val="75000"/>
            </a:schemeClr>
          </a:solidFill>
          <a:latin typeface="Franklin Gothic Book" charset="0"/>
          <a:ea typeface="Franklin Gothic Book" charset="0"/>
          <a:cs typeface="Franklin Gothic Book" charset="0"/>
        </a:defRPr>
      </a:lvl5pPr>
      <a:lvl6pPr marL="3847888" indent="-349807" algn="l" defTabSz="699614" rtl="0" eaLnBrk="1" latinLnBrk="0" hangingPunct="1">
        <a:spcBef>
          <a:spcPct val="20000"/>
        </a:spcBef>
        <a:buFont typeface="Arial"/>
        <a:buChar char="•"/>
        <a:defRPr sz="3022" kern="1200">
          <a:solidFill>
            <a:schemeClr val="tx1"/>
          </a:solidFill>
          <a:latin typeface="+mn-lt"/>
          <a:ea typeface="+mn-ea"/>
          <a:cs typeface="+mn-cs"/>
        </a:defRPr>
      </a:lvl6pPr>
      <a:lvl7pPr marL="4547505" indent="-349807" algn="l" defTabSz="699614" rtl="0" eaLnBrk="1" latinLnBrk="0" hangingPunct="1">
        <a:spcBef>
          <a:spcPct val="20000"/>
        </a:spcBef>
        <a:buFont typeface="Arial"/>
        <a:buChar char="•"/>
        <a:defRPr sz="3022" kern="1200">
          <a:solidFill>
            <a:schemeClr val="tx1"/>
          </a:solidFill>
          <a:latin typeface="+mn-lt"/>
          <a:ea typeface="+mn-ea"/>
          <a:cs typeface="+mn-cs"/>
        </a:defRPr>
      </a:lvl7pPr>
      <a:lvl8pPr marL="5247119" indent="-349807" algn="l" defTabSz="699614" rtl="0" eaLnBrk="1" latinLnBrk="0" hangingPunct="1">
        <a:spcBef>
          <a:spcPct val="20000"/>
        </a:spcBef>
        <a:buFont typeface="Arial"/>
        <a:buChar char="•"/>
        <a:defRPr sz="3022" kern="1200">
          <a:solidFill>
            <a:schemeClr val="tx1"/>
          </a:solidFill>
          <a:latin typeface="+mn-lt"/>
          <a:ea typeface="+mn-ea"/>
          <a:cs typeface="+mn-cs"/>
        </a:defRPr>
      </a:lvl8pPr>
      <a:lvl9pPr marL="5946736" indent="-349807" algn="l" defTabSz="699614" rtl="0" eaLnBrk="1" latinLnBrk="0" hangingPunct="1">
        <a:spcBef>
          <a:spcPct val="20000"/>
        </a:spcBef>
        <a:buFont typeface="Arial"/>
        <a:buChar char="•"/>
        <a:defRPr sz="3022" kern="1200">
          <a:solidFill>
            <a:schemeClr val="tx1"/>
          </a:solidFill>
          <a:latin typeface="+mn-lt"/>
          <a:ea typeface="+mn-ea"/>
          <a:cs typeface="+mn-cs"/>
        </a:defRPr>
      </a:lvl9pPr>
    </p:bodyStyle>
    <p:otherStyle>
      <a:defPPr>
        <a:defRPr lang="en-US"/>
      </a:defPPr>
      <a:lvl1pPr marL="0" algn="l" defTabSz="699614" rtl="0" eaLnBrk="1" latinLnBrk="0" hangingPunct="1">
        <a:defRPr sz="2747" kern="1200">
          <a:solidFill>
            <a:schemeClr val="tx1"/>
          </a:solidFill>
          <a:latin typeface="+mn-lt"/>
          <a:ea typeface="+mn-ea"/>
          <a:cs typeface="+mn-cs"/>
        </a:defRPr>
      </a:lvl1pPr>
      <a:lvl2pPr marL="699614" algn="l" defTabSz="699614" rtl="0" eaLnBrk="1" latinLnBrk="0" hangingPunct="1">
        <a:defRPr sz="2747" kern="1200">
          <a:solidFill>
            <a:schemeClr val="tx1"/>
          </a:solidFill>
          <a:latin typeface="+mn-lt"/>
          <a:ea typeface="+mn-ea"/>
          <a:cs typeface="+mn-cs"/>
        </a:defRPr>
      </a:lvl2pPr>
      <a:lvl3pPr marL="1399232" algn="l" defTabSz="699614" rtl="0" eaLnBrk="1" latinLnBrk="0" hangingPunct="1">
        <a:defRPr sz="2747" kern="1200">
          <a:solidFill>
            <a:schemeClr val="tx1"/>
          </a:solidFill>
          <a:latin typeface="+mn-lt"/>
          <a:ea typeface="+mn-ea"/>
          <a:cs typeface="+mn-cs"/>
        </a:defRPr>
      </a:lvl3pPr>
      <a:lvl4pPr marL="2098847" algn="l" defTabSz="699614" rtl="0" eaLnBrk="1" latinLnBrk="0" hangingPunct="1">
        <a:defRPr sz="2747" kern="1200">
          <a:solidFill>
            <a:schemeClr val="tx1"/>
          </a:solidFill>
          <a:latin typeface="+mn-lt"/>
          <a:ea typeface="+mn-ea"/>
          <a:cs typeface="+mn-cs"/>
        </a:defRPr>
      </a:lvl4pPr>
      <a:lvl5pPr marL="2798465" algn="l" defTabSz="699614" rtl="0" eaLnBrk="1" latinLnBrk="0" hangingPunct="1">
        <a:defRPr sz="2747" kern="1200">
          <a:solidFill>
            <a:schemeClr val="tx1"/>
          </a:solidFill>
          <a:latin typeface="+mn-lt"/>
          <a:ea typeface="+mn-ea"/>
          <a:cs typeface="+mn-cs"/>
        </a:defRPr>
      </a:lvl5pPr>
      <a:lvl6pPr marL="3498080" algn="l" defTabSz="699614" rtl="0" eaLnBrk="1" latinLnBrk="0" hangingPunct="1">
        <a:defRPr sz="2747" kern="1200">
          <a:solidFill>
            <a:schemeClr val="tx1"/>
          </a:solidFill>
          <a:latin typeface="+mn-lt"/>
          <a:ea typeface="+mn-ea"/>
          <a:cs typeface="+mn-cs"/>
        </a:defRPr>
      </a:lvl6pPr>
      <a:lvl7pPr marL="4197695" algn="l" defTabSz="699614" rtl="0" eaLnBrk="1" latinLnBrk="0" hangingPunct="1">
        <a:defRPr sz="2747" kern="1200">
          <a:solidFill>
            <a:schemeClr val="tx1"/>
          </a:solidFill>
          <a:latin typeface="+mn-lt"/>
          <a:ea typeface="+mn-ea"/>
          <a:cs typeface="+mn-cs"/>
        </a:defRPr>
      </a:lvl7pPr>
      <a:lvl8pPr marL="4897312" algn="l" defTabSz="699614" rtl="0" eaLnBrk="1" latinLnBrk="0" hangingPunct="1">
        <a:defRPr sz="2747" kern="1200">
          <a:solidFill>
            <a:schemeClr val="tx1"/>
          </a:solidFill>
          <a:latin typeface="+mn-lt"/>
          <a:ea typeface="+mn-ea"/>
          <a:cs typeface="+mn-cs"/>
        </a:defRPr>
      </a:lvl8pPr>
      <a:lvl9pPr marL="5596926" algn="l" defTabSz="699614" rtl="0" eaLnBrk="1" latinLnBrk="0" hangingPunct="1">
        <a:defRPr sz="274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25.xml"/><Relationship Id="rId5" Type="http://schemas.openxmlformats.org/officeDocument/2006/relationships/image" Target="../media/image15.gif"/><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owl.purdue.edu/owl/research_and_citation/ieee_style/ieee_overview.html"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hyperlink" Target="https://www.cnbc.com/2018/09/06/companies-worry-more-about-access-to-software-developers-than-capital.html" TargetMode="External"/><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6830EDF-82C3-4D4E-8F52-61F2DB42DA11}"/>
              </a:ext>
            </a:extLst>
          </p:cNvPr>
          <p:cNvSpPr>
            <a:spLocks noGrp="1"/>
          </p:cNvSpPr>
          <p:nvPr>
            <p:ph type="body" sz="quarter" idx="11"/>
          </p:nvPr>
        </p:nvSpPr>
        <p:spPr/>
        <p:txBody>
          <a:bodyPr/>
          <a:lstStyle/>
          <a:p>
            <a:r>
              <a:rPr lang="en-US" dirty="0"/>
              <a:t>Research, Logic, Conditionals</a:t>
            </a:r>
          </a:p>
          <a:p>
            <a:endParaRPr lang="en-US" dirty="0"/>
          </a:p>
        </p:txBody>
      </p:sp>
      <p:sp>
        <p:nvSpPr>
          <p:cNvPr id="5" name="Text Placeholder 4">
            <a:extLst>
              <a:ext uri="{FF2B5EF4-FFF2-40B4-BE49-F238E27FC236}">
                <a16:creationId xmlns:a16="http://schemas.microsoft.com/office/drawing/2014/main" id="{2D277C9B-9163-FB49-9FDB-50914D5C9EE4}"/>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66120955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8" name="Google Shape;208;p42"/>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dirty="0"/>
              <a:t>Fortran</a:t>
            </a:r>
            <a:endParaRPr dirty="0"/>
          </a:p>
        </p:txBody>
      </p:sp>
      <p:sp>
        <p:nvSpPr>
          <p:cNvPr id="209" name="Google Shape;209;p42"/>
          <p:cNvSpPr txBox="1">
            <a:spLocks noGrp="1"/>
          </p:cNvSpPr>
          <p:nvPr>
            <p:ph type="body" idx="1"/>
          </p:nvPr>
        </p:nvSpPr>
        <p:spPr>
          <a:xfrm>
            <a:off x="628093" y="2151029"/>
            <a:ext cx="7058400" cy="4438587"/>
          </a:xfrm>
          <a:prstGeom prst="rect">
            <a:avLst/>
          </a:prstGeom>
        </p:spPr>
        <p:txBody>
          <a:bodyPr spcFirstLastPara="1" vert="horz" wrap="square" lIns="91422" tIns="91422" rIns="91422" bIns="91422" rtlCol="0" anchor="t" anchorCtr="0">
            <a:noAutofit/>
          </a:bodyPr>
          <a:lstStyle/>
          <a:p>
            <a:pPr indent="-446190">
              <a:buClr>
                <a:srgbClr val="222222"/>
              </a:buClr>
              <a:buSzPts val="1050"/>
            </a:pPr>
            <a:r>
              <a:rPr lang="en" sz="1587" dirty="0">
                <a:solidFill>
                  <a:srgbClr val="222222"/>
                </a:solidFill>
                <a:highlight>
                  <a:srgbClr val="FFFFFF"/>
                </a:highlight>
                <a:latin typeface="Arial"/>
                <a:ea typeface="Arial"/>
                <a:cs typeface="Arial"/>
                <a:sym typeface="Arial"/>
              </a:rPr>
              <a:t>Designed by John Backus</a:t>
            </a:r>
            <a:endParaRPr sz="1587" dirty="0">
              <a:solidFill>
                <a:srgbClr val="222222"/>
              </a:solidFill>
              <a:highlight>
                <a:srgbClr val="FFFFFF"/>
              </a:highlight>
              <a:latin typeface="Arial"/>
              <a:ea typeface="Arial"/>
              <a:cs typeface="Arial"/>
              <a:sym typeface="Arial"/>
            </a:endParaRPr>
          </a:p>
          <a:p>
            <a:pPr indent="-446190">
              <a:spcBef>
                <a:spcPts val="0"/>
              </a:spcBef>
              <a:buClr>
                <a:srgbClr val="222222"/>
              </a:buClr>
              <a:buSzPts val="1050"/>
            </a:pPr>
            <a:r>
              <a:rPr lang="en" sz="1587" dirty="0">
                <a:solidFill>
                  <a:srgbClr val="222222"/>
                </a:solidFill>
                <a:highlight>
                  <a:srgbClr val="FFFFFF"/>
                </a:highlight>
                <a:latin typeface="Arial"/>
                <a:ea typeface="Arial"/>
                <a:cs typeface="Arial"/>
                <a:sym typeface="Arial"/>
              </a:rPr>
              <a:t>first </a:t>
            </a:r>
            <a:r>
              <a:rPr lang="en" sz="1587" u="sng" dirty="0">
                <a:solidFill>
                  <a:srgbClr val="222222"/>
                </a:solidFill>
                <a:highlight>
                  <a:srgbClr val="FFFFFF"/>
                </a:highlight>
                <a:latin typeface="Arial"/>
                <a:ea typeface="Arial"/>
                <a:cs typeface="Arial"/>
                <a:sym typeface="Arial"/>
              </a:rPr>
              <a:t>optimizing compiler</a:t>
            </a:r>
            <a:endParaRPr sz="1587" u="sng" dirty="0">
              <a:solidFill>
                <a:srgbClr val="222222"/>
              </a:solidFill>
              <a:highlight>
                <a:srgbClr val="FFFFFF"/>
              </a:highlight>
              <a:latin typeface="Arial"/>
              <a:ea typeface="Arial"/>
              <a:cs typeface="Arial"/>
              <a:sym typeface="Arial"/>
            </a:endParaRPr>
          </a:p>
          <a:p>
            <a:pPr lvl="1" indent="-446190">
              <a:spcBef>
                <a:spcPts val="0"/>
              </a:spcBef>
              <a:buClr>
                <a:srgbClr val="222222"/>
              </a:buClr>
              <a:buSzPts val="1050"/>
            </a:pPr>
            <a:r>
              <a:rPr lang="en" sz="1587" dirty="0">
                <a:solidFill>
                  <a:srgbClr val="222222"/>
                </a:solidFill>
                <a:highlight>
                  <a:srgbClr val="FFFFFF"/>
                </a:highlight>
                <a:latin typeface="Arial"/>
                <a:ea typeface="Arial"/>
                <a:cs typeface="Arial"/>
                <a:sym typeface="Arial"/>
              </a:rPr>
              <a:t>Very important or wouldn’t work</a:t>
            </a:r>
            <a:endParaRPr sz="1587" dirty="0">
              <a:solidFill>
                <a:srgbClr val="222222"/>
              </a:solidFill>
              <a:highlight>
                <a:srgbClr val="FFFFFF"/>
              </a:highlight>
              <a:latin typeface="Arial"/>
              <a:ea typeface="Arial"/>
              <a:cs typeface="Arial"/>
              <a:sym typeface="Arial"/>
            </a:endParaRPr>
          </a:p>
          <a:p>
            <a:pPr indent="-446190">
              <a:spcBef>
                <a:spcPts val="0"/>
              </a:spcBef>
              <a:buClr>
                <a:srgbClr val="222222"/>
              </a:buClr>
              <a:buSzPts val="1050"/>
            </a:pPr>
            <a:r>
              <a:rPr lang="en" sz="1587" dirty="0">
                <a:solidFill>
                  <a:srgbClr val="222222"/>
                </a:solidFill>
                <a:highlight>
                  <a:srgbClr val="FFFFFF"/>
                </a:highlight>
                <a:latin typeface="Arial"/>
                <a:ea typeface="Arial"/>
                <a:cs typeface="Arial"/>
                <a:sym typeface="Arial"/>
              </a:rPr>
              <a:t>1957 (10 years after WW II)</a:t>
            </a:r>
            <a:endParaRPr sz="1587" dirty="0">
              <a:solidFill>
                <a:srgbClr val="222222"/>
              </a:solidFill>
              <a:highlight>
                <a:srgbClr val="FFFFFF"/>
              </a:highlight>
              <a:latin typeface="Arial"/>
              <a:ea typeface="Arial"/>
              <a:cs typeface="Arial"/>
              <a:sym typeface="Arial"/>
            </a:endParaRPr>
          </a:p>
          <a:p>
            <a:pPr indent="-446190">
              <a:spcBef>
                <a:spcPts val="0"/>
              </a:spcBef>
              <a:buClr>
                <a:srgbClr val="222222"/>
              </a:buClr>
              <a:buSzPts val="1050"/>
            </a:pPr>
            <a:r>
              <a:rPr lang="en" sz="1587" dirty="0">
                <a:solidFill>
                  <a:srgbClr val="222222"/>
                </a:solidFill>
                <a:highlight>
                  <a:srgbClr val="FFFFFF"/>
                </a:highlight>
                <a:latin typeface="Arial"/>
                <a:ea typeface="Arial"/>
                <a:cs typeface="Arial"/>
                <a:sym typeface="Arial"/>
              </a:rPr>
              <a:t>Punch Cards</a:t>
            </a:r>
            <a:endParaRPr sz="1587" dirty="0">
              <a:solidFill>
                <a:srgbClr val="222222"/>
              </a:solidFill>
              <a:highlight>
                <a:srgbClr val="FFFFFF"/>
              </a:highlight>
              <a:latin typeface="Arial"/>
              <a:ea typeface="Arial"/>
              <a:cs typeface="Arial"/>
              <a:sym typeface="Arial"/>
            </a:endParaRPr>
          </a:p>
          <a:p>
            <a:pPr lvl="1" indent="-446190">
              <a:spcBef>
                <a:spcPts val="0"/>
              </a:spcBef>
              <a:buClr>
                <a:srgbClr val="222222"/>
              </a:buClr>
              <a:buSzPts val="1050"/>
            </a:pPr>
            <a:r>
              <a:rPr lang="en" sz="1587" dirty="0">
                <a:solidFill>
                  <a:srgbClr val="222222"/>
                </a:solidFill>
                <a:highlight>
                  <a:srgbClr val="FFFFFF"/>
                </a:highlight>
                <a:latin typeface="Arial"/>
                <a:ea typeface="Arial"/>
                <a:cs typeface="Arial"/>
                <a:sym typeface="Arial"/>
              </a:rPr>
              <a:t>Machine time limited</a:t>
            </a:r>
            <a:endParaRPr sz="1587" dirty="0">
              <a:solidFill>
                <a:srgbClr val="222222"/>
              </a:solidFill>
              <a:highlight>
                <a:srgbClr val="FFFFFF"/>
              </a:highlight>
              <a:latin typeface="Arial"/>
              <a:ea typeface="Arial"/>
              <a:cs typeface="Arial"/>
              <a:sym typeface="Arial"/>
            </a:endParaRPr>
          </a:p>
          <a:p>
            <a:pPr lvl="1" indent="-446190">
              <a:spcBef>
                <a:spcPts val="0"/>
              </a:spcBef>
              <a:buClr>
                <a:srgbClr val="222222"/>
              </a:buClr>
              <a:buSzPts val="1050"/>
            </a:pPr>
            <a:r>
              <a:rPr lang="en" sz="1587" dirty="0">
                <a:solidFill>
                  <a:srgbClr val="222222"/>
                </a:solidFill>
                <a:highlight>
                  <a:srgbClr val="FFFFFF"/>
                </a:highlight>
                <a:latin typeface="Arial"/>
                <a:ea typeface="Arial"/>
                <a:cs typeface="Arial"/>
                <a:sym typeface="Arial"/>
              </a:rPr>
              <a:t>Designed programs on paper</a:t>
            </a:r>
            <a:endParaRPr sz="1587" dirty="0">
              <a:solidFill>
                <a:srgbClr val="222222"/>
              </a:solidFill>
              <a:highlight>
                <a:srgbClr val="FFFFFF"/>
              </a:highlight>
              <a:latin typeface="Arial"/>
              <a:ea typeface="Arial"/>
              <a:cs typeface="Arial"/>
              <a:sym typeface="Arial"/>
            </a:endParaRPr>
          </a:p>
          <a:p>
            <a:pPr lvl="1" indent="-446190">
              <a:spcBef>
                <a:spcPts val="0"/>
              </a:spcBef>
              <a:buClr>
                <a:srgbClr val="222222"/>
              </a:buClr>
              <a:buSzPts val="1050"/>
            </a:pPr>
            <a:r>
              <a:rPr lang="en" sz="1587" dirty="0">
                <a:solidFill>
                  <a:srgbClr val="222222"/>
                </a:solidFill>
                <a:highlight>
                  <a:srgbClr val="FFFFFF"/>
                </a:highlight>
                <a:latin typeface="Arial"/>
                <a:ea typeface="Arial"/>
                <a:cs typeface="Arial"/>
                <a:sym typeface="Arial"/>
              </a:rPr>
              <a:t>Shared times</a:t>
            </a:r>
            <a:endParaRPr sz="1587" dirty="0">
              <a:solidFill>
                <a:srgbClr val="222222"/>
              </a:solidFill>
              <a:highlight>
                <a:srgbClr val="FFFFFF"/>
              </a:highlight>
              <a:latin typeface="Arial"/>
              <a:ea typeface="Arial"/>
              <a:cs typeface="Arial"/>
              <a:sym typeface="Arial"/>
            </a:endParaRPr>
          </a:p>
          <a:p>
            <a:pPr indent="-446190">
              <a:spcBef>
                <a:spcPts val="0"/>
              </a:spcBef>
              <a:buClr>
                <a:srgbClr val="222222"/>
              </a:buClr>
              <a:buSzPts val="1050"/>
            </a:pPr>
            <a:r>
              <a:rPr lang="en" sz="1587" dirty="0">
                <a:solidFill>
                  <a:srgbClr val="222222"/>
                </a:solidFill>
                <a:highlight>
                  <a:srgbClr val="FFFFFF"/>
                </a:highlight>
                <a:latin typeface="Arial"/>
                <a:ea typeface="Arial"/>
                <a:cs typeface="Arial"/>
                <a:sym typeface="Arial"/>
              </a:rPr>
              <a:t>English -&gt; punch cards -&gt; machines</a:t>
            </a:r>
            <a:endParaRPr sz="1587" dirty="0">
              <a:solidFill>
                <a:srgbClr val="222222"/>
              </a:solidFill>
              <a:highlight>
                <a:srgbClr val="FFFFFF"/>
              </a:highlight>
              <a:latin typeface="Arial"/>
              <a:ea typeface="Arial"/>
              <a:cs typeface="Arial"/>
              <a:sym typeface="Arial"/>
            </a:endParaRPr>
          </a:p>
          <a:p>
            <a:pPr indent="-446190">
              <a:spcBef>
                <a:spcPts val="0"/>
              </a:spcBef>
              <a:buClr>
                <a:srgbClr val="222222"/>
              </a:buClr>
              <a:buSzPts val="1050"/>
            </a:pPr>
            <a:r>
              <a:rPr lang="en" sz="1587" dirty="0">
                <a:solidFill>
                  <a:srgbClr val="222222"/>
                </a:solidFill>
                <a:highlight>
                  <a:srgbClr val="FFFFFF"/>
                </a:highlight>
                <a:latin typeface="Arial"/>
                <a:ea typeface="Arial"/>
                <a:cs typeface="Arial"/>
                <a:sym typeface="Arial"/>
              </a:rPr>
              <a:t>Designed for business use</a:t>
            </a:r>
            <a:endParaRPr sz="1587" dirty="0">
              <a:solidFill>
                <a:srgbClr val="222222"/>
              </a:solidFill>
              <a:highlight>
                <a:srgbClr val="FFFFFF"/>
              </a:highlight>
              <a:latin typeface="Arial"/>
              <a:ea typeface="Arial"/>
              <a:cs typeface="Arial"/>
              <a:sym typeface="Arial"/>
            </a:endParaRPr>
          </a:p>
          <a:p>
            <a:pPr lvl="1" indent="-446190">
              <a:spcBef>
                <a:spcPts val="0"/>
              </a:spcBef>
              <a:buClr>
                <a:srgbClr val="222222"/>
              </a:buClr>
              <a:buSzPts val="1050"/>
            </a:pPr>
            <a:r>
              <a:rPr lang="en" sz="1587" dirty="0">
                <a:solidFill>
                  <a:srgbClr val="222222"/>
                </a:solidFill>
                <a:highlight>
                  <a:srgbClr val="FFFFFF"/>
                </a:highlight>
                <a:latin typeface="Arial"/>
                <a:ea typeface="Arial"/>
                <a:cs typeface="Arial"/>
                <a:sym typeface="Arial"/>
              </a:rPr>
              <a:t>Accounting</a:t>
            </a:r>
            <a:endParaRPr sz="1587" dirty="0">
              <a:solidFill>
                <a:srgbClr val="222222"/>
              </a:solidFill>
              <a:highlight>
                <a:srgbClr val="FFFFFF"/>
              </a:highlight>
              <a:latin typeface="Arial"/>
              <a:ea typeface="Arial"/>
              <a:cs typeface="Arial"/>
              <a:sym typeface="Arial"/>
            </a:endParaRPr>
          </a:p>
          <a:p>
            <a:pPr lvl="1" indent="-446190">
              <a:spcBef>
                <a:spcPts val="0"/>
              </a:spcBef>
              <a:buClr>
                <a:srgbClr val="222222"/>
              </a:buClr>
              <a:buSzPts val="1050"/>
            </a:pPr>
            <a:r>
              <a:rPr lang="en" sz="1587" dirty="0">
                <a:solidFill>
                  <a:srgbClr val="222222"/>
                </a:solidFill>
                <a:highlight>
                  <a:srgbClr val="FFFFFF"/>
                </a:highlight>
                <a:latin typeface="Arial"/>
                <a:ea typeface="Arial"/>
                <a:cs typeface="Arial"/>
                <a:sym typeface="Arial"/>
              </a:rPr>
              <a:t>Math calculations</a:t>
            </a:r>
            <a:endParaRPr sz="1587" dirty="0">
              <a:solidFill>
                <a:srgbClr val="222222"/>
              </a:solidFill>
              <a:highlight>
                <a:srgbClr val="FFFFFF"/>
              </a:highlight>
              <a:latin typeface="Arial"/>
              <a:ea typeface="Arial"/>
              <a:cs typeface="Arial"/>
              <a:sym typeface="Arial"/>
            </a:endParaRPr>
          </a:p>
          <a:p>
            <a:pPr indent="-446190">
              <a:spcBef>
                <a:spcPts val="0"/>
              </a:spcBef>
              <a:buClr>
                <a:srgbClr val="222222"/>
              </a:buClr>
              <a:buSzPts val="1050"/>
            </a:pPr>
            <a:r>
              <a:rPr lang="en" sz="1587" dirty="0">
                <a:solidFill>
                  <a:srgbClr val="222222"/>
                </a:solidFill>
                <a:highlight>
                  <a:srgbClr val="FFFFFF"/>
                </a:highlight>
                <a:latin typeface="Arial"/>
                <a:ea typeface="Arial"/>
                <a:cs typeface="Arial"/>
                <a:sym typeface="Arial"/>
              </a:rPr>
              <a:t>All text based</a:t>
            </a:r>
            <a:endParaRPr sz="1587" dirty="0">
              <a:solidFill>
                <a:srgbClr val="222222"/>
              </a:solidFill>
              <a:highlight>
                <a:srgbClr val="FFFFFF"/>
              </a:highlight>
              <a:latin typeface="Arial"/>
              <a:ea typeface="Arial"/>
              <a:cs typeface="Arial"/>
              <a:sym typeface="Arial"/>
            </a:endParaRPr>
          </a:p>
          <a:p>
            <a:pPr indent="-446190">
              <a:spcBef>
                <a:spcPts val="0"/>
              </a:spcBef>
              <a:buClr>
                <a:srgbClr val="222222"/>
              </a:buClr>
              <a:buSzPts val="1050"/>
            </a:pPr>
            <a:r>
              <a:rPr lang="en" sz="1587" b="1" dirty="0">
                <a:solidFill>
                  <a:srgbClr val="222222"/>
                </a:solidFill>
                <a:highlight>
                  <a:srgbClr val="FFFFFF"/>
                </a:highlight>
                <a:latin typeface="Arial"/>
                <a:ea typeface="Arial"/>
                <a:cs typeface="Arial"/>
                <a:sym typeface="Arial"/>
              </a:rPr>
              <a:t>Hidden Figures</a:t>
            </a:r>
            <a:r>
              <a:rPr lang="en" sz="1587" dirty="0">
                <a:solidFill>
                  <a:srgbClr val="222222"/>
                </a:solidFill>
                <a:highlight>
                  <a:srgbClr val="FFFFFF"/>
                </a:highlight>
                <a:latin typeface="Arial"/>
                <a:ea typeface="Arial"/>
                <a:cs typeface="Arial"/>
                <a:sym typeface="Arial"/>
              </a:rPr>
              <a:t> &lt;- Go watch it!</a:t>
            </a:r>
            <a:endParaRPr sz="1587" dirty="0">
              <a:solidFill>
                <a:srgbClr val="222222"/>
              </a:solidFill>
              <a:highlight>
                <a:srgbClr val="FFFFFF"/>
              </a:highlight>
              <a:latin typeface="Arial"/>
              <a:ea typeface="Arial"/>
              <a:cs typeface="Arial"/>
              <a:sym typeface="Arial"/>
            </a:endParaRPr>
          </a:p>
        </p:txBody>
      </p:sp>
      <p:pic>
        <p:nvPicPr>
          <p:cNvPr id="207" name="Google Shape;207;p42" descr="Fortran punch card."/>
          <p:cNvPicPr preferRelativeResize="0"/>
          <p:nvPr/>
        </p:nvPicPr>
        <p:blipFill>
          <a:blip r:embed="rId3">
            <a:alphaModFix/>
          </a:blip>
          <a:stretch>
            <a:fillRect/>
          </a:stretch>
        </p:blipFill>
        <p:spPr>
          <a:xfrm>
            <a:off x="5272304" y="186434"/>
            <a:ext cx="4603183" cy="2216724"/>
          </a:xfrm>
          <a:prstGeom prst="rect">
            <a:avLst/>
          </a:prstGeom>
          <a:noFill/>
          <a:ln>
            <a:noFill/>
          </a:ln>
        </p:spPr>
      </p:pic>
      <p:pic>
        <p:nvPicPr>
          <p:cNvPr id="210" name="Google Shape;210;p42" descr="Fortran booklet cover."/>
          <p:cNvPicPr preferRelativeResize="0"/>
          <p:nvPr/>
        </p:nvPicPr>
        <p:blipFill>
          <a:blip r:embed="rId4">
            <a:alphaModFix/>
          </a:blip>
          <a:stretch>
            <a:fillRect/>
          </a:stretch>
        </p:blipFill>
        <p:spPr>
          <a:xfrm>
            <a:off x="9321213" y="501879"/>
            <a:ext cx="4029529" cy="5161842"/>
          </a:xfrm>
          <a:prstGeom prst="rect">
            <a:avLst/>
          </a:prstGeom>
          <a:noFill/>
          <a:ln>
            <a:noFill/>
          </a:ln>
        </p:spPr>
      </p:pic>
      <p:pic>
        <p:nvPicPr>
          <p:cNvPr id="211" name="Google Shape;211;p42" descr="Machines using Fortran. "/>
          <p:cNvPicPr preferRelativeResize="0"/>
          <p:nvPr/>
        </p:nvPicPr>
        <p:blipFill>
          <a:blip r:embed="rId5">
            <a:alphaModFix/>
          </a:blip>
          <a:stretch>
            <a:fillRect/>
          </a:stretch>
        </p:blipFill>
        <p:spPr>
          <a:xfrm>
            <a:off x="5420621" y="3572834"/>
            <a:ext cx="5109633" cy="335364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43"/>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a:t>Secrets from the past?</a:t>
            </a:r>
            <a:endParaRPr dirty="0"/>
          </a:p>
        </p:txBody>
      </p:sp>
      <p:sp>
        <p:nvSpPr>
          <p:cNvPr id="217" name="Google Shape;217;p43"/>
          <p:cNvSpPr txBox="1">
            <a:spLocks noGrp="1"/>
          </p:cNvSpPr>
          <p:nvPr>
            <p:ph type="body" idx="1"/>
          </p:nvPr>
        </p:nvSpPr>
        <p:spPr>
          <a:xfrm>
            <a:off x="578189" y="2113629"/>
            <a:ext cx="8621493" cy="4682027"/>
          </a:xfrm>
          <a:prstGeom prst="rect">
            <a:avLst/>
          </a:prstGeom>
        </p:spPr>
        <p:txBody>
          <a:bodyPr spcFirstLastPara="1" vert="horz" wrap="square" lIns="91422" tIns="91422" rIns="91422" bIns="91422" rtlCol="0" anchor="t" anchorCtr="0">
            <a:noAutofit/>
          </a:bodyPr>
          <a:lstStyle/>
          <a:p>
            <a:r>
              <a:rPr lang="en" dirty="0"/>
              <a:t>Rare for a program to work right the first time</a:t>
            </a:r>
            <a:endParaRPr dirty="0"/>
          </a:p>
          <a:p>
            <a:pPr lvl="1">
              <a:spcBef>
                <a:spcPts val="0"/>
              </a:spcBef>
            </a:pPr>
            <a:r>
              <a:rPr lang="en" dirty="0"/>
              <a:t>“The Preparation of Programs for an Electronic Digital Computer” (1951)</a:t>
            </a:r>
            <a:endParaRPr dirty="0"/>
          </a:p>
          <a:p>
            <a:pPr lvl="2">
              <a:spcBef>
                <a:spcPts val="0"/>
              </a:spcBef>
            </a:pPr>
            <a:r>
              <a:rPr lang="en" dirty="0"/>
              <a:t>Considered the world's first programming book</a:t>
            </a:r>
            <a:endParaRPr dirty="0"/>
          </a:p>
          <a:p>
            <a:pPr lvl="1">
              <a:spcBef>
                <a:spcPts val="0"/>
              </a:spcBef>
            </a:pPr>
            <a:r>
              <a:rPr lang="en" dirty="0"/>
              <a:t>Still true!</a:t>
            </a:r>
            <a:endParaRPr dirty="0"/>
          </a:p>
          <a:p>
            <a:pPr lvl="1">
              <a:spcBef>
                <a:spcPts val="0"/>
              </a:spcBef>
            </a:pPr>
            <a:r>
              <a:rPr lang="en" dirty="0"/>
              <a:t>Imagine compilers:</a:t>
            </a:r>
            <a:endParaRPr dirty="0"/>
          </a:p>
          <a:p>
            <a:pPr lvl="2">
              <a:spcBef>
                <a:spcPts val="0"/>
              </a:spcBef>
            </a:pPr>
            <a:r>
              <a:rPr lang="en" dirty="0"/>
              <a:t>Only generate code once a day</a:t>
            </a:r>
            <a:endParaRPr dirty="0"/>
          </a:p>
          <a:p>
            <a:pPr lvl="2">
              <a:spcBef>
                <a:spcPts val="0"/>
              </a:spcBef>
            </a:pPr>
            <a:r>
              <a:rPr lang="en" dirty="0"/>
              <a:t>Even then, there would be bugs</a:t>
            </a:r>
            <a:endParaRPr dirty="0"/>
          </a:p>
          <a:p>
            <a:pPr>
              <a:spcBef>
                <a:spcPts val="0"/>
              </a:spcBef>
            </a:pPr>
            <a:r>
              <a:rPr lang="en" dirty="0"/>
              <a:t>Lone ranger mentality</a:t>
            </a:r>
            <a:endParaRPr dirty="0"/>
          </a:p>
          <a:p>
            <a:pPr lvl="1">
              <a:spcBef>
                <a:spcPts val="0"/>
              </a:spcBef>
            </a:pPr>
            <a:r>
              <a:rPr lang="en" dirty="0"/>
              <a:t>Coming in fixing code, not sharing how it is done</a:t>
            </a:r>
            <a:endParaRPr dirty="0"/>
          </a:p>
          <a:p>
            <a:pPr lvl="2">
              <a:spcBef>
                <a:spcPts val="0"/>
              </a:spcBef>
            </a:pPr>
            <a:r>
              <a:rPr lang="en" dirty="0"/>
              <a:t>This started to push women out of the industry</a:t>
            </a:r>
            <a:endParaRPr dirty="0"/>
          </a:p>
          <a:p>
            <a:pPr lvl="1">
              <a:spcBef>
                <a:spcPts val="0"/>
              </a:spcBef>
            </a:pPr>
            <a:r>
              <a:rPr lang="en" dirty="0"/>
              <a:t>Would be specialized to certain fields</a:t>
            </a:r>
            <a:endParaRPr dirty="0"/>
          </a:p>
          <a:p>
            <a:pPr lvl="1">
              <a:spcBef>
                <a:spcPts val="0"/>
              </a:spcBef>
            </a:pPr>
            <a:r>
              <a:rPr lang="en" dirty="0"/>
              <a:t>Wouldn’t usually get along with management</a:t>
            </a:r>
            <a:endParaRPr dirty="0"/>
          </a:p>
          <a:p>
            <a:pPr lvl="2">
              <a:spcBef>
                <a:spcPts val="0"/>
              </a:spcBef>
            </a:pPr>
            <a:r>
              <a:rPr lang="en" dirty="0"/>
              <a:t>Management wanted to break free of their programmers</a:t>
            </a:r>
            <a:endParaRPr dirty="0"/>
          </a:p>
        </p:txBody>
      </p:sp>
      <p:pic>
        <p:nvPicPr>
          <p:cNvPr id="218" name="Google Shape;218;p43" descr="Book cover: Programs for an electronic digital computer, Addison-Wesley Publishing Company. "/>
          <p:cNvPicPr preferRelativeResize="0"/>
          <p:nvPr/>
        </p:nvPicPr>
        <p:blipFill>
          <a:blip r:embed="rId3">
            <a:alphaModFix/>
          </a:blip>
          <a:stretch>
            <a:fillRect/>
          </a:stretch>
        </p:blipFill>
        <p:spPr>
          <a:xfrm>
            <a:off x="9521889" y="731340"/>
            <a:ext cx="3890960" cy="583644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4"/>
          <p:cNvSpPr txBox="1">
            <a:spLocks noGrp="1"/>
          </p:cNvSpPr>
          <p:nvPr>
            <p:ph type="title"/>
          </p:nvPr>
        </p:nvSpPr>
        <p:spPr>
          <a:xfrm>
            <a:off x="628075" y="1313976"/>
            <a:ext cx="12561413" cy="1015467"/>
          </a:xfrm>
          <a:prstGeom prst="rect">
            <a:avLst/>
          </a:prstGeom>
        </p:spPr>
        <p:txBody>
          <a:bodyPr spcFirstLastPara="1" vert="horz" wrap="square" lIns="91422" tIns="91422" rIns="91422" bIns="91422" rtlCol="0" anchor="b" anchorCtr="0">
            <a:noAutofit/>
          </a:bodyPr>
          <a:lstStyle/>
          <a:p>
            <a:r>
              <a:rPr lang="en"/>
              <a:t>What does it take to be a good programmer - 1950s/60s edition?</a:t>
            </a:r>
            <a:endParaRPr dirty="0"/>
          </a:p>
        </p:txBody>
      </p:sp>
      <p:sp>
        <p:nvSpPr>
          <p:cNvPr id="224" name="Google Shape;224;p44"/>
          <p:cNvSpPr txBox="1">
            <a:spLocks noGrp="1"/>
          </p:cNvSpPr>
          <p:nvPr>
            <p:ph type="body" idx="1"/>
          </p:nvPr>
        </p:nvSpPr>
        <p:spPr>
          <a:xfrm>
            <a:off x="628094" y="2487907"/>
            <a:ext cx="12561413" cy="4538773"/>
          </a:xfrm>
          <a:prstGeom prst="rect">
            <a:avLst/>
          </a:prstGeom>
        </p:spPr>
        <p:txBody>
          <a:bodyPr spcFirstLastPara="1" vert="horz" wrap="square" lIns="91422" tIns="91422" rIns="91422" bIns="91422" rtlCol="0" anchor="t" anchorCtr="0">
            <a:noAutofit/>
          </a:bodyPr>
          <a:lstStyle/>
          <a:p>
            <a:r>
              <a:rPr lang="en" dirty="0"/>
              <a:t>IBM Programming Aptitude Test</a:t>
            </a:r>
            <a:endParaRPr dirty="0"/>
          </a:p>
          <a:p>
            <a:pPr lvl="1">
              <a:spcBef>
                <a:spcPts val="0"/>
              </a:spcBef>
            </a:pPr>
            <a:r>
              <a:rPr lang="en" dirty="0"/>
              <a:t>number series</a:t>
            </a:r>
            <a:endParaRPr dirty="0"/>
          </a:p>
          <a:p>
            <a:pPr lvl="1">
              <a:spcBef>
                <a:spcPts val="0"/>
              </a:spcBef>
            </a:pPr>
            <a:r>
              <a:rPr lang="en" dirty="0"/>
              <a:t>figure analogies</a:t>
            </a:r>
            <a:endParaRPr dirty="0"/>
          </a:p>
          <a:p>
            <a:pPr lvl="1">
              <a:spcBef>
                <a:spcPts val="0"/>
              </a:spcBef>
            </a:pPr>
            <a:r>
              <a:rPr lang="en" dirty="0"/>
              <a:t>arithmetical reasoning</a:t>
            </a:r>
            <a:endParaRPr dirty="0"/>
          </a:p>
          <a:p>
            <a:pPr>
              <a:spcBef>
                <a:spcPts val="0"/>
              </a:spcBef>
              <a:buClr>
                <a:schemeClr val="dk1"/>
              </a:buClr>
            </a:pPr>
            <a:r>
              <a:rPr lang="en" dirty="0"/>
              <a:t>Cooking?</a:t>
            </a:r>
            <a:endParaRPr dirty="0"/>
          </a:p>
          <a:p>
            <a:pPr lvl="1">
              <a:spcBef>
                <a:spcPts val="0"/>
              </a:spcBef>
            </a:pPr>
            <a:r>
              <a:rPr lang="en" dirty="0"/>
              <a:t>“Your Career in Computing” - 1968</a:t>
            </a:r>
            <a:endParaRPr dirty="0"/>
          </a:p>
          <a:p>
            <a:pPr lvl="1">
              <a:spcBef>
                <a:spcPts val="0"/>
              </a:spcBef>
            </a:pPr>
            <a:r>
              <a:rPr lang="en" dirty="0"/>
              <a:t>If you can read a cookbook, you can be a programmer! </a:t>
            </a:r>
            <a:endParaRPr dirty="0"/>
          </a:p>
          <a:p>
            <a:pPr>
              <a:spcBef>
                <a:spcPts val="0"/>
              </a:spcBef>
            </a:pPr>
            <a:r>
              <a:rPr lang="en" dirty="0"/>
              <a:t>Worry about details while keeping big picture in mind</a:t>
            </a:r>
            <a:endParaRPr dirty="0"/>
          </a:p>
          <a:p>
            <a:pPr lvl="1">
              <a:spcBef>
                <a:spcPts val="0"/>
              </a:spcBef>
            </a:pPr>
            <a:r>
              <a:rPr lang="en" dirty="0"/>
              <a:t>Books even said females could be better programmers</a:t>
            </a:r>
            <a:endParaRPr dirty="0"/>
          </a:p>
          <a:p>
            <a:pPr lvl="1">
              <a:spcBef>
                <a:spcPts val="0"/>
              </a:spcBef>
            </a:pPr>
            <a:r>
              <a:rPr lang="en" dirty="0"/>
              <a:t>In truth</a:t>
            </a:r>
            <a:endParaRPr dirty="0"/>
          </a:p>
          <a:p>
            <a:pPr lvl="2">
              <a:spcBef>
                <a:spcPts val="0"/>
              </a:spcBef>
            </a:pPr>
            <a:r>
              <a:rPr lang="en" dirty="0"/>
              <a:t>Wanted cheaper labor </a:t>
            </a:r>
            <a:endParaRPr dirty="0"/>
          </a:p>
          <a:p>
            <a:pPr lvl="2">
              <a:spcBef>
                <a:spcPts val="0"/>
              </a:spcBef>
            </a:pPr>
            <a:r>
              <a:rPr lang="en" dirty="0"/>
              <a:t>Trying to fulfill a shortage - with women that others were pushing away</a:t>
            </a:r>
            <a:endParaRPr dirty="0"/>
          </a:p>
          <a:p>
            <a:pPr marL="0" indent="0" algn="ctr">
              <a:spcAft>
                <a:spcPts val="604"/>
              </a:spcAft>
              <a:buNone/>
            </a:pPr>
            <a:r>
              <a:rPr lang="en" b="1" dirty="0"/>
              <a:t>There has almost always been a shortage of programmers - we have one now. </a:t>
            </a:r>
            <a:endParaRPr b="1" dirty="0"/>
          </a:p>
        </p:txBody>
      </p:sp>
      <p:pic>
        <p:nvPicPr>
          <p:cNvPr id="225" name="Google Shape;225;p44" descr="Women swing dancing. "/>
          <p:cNvPicPr preferRelativeResize="0"/>
          <p:nvPr/>
        </p:nvPicPr>
        <p:blipFill>
          <a:blip r:embed="rId3">
            <a:alphaModFix/>
          </a:blip>
          <a:stretch>
            <a:fillRect/>
          </a:stretch>
        </p:blipFill>
        <p:spPr>
          <a:xfrm>
            <a:off x="11580854" y="241023"/>
            <a:ext cx="2088430" cy="208843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0"/>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a:t>Logic Problem Time</a:t>
            </a:r>
            <a:endParaRPr dirty="0"/>
          </a:p>
        </p:txBody>
      </p:sp>
      <p:sp>
        <p:nvSpPr>
          <p:cNvPr id="193" name="Google Shape;193;p40"/>
          <p:cNvSpPr txBox="1">
            <a:spLocks noGrp="1"/>
          </p:cNvSpPr>
          <p:nvPr>
            <p:ph type="body" idx="1"/>
          </p:nvPr>
        </p:nvSpPr>
        <p:spPr>
          <a:xfrm>
            <a:off x="628075" y="2160123"/>
            <a:ext cx="12561413" cy="2015520"/>
          </a:xfrm>
          <a:prstGeom prst="rect">
            <a:avLst/>
          </a:prstGeom>
        </p:spPr>
        <p:txBody>
          <a:bodyPr spcFirstLastPara="1" vert="horz" wrap="square" lIns="91422" tIns="91422" rIns="91422" bIns="91422" rtlCol="0" anchor="t" anchorCtr="0">
            <a:noAutofit/>
          </a:bodyPr>
          <a:lstStyle/>
          <a:p>
            <a:pPr indent="-479774">
              <a:buSzPts val="1400"/>
            </a:pPr>
            <a:r>
              <a:rPr lang="en" sz="2116"/>
              <a:t>Three Boxes</a:t>
            </a:r>
            <a:endParaRPr sz="2116" dirty="0"/>
          </a:p>
          <a:p>
            <a:pPr indent="-479774">
              <a:spcBef>
                <a:spcPts val="0"/>
              </a:spcBef>
              <a:buSzPts val="1400"/>
            </a:pPr>
            <a:r>
              <a:rPr lang="en" sz="2116"/>
              <a:t>ALL of them are mislabeled </a:t>
            </a:r>
            <a:endParaRPr sz="2116" dirty="0"/>
          </a:p>
          <a:p>
            <a:pPr indent="-479774">
              <a:spcBef>
                <a:spcPts val="0"/>
              </a:spcBef>
              <a:buSzPts val="1400"/>
            </a:pPr>
            <a:r>
              <a:rPr lang="en" sz="2116"/>
              <a:t>We can pick one item from one box </a:t>
            </a:r>
            <a:endParaRPr sz="2116" dirty="0"/>
          </a:p>
          <a:p>
            <a:pPr lvl="1" indent="-479774">
              <a:spcBef>
                <a:spcPts val="0"/>
              </a:spcBef>
              <a:buSzPts val="1400"/>
            </a:pPr>
            <a:r>
              <a:rPr lang="en" sz="2116"/>
              <a:t>We can see that one item. </a:t>
            </a:r>
            <a:endParaRPr sz="2116" dirty="0"/>
          </a:p>
          <a:p>
            <a:pPr indent="-479774">
              <a:spcBef>
                <a:spcPts val="0"/>
              </a:spcBef>
              <a:buSzPts val="1400"/>
            </a:pPr>
            <a:r>
              <a:rPr lang="en" sz="2116"/>
              <a:t>We must relabel all boxes, based on the one item we see</a:t>
            </a:r>
            <a:endParaRPr sz="2116" dirty="0"/>
          </a:p>
        </p:txBody>
      </p:sp>
      <p:sp>
        <p:nvSpPr>
          <p:cNvPr id="194" name="Google Shape;194;p40"/>
          <p:cNvSpPr/>
          <p:nvPr/>
        </p:nvSpPr>
        <p:spPr>
          <a:xfrm>
            <a:off x="4245127" y="5070571"/>
            <a:ext cx="2013253" cy="193528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sz="3022"/>
              <a:t>Oranges</a:t>
            </a:r>
            <a:endParaRPr sz="3022" dirty="0"/>
          </a:p>
        </p:txBody>
      </p:sp>
      <p:sp>
        <p:nvSpPr>
          <p:cNvPr id="195" name="Google Shape;195;p40"/>
          <p:cNvSpPr/>
          <p:nvPr/>
        </p:nvSpPr>
        <p:spPr>
          <a:xfrm>
            <a:off x="1681754" y="5052929"/>
            <a:ext cx="2013253" cy="193528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sz="3022"/>
              <a:t>Apples</a:t>
            </a:r>
            <a:endParaRPr sz="3022" dirty="0"/>
          </a:p>
        </p:txBody>
      </p:sp>
      <p:sp>
        <p:nvSpPr>
          <p:cNvPr id="196" name="Google Shape;196;p40"/>
          <p:cNvSpPr/>
          <p:nvPr/>
        </p:nvSpPr>
        <p:spPr>
          <a:xfrm>
            <a:off x="6808500" y="5070571"/>
            <a:ext cx="2013253" cy="193528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sz="3022"/>
              <a:t>Apples and Oranges</a:t>
            </a:r>
            <a:endParaRPr sz="3022"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41"/>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a:t>Solution</a:t>
            </a:r>
            <a:endParaRPr dirty="0"/>
          </a:p>
        </p:txBody>
      </p:sp>
      <p:sp>
        <p:nvSpPr>
          <p:cNvPr id="202" name="Google Shape;202;p41"/>
          <p:cNvSpPr txBox="1">
            <a:spLocks noGrp="1"/>
          </p:cNvSpPr>
          <p:nvPr>
            <p:ph type="body" idx="1"/>
          </p:nvPr>
        </p:nvSpPr>
        <p:spPr>
          <a:xfrm>
            <a:off x="628094" y="1920749"/>
            <a:ext cx="12561413" cy="4738240"/>
          </a:xfrm>
          <a:prstGeom prst="rect">
            <a:avLst/>
          </a:prstGeom>
        </p:spPr>
        <p:txBody>
          <a:bodyPr spcFirstLastPara="1" vert="horz" wrap="square" lIns="91422" tIns="91422" rIns="91422" bIns="91422" rtlCol="0" anchor="t" anchorCtr="0">
            <a:noAutofit/>
          </a:bodyPr>
          <a:lstStyle/>
          <a:p>
            <a:pPr marL="0" indent="0">
              <a:buNone/>
            </a:pPr>
            <a:r>
              <a:rPr lang="en"/>
              <a:t>Apple box  - possible correct answers: Oranges OR Apples and Oranges</a:t>
            </a:r>
            <a:endParaRPr dirty="0"/>
          </a:p>
          <a:p>
            <a:pPr marL="0" indent="0">
              <a:buNone/>
            </a:pPr>
            <a:r>
              <a:rPr lang="en"/>
              <a:t>Orange Box - possible correct answers: Apples OR Apples and Oranges </a:t>
            </a:r>
            <a:endParaRPr dirty="0"/>
          </a:p>
          <a:p>
            <a:pPr marL="0" indent="0">
              <a:buNone/>
            </a:pPr>
            <a:r>
              <a:rPr lang="en"/>
              <a:t>	If I pick from both boxes, I could end up with either apple or orange - </a:t>
            </a:r>
            <a:r>
              <a:rPr lang="en" b="1"/>
              <a:t>no definitive answer</a:t>
            </a:r>
            <a:endParaRPr b="1" dirty="0"/>
          </a:p>
          <a:p>
            <a:pPr marL="0" indent="0">
              <a:buNone/>
            </a:pPr>
            <a:r>
              <a:rPr lang="en"/>
              <a:t>Apples and Orange Box - possible correct answers: Apples OR Oranges </a:t>
            </a:r>
            <a:endParaRPr dirty="0"/>
          </a:p>
          <a:p>
            <a:pPr marL="0" indent="0">
              <a:buNone/>
            </a:pPr>
            <a:r>
              <a:rPr lang="en"/>
              <a:t>	This seems like a definitive answer - as we know if we pick one, the other is not in there</a:t>
            </a:r>
            <a:endParaRPr dirty="0"/>
          </a:p>
          <a:p>
            <a:pPr marL="0" indent="0">
              <a:spcAft>
                <a:spcPts val="604"/>
              </a:spcAft>
              <a:buNone/>
            </a:pPr>
            <a:r>
              <a:rPr lang="en"/>
              <a:t>	Let’s assume we pick an orange from the “Apples and Oranges: box</a:t>
            </a:r>
            <a:endParaRPr dirty="0"/>
          </a:p>
        </p:txBody>
      </p:sp>
      <p:sp>
        <p:nvSpPr>
          <p:cNvPr id="203" name="Google Shape;203;p41"/>
          <p:cNvSpPr/>
          <p:nvPr/>
        </p:nvSpPr>
        <p:spPr>
          <a:xfrm>
            <a:off x="4245127" y="5070571"/>
            <a:ext cx="2013253" cy="193528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sz="3022"/>
              <a:t>Oranges</a:t>
            </a:r>
            <a:endParaRPr sz="3022" dirty="0"/>
          </a:p>
        </p:txBody>
      </p:sp>
      <p:sp>
        <p:nvSpPr>
          <p:cNvPr id="204" name="Google Shape;204;p41"/>
          <p:cNvSpPr/>
          <p:nvPr/>
        </p:nvSpPr>
        <p:spPr>
          <a:xfrm>
            <a:off x="1681754" y="5052929"/>
            <a:ext cx="2013253" cy="193528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sz="3022"/>
              <a:t>Apples</a:t>
            </a:r>
            <a:endParaRPr sz="3022" dirty="0"/>
          </a:p>
        </p:txBody>
      </p:sp>
      <p:sp>
        <p:nvSpPr>
          <p:cNvPr id="205" name="Google Shape;205;p41"/>
          <p:cNvSpPr/>
          <p:nvPr/>
        </p:nvSpPr>
        <p:spPr>
          <a:xfrm>
            <a:off x="6808500" y="5070571"/>
            <a:ext cx="2013253" cy="193528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sz="3022"/>
              <a:t>Apples and Oranges</a:t>
            </a:r>
            <a:endParaRPr sz="3022" dirty="0"/>
          </a:p>
        </p:txBody>
      </p:sp>
      <p:sp>
        <p:nvSpPr>
          <p:cNvPr id="206" name="Google Shape;206;p41"/>
          <p:cNvSpPr/>
          <p:nvPr/>
        </p:nvSpPr>
        <p:spPr>
          <a:xfrm>
            <a:off x="6808500" y="5070571"/>
            <a:ext cx="2013253" cy="193528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sz="3022"/>
              <a:t>Oranges</a:t>
            </a:r>
            <a:endParaRPr sz="3022" dirty="0"/>
          </a:p>
        </p:txBody>
      </p:sp>
      <p:sp>
        <p:nvSpPr>
          <p:cNvPr id="207" name="Google Shape;207;p41"/>
          <p:cNvSpPr/>
          <p:nvPr/>
        </p:nvSpPr>
        <p:spPr>
          <a:xfrm>
            <a:off x="1857231" y="4867667"/>
            <a:ext cx="1498267" cy="1498267"/>
          </a:xfrm>
          <a:prstGeom prst="mathMultiply">
            <a:avLst>
              <a:gd name="adj1" fmla="val 23520"/>
            </a:avLst>
          </a:prstGeom>
          <a:solidFill>
            <a:srgbClr val="FF0000"/>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endParaRPr sz="3022" dirty="0"/>
          </a:p>
        </p:txBody>
      </p:sp>
      <p:sp>
        <p:nvSpPr>
          <p:cNvPr id="208" name="Google Shape;208;p41"/>
          <p:cNvSpPr/>
          <p:nvPr/>
        </p:nvSpPr>
        <p:spPr>
          <a:xfrm>
            <a:off x="4502620" y="4867667"/>
            <a:ext cx="1498267" cy="1498267"/>
          </a:xfrm>
          <a:prstGeom prst="mathMultiply">
            <a:avLst>
              <a:gd name="adj1" fmla="val 23520"/>
            </a:avLst>
          </a:prstGeom>
          <a:solidFill>
            <a:srgbClr val="FF0000"/>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endParaRPr sz="3022" dirty="0"/>
          </a:p>
        </p:txBody>
      </p:sp>
      <p:sp>
        <p:nvSpPr>
          <p:cNvPr id="209" name="Google Shape;209;p41"/>
          <p:cNvSpPr/>
          <p:nvPr/>
        </p:nvSpPr>
        <p:spPr>
          <a:xfrm>
            <a:off x="4245127" y="5070571"/>
            <a:ext cx="2013253" cy="193528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sz="3022"/>
              <a:t>Apples</a:t>
            </a:r>
            <a:endParaRPr sz="3022" dirty="0"/>
          </a:p>
        </p:txBody>
      </p:sp>
      <p:sp>
        <p:nvSpPr>
          <p:cNvPr id="210" name="Google Shape;210;p41"/>
          <p:cNvSpPr/>
          <p:nvPr/>
        </p:nvSpPr>
        <p:spPr>
          <a:xfrm>
            <a:off x="1681754" y="5070571"/>
            <a:ext cx="2013253" cy="193528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sz="3022"/>
              <a:t>Apples &amp; Oranges</a:t>
            </a:r>
            <a:endParaRPr sz="3022"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2">
                                            <p:txEl>
                                              <p:pRg st="0" end="0"/>
                                            </p:txEl>
                                          </p:spTgt>
                                        </p:tgtEl>
                                        <p:attrNameLst>
                                          <p:attrName>style.visibility</p:attrName>
                                        </p:attrNameLst>
                                      </p:cBhvr>
                                      <p:to>
                                        <p:strVal val="visible"/>
                                      </p:to>
                                    </p:set>
                                    <p:animEffect transition="in" filter="fade">
                                      <p:cBhvr>
                                        <p:cTn id="7" dur="1000"/>
                                        <p:tgtEl>
                                          <p:spTgt spid="2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2">
                                            <p:txEl>
                                              <p:pRg st="1" end="1"/>
                                            </p:txEl>
                                          </p:spTgt>
                                        </p:tgtEl>
                                        <p:attrNameLst>
                                          <p:attrName>style.visibility</p:attrName>
                                        </p:attrNameLst>
                                      </p:cBhvr>
                                      <p:to>
                                        <p:strVal val="visible"/>
                                      </p:to>
                                    </p:set>
                                    <p:animEffect transition="in" filter="fade">
                                      <p:cBhvr>
                                        <p:cTn id="12" dur="1000"/>
                                        <p:tgtEl>
                                          <p:spTgt spid="20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2">
                                            <p:txEl>
                                              <p:pRg st="2" end="2"/>
                                            </p:txEl>
                                          </p:spTgt>
                                        </p:tgtEl>
                                        <p:attrNameLst>
                                          <p:attrName>style.visibility</p:attrName>
                                        </p:attrNameLst>
                                      </p:cBhvr>
                                      <p:to>
                                        <p:strVal val="visible"/>
                                      </p:to>
                                    </p:set>
                                    <p:animEffect transition="in" filter="fade">
                                      <p:cBhvr>
                                        <p:cTn id="17" dur="1000"/>
                                        <p:tgtEl>
                                          <p:spTgt spid="20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2">
                                            <p:txEl>
                                              <p:pRg st="3" end="3"/>
                                            </p:txEl>
                                          </p:spTgt>
                                        </p:tgtEl>
                                        <p:attrNameLst>
                                          <p:attrName>style.visibility</p:attrName>
                                        </p:attrNameLst>
                                      </p:cBhvr>
                                      <p:to>
                                        <p:strVal val="visible"/>
                                      </p:to>
                                    </p:set>
                                    <p:animEffect transition="in" filter="fade">
                                      <p:cBhvr>
                                        <p:cTn id="22" dur="1000"/>
                                        <p:tgtEl>
                                          <p:spTgt spid="20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2">
                                            <p:txEl>
                                              <p:pRg st="4" end="4"/>
                                            </p:txEl>
                                          </p:spTgt>
                                        </p:tgtEl>
                                        <p:attrNameLst>
                                          <p:attrName>style.visibility</p:attrName>
                                        </p:attrNameLst>
                                      </p:cBhvr>
                                      <p:to>
                                        <p:strVal val="visible"/>
                                      </p:to>
                                    </p:set>
                                    <p:animEffect transition="in" filter="fade">
                                      <p:cBhvr>
                                        <p:cTn id="27" dur="1000"/>
                                        <p:tgtEl>
                                          <p:spTgt spid="20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2">
                                            <p:txEl>
                                              <p:pRg st="5" end="5"/>
                                            </p:txEl>
                                          </p:spTgt>
                                        </p:tgtEl>
                                        <p:attrNameLst>
                                          <p:attrName>style.visibility</p:attrName>
                                        </p:attrNameLst>
                                      </p:cBhvr>
                                      <p:to>
                                        <p:strVal val="visible"/>
                                      </p:to>
                                    </p:set>
                                    <p:animEffect transition="in" filter="fade">
                                      <p:cBhvr>
                                        <p:cTn id="32" dur="1000"/>
                                        <p:tgtEl>
                                          <p:spTgt spid="20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06"/>
                                        </p:tgtEl>
                                        <p:attrNameLst>
                                          <p:attrName>style.visibility</p:attrName>
                                        </p:attrNameLst>
                                      </p:cBhvr>
                                      <p:to>
                                        <p:strVal val="visible"/>
                                      </p:to>
                                    </p:set>
                                    <p:animEffect transition="in" filter="fade">
                                      <p:cBhvr>
                                        <p:cTn id="37" dur="1000"/>
                                        <p:tgtEl>
                                          <p:spTgt spid="206"/>
                                        </p:tgtEl>
                                      </p:cBhvr>
                                    </p:animEffect>
                                  </p:childTnLst>
                                </p:cTn>
                              </p:par>
                              <p:par>
                                <p:cTn id="38" presetID="10" presetClass="entr" presetSubtype="0" fill="hold" nodeType="withEffect">
                                  <p:stCondLst>
                                    <p:cond delay="0"/>
                                  </p:stCondLst>
                                  <p:childTnLst>
                                    <p:set>
                                      <p:cBhvr>
                                        <p:cTn id="39" dur="1" fill="hold">
                                          <p:stCondLst>
                                            <p:cond delay="0"/>
                                          </p:stCondLst>
                                        </p:cTn>
                                        <p:tgtEl>
                                          <p:spTgt spid="207"/>
                                        </p:tgtEl>
                                        <p:attrNameLst>
                                          <p:attrName>style.visibility</p:attrName>
                                        </p:attrNameLst>
                                      </p:cBhvr>
                                      <p:to>
                                        <p:strVal val="visible"/>
                                      </p:to>
                                    </p:set>
                                    <p:animEffect transition="in" filter="fade">
                                      <p:cBhvr>
                                        <p:cTn id="40" dur="1000"/>
                                        <p:tgtEl>
                                          <p:spTgt spid="207"/>
                                        </p:tgtEl>
                                      </p:cBhvr>
                                    </p:animEffect>
                                  </p:childTnLst>
                                </p:cTn>
                              </p:par>
                              <p:par>
                                <p:cTn id="41" presetID="10" presetClass="entr" presetSubtype="0" fill="hold" nodeType="withEffect">
                                  <p:stCondLst>
                                    <p:cond delay="0"/>
                                  </p:stCondLst>
                                  <p:childTnLst>
                                    <p:set>
                                      <p:cBhvr>
                                        <p:cTn id="42" dur="1" fill="hold">
                                          <p:stCondLst>
                                            <p:cond delay="0"/>
                                          </p:stCondLst>
                                        </p:cTn>
                                        <p:tgtEl>
                                          <p:spTgt spid="208"/>
                                        </p:tgtEl>
                                        <p:attrNameLst>
                                          <p:attrName>style.visibility</p:attrName>
                                        </p:attrNameLst>
                                      </p:cBhvr>
                                      <p:to>
                                        <p:strVal val="visible"/>
                                      </p:to>
                                    </p:set>
                                    <p:animEffect transition="in" filter="fade">
                                      <p:cBhvr>
                                        <p:cTn id="43" dur="1000"/>
                                        <p:tgtEl>
                                          <p:spTgt spid="20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10"/>
                                        </p:tgtEl>
                                        <p:attrNameLst>
                                          <p:attrName>style.visibility</p:attrName>
                                        </p:attrNameLst>
                                      </p:cBhvr>
                                      <p:to>
                                        <p:strVal val="visible"/>
                                      </p:to>
                                    </p:set>
                                    <p:animEffect transition="in" filter="fade">
                                      <p:cBhvr>
                                        <p:cTn id="48" dur="1000"/>
                                        <p:tgtEl>
                                          <p:spTgt spid="210"/>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09"/>
                                        </p:tgtEl>
                                        <p:attrNameLst>
                                          <p:attrName>style.visibility</p:attrName>
                                        </p:attrNameLst>
                                      </p:cBhvr>
                                      <p:to>
                                        <p:strVal val="visible"/>
                                      </p:to>
                                    </p:set>
                                    <p:animEffect transition="in" filter="fade">
                                      <p:cBhvr>
                                        <p:cTn id="53" dur="1000"/>
                                        <p:tgtEl>
                                          <p:spTgt spid="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3"/>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a:t>Basic Conditionals</a:t>
            </a:r>
            <a:endParaRPr dirty="0"/>
          </a:p>
        </p:txBody>
      </p:sp>
      <p:sp>
        <p:nvSpPr>
          <p:cNvPr id="222" name="Google Shape;222;p43"/>
          <p:cNvSpPr txBox="1">
            <a:spLocks noGrp="1"/>
          </p:cNvSpPr>
          <p:nvPr>
            <p:ph type="body" idx="1"/>
          </p:nvPr>
        </p:nvSpPr>
        <p:spPr>
          <a:xfrm>
            <a:off x="628094" y="1920752"/>
            <a:ext cx="12561413" cy="5138533"/>
          </a:xfrm>
          <a:prstGeom prst="rect">
            <a:avLst/>
          </a:prstGeom>
        </p:spPr>
        <p:txBody>
          <a:bodyPr spcFirstLastPara="1" vert="horz" wrap="square" lIns="91422" tIns="91422" rIns="91422" bIns="91422" rtlCol="0" anchor="t" anchorCtr="0">
            <a:noAutofit/>
          </a:bodyPr>
          <a:lstStyle/>
          <a:p>
            <a:pPr>
              <a:buChar char="●"/>
            </a:pPr>
            <a:r>
              <a:rPr lang="en" dirty="0"/>
              <a:t>Logic that evaluates as</a:t>
            </a:r>
            <a:endParaRPr dirty="0"/>
          </a:p>
          <a:p>
            <a:pPr lvl="1">
              <a:spcBef>
                <a:spcPts val="0"/>
              </a:spcBef>
              <a:buChar char="○"/>
            </a:pPr>
            <a:r>
              <a:rPr lang="en" dirty="0"/>
              <a:t>Yes or No</a:t>
            </a:r>
            <a:endParaRPr dirty="0"/>
          </a:p>
          <a:p>
            <a:pPr lvl="1">
              <a:spcBef>
                <a:spcPts val="0"/>
              </a:spcBef>
              <a:buChar char="○"/>
            </a:pPr>
            <a:r>
              <a:rPr lang="en" dirty="0"/>
              <a:t>True or False (called a Boolean)</a:t>
            </a:r>
            <a:endParaRPr dirty="0"/>
          </a:p>
          <a:p>
            <a:pPr>
              <a:spcBef>
                <a:spcPts val="0"/>
              </a:spcBef>
              <a:buChar char="●"/>
            </a:pPr>
            <a:r>
              <a:rPr lang="en" dirty="0"/>
              <a:t>Essential in all programming languages</a:t>
            </a:r>
            <a:endParaRPr dirty="0"/>
          </a:p>
          <a:p>
            <a:pPr lvl="1">
              <a:spcBef>
                <a:spcPts val="0"/>
              </a:spcBef>
              <a:buChar char="○"/>
            </a:pPr>
            <a:r>
              <a:rPr lang="en" dirty="0"/>
              <a:t>You mentally do this all the time</a:t>
            </a:r>
            <a:endParaRPr dirty="0"/>
          </a:p>
          <a:p>
            <a:pPr lvl="1">
              <a:spcBef>
                <a:spcPts val="0"/>
              </a:spcBef>
              <a:buChar char="○"/>
            </a:pPr>
            <a:r>
              <a:rPr lang="en" dirty="0"/>
              <a:t>100 pennies greater than $1? </a:t>
            </a:r>
            <a:endParaRPr dirty="0"/>
          </a:p>
          <a:p>
            <a:pPr marL="0" indent="0">
              <a:buNone/>
            </a:pPr>
            <a:endParaRPr dirty="0"/>
          </a:p>
          <a:p>
            <a:pPr>
              <a:buChar char="●"/>
            </a:pPr>
            <a:r>
              <a:rPr lang="en" dirty="0"/>
              <a:t>Common logic operators</a:t>
            </a:r>
            <a:endParaRPr dirty="0"/>
          </a:p>
          <a:p>
            <a:pPr lvl="1">
              <a:spcBef>
                <a:spcPts val="0"/>
              </a:spcBef>
            </a:pPr>
            <a:r>
              <a:rPr lang="en" dirty="0"/>
              <a:t>==   Equals</a:t>
            </a:r>
            <a:endParaRPr dirty="0"/>
          </a:p>
          <a:p>
            <a:pPr lvl="1">
              <a:spcBef>
                <a:spcPts val="0"/>
              </a:spcBef>
            </a:pPr>
            <a:r>
              <a:rPr lang="en" dirty="0"/>
              <a:t>&lt;     Less than (is left less than right)</a:t>
            </a:r>
            <a:endParaRPr dirty="0"/>
          </a:p>
          <a:p>
            <a:pPr lvl="1">
              <a:spcBef>
                <a:spcPts val="0"/>
              </a:spcBef>
            </a:pPr>
            <a:r>
              <a:rPr lang="en" dirty="0"/>
              <a:t>&gt;     Greater than</a:t>
            </a:r>
            <a:endParaRPr dirty="0"/>
          </a:p>
          <a:p>
            <a:pPr lvl="1">
              <a:spcBef>
                <a:spcPts val="0"/>
              </a:spcBef>
            </a:pPr>
            <a:r>
              <a:rPr lang="en" dirty="0"/>
              <a:t>&lt;=   Less than OR equal</a:t>
            </a:r>
            <a:endParaRPr dirty="0"/>
          </a:p>
          <a:p>
            <a:pPr lvl="1">
              <a:spcBef>
                <a:spcPts val="0"/>
              </a:spcBef>
            </a:pPr>
            <a:r>
              <a:rPr lang="en" dirty="0"/>
              <a:t>&gt;=   Greater than OR equal</a:t>
            </a:r>
            <a:endParaRPr dirty="0"/>
          </a:p>
          <a:p>
            <a:pPr lvl="1">
              <a:spcBef>
                <a:spcPts val="0"/>
              </a:spcBef>
            </a:pPr>
            <a:r>
              <a:rPr lang="en" dirty="0"/>
              <a:t>!=    not equal ( ! is your NOT character)</a:t>
            </a:r>
            <a:endParaRPr dirty="0"/>
          </a:p>
          <a:p>
            <a:pPr marL="0" indent="0">
              <a:spcAft>
                <a:spcPts val="604"/>
              </a:spcAft>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44"/>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a:t>Structure of if statements</a:t>
            </a:r>
            <a:endParaRPr dirty="0"/>
          </a:p>
        </p:txBody>
      </p:sp>
      <p:sp>
        <p:nvSpPr>
          <p:cNvPr id="231" name="Google Shape;231;p44"/>
          <p:cNvSpPr txBox="1"/>
          <p:nvPr/>
        </p:nvSpPr>
        <p:spPr>
          <a:xfrm>
            <a:off x="207278" y="1749947"/>
            <a:ext cx="6614218" cy="451067"/>
          </a:xfrm>
          <a:prstGeom prst="rect">
            <a:avLst/>
          </a:prstGeom>
          <a:noFill/>
          <a:ln>
            <a:noFill/>
          </a:ln>
        </p:spPr>
        <p:txBody>
          <a:bodyPr spcFirstLastPara="1" wrap="square" lIns="138153" tIns="138153" rIns="138153" bIns="138153" anchor="t" anchorCtr="0">
            <a:noAutofit/>
          </a:bodyPr>
          <a:lstStyle/>
          <a:p>
            <a:pPr marL="690875" indent="-479774">
              <a:buSzPts val="1400"/>
              <a:buFont typeface="Proxima Nova"/>
              <a:buChar char="●"/>
            </a:pPr>
            <a:r>
              <a:rPr lang="en" sz="3022" dirty="0">
                <a:latin typeface="Proxima Nova"/>
                <a:ea typeface="Proxima Nova"/>
                <a:cs typeface="Proxima Nova"/>
                <a:sym typeface="Proxima Nova"/>
              </a:rPr>
              <a:t>if without else</a:t>
            </a:r>
            <a:endParaRPr sz="3022" dirty="0">
              <a:latin typeface="Proxima Nova"/>
              <a:ea typeface="Proxima Nova"/>
              <a:cs typeface="Proxima Nova"/>
              <a:sym typeface="Proxima Nova"/>
            </a:endParaRPr>
          </a:p>
        </p:txBody>
      </p:sp>
      <p:sp>
        <p:nvSpPr>
          <p:cNvPr id="232" name="Google Shape;232;p44"/>
          <p:cNvSpPr txBox="1"/>
          <p:nvPr/>
        </p:nvSpPr>
        <p:spPr>
          <a:xfrm>
            <a:off x="6738931" y="1705755"/>
            <a:ext cx="4701067" cy="451067"/>
          </a:xfrm>
          <a:prstGeom prst="rect">
            <a:avLst/>
          </a:prstGeom>
          <a:noFill/>
          <a:ln>
            <a:noFill/>
          </a:ln>
        </p:spPr>
        <p:txBody>
          <a:bodyPr spcFirstLastPara="1" wrap="square" lIns="138153" tIns="138153" rIns="138153" bIns="138153" anchor="t" anchorCtr="0">
            <a:noAutofit/>
          </a:bodyPr>
          <a:lstStyle/>
          <a:p>
            <a:pPr marL="690875" indent="-479774">
              <a:buSzPts val="1400"/>
              <a:buFont typeface="Proxima Nova"/>
              <a:buChar char="●"/>
            </a:pPr>
            <a:r>
              <a:rPr lang="en" sz="3022" dirty="0">
                <a:latin typeface="Proxima Nova"/>
                <a:ea typeface="Proxima Nova"/>
                <a:cs typeface="Proxima Nova"/>
                <a:sym typeface="Proxima Nova"/>
              </a:rPr>
              <a:t>if with else </a:t>
            </a:r>
            <a:endParaRPr sz="3022" dirty="0">
              <a:latin typeface="Proxima Nova"/>
              <a:ea typeface="Proxima Nova"/>
              <a:cs typeface="Proxima Nova"/>
              <a:sym typeface="Proxima Nova"/>
            </a:endParaRPr>
          </a:p>
        </p:txBody>
      </p:sp>
      <p:sp>
        <p:nvSpPr>
          <p:cNvPr id="4" name="Rectangle 3">
            <a:extLst>
              <a:ext uri="{FF2B5EF4-FFF2-40B4-BE49-F238E27FC236}">
                <a16:creationId xmlns:a16="http://schemas.microsoft.com/office/drawing/2014/main" id="{7C4C47FD-88CE-5747-98F4-F64160C19745}"/>
              </a:ext>
            </a:extLst>
          </p:cNvPr>
          <p:cNvSpPr/>
          <p:nvPr/>
        </p:nvSpPr>
        <p:spPr>
          <a:xfrm>
            <a:off x="1038578" y="2529878"/>
            <a:ext cx="4131733" cy="2246769"/>
          </a:xfrm>
          <a:prstGeom prst="rect">
            <a:avLst/>
          </a:prstGeom>
        </p:spPr>
        <p:txBody>
          <a:bodyPr wrap="square">
            <a:spAutoFit/>
          </a:bodyPr>
          <a:lstStyle/>
          <a:p>
            <a:r>
              <a:rPr lang="en-US" dirty="0">
                <a:solidFill>
                  <a:srgbClr val="CC7832"/>
                </a:solidFill>
                <a:latin typeface="Consolas" panose="020B0609020204030204" pitchFamily="49" charset="0"/>
                <a:cs typeface="Consolas" panose="020B0609020204030204" pitchFamily="49" charset="0"/>
              </a:rPr>
              <a:t>def </a:t>
            </a:r>
            <a:r>
              <a:rPr lang="en-US" dirty="0" err="1">
                <a:solidFill>
                  <a:srgbClr val="FFC66D"/>
                </a:solidFill>
                <a:latin typeface="Consolas" panose="020B0609020204030204" pitchFamily="49" charset="0"/>
                <a:cs typeface="Consolas" panose="020B0609020204030204" pitchFamily="49" charset="0"/>
              </a:rPr>
              <a:t>get_happy</a:t>
            </a:r>
            <a:r>
              <a:rPr lang="en-US" dirty="0">
                <a:latin typeface="Consolas" panose="020B0609020204030204" pitchFamily="49" charset="0"/>
                <a:cs typeface="Consolas" panose="020B0609020204030204" pitchFamily="49" charset="0"/>
              </a:rPr>
              <a:t>(puppies):</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happy = </a:t>
            </a:r>
            <a:r>
              <a:rPr lang="en-US" dirty="0">
                <a:solidFill>
                  <a:srgbClr val="CC7832"/>
                </a:solidFill>
                <a:latin typeface="Consolas" panose="020B0609020204030204" pitchFamily="49" charset="0"/>
                <a:cs typeface="Consolas" panose="020B0609020204030204" pitchFamily="49" charset="0"/>
              </a:rPr>
              <a:t>False</a:t>
            </a:r>
            <a:br>
              <a:rPr lang="en-US" dirty="0">
                <a:solidFill>
                  <a:srgbClr val="CC7832"/>
                </a:solidFill>
                <a:latin typeface="Consolas" panose="020B0609020204030204" pitchFamily="49" charset="0"/>
                <a:cs typeface="Consolas" panose="020B0609020204030204" pitchFamily="49" charset="0"/>
              </a:rPr>
            </a:br>
            <a:r>
              <a:rPr lang="en-US" dirty="0">
                <a:solidFill>
                  <a:srgbClr val="CC7832"/>
                </a:solidFill>
                <a:latin typeface="Consolas" panose="020B0609020204030204" pitchFamily="49" charset="0"/>
                <a:cs typeface="Consolas" panose="020B0609020204030204" pitchFamily="49" charset="0"/>
              </a:rPr>
              <a:t>    if </a:t>
            </a:r>
            <a:r>
              <a:rPr lang="en-US" dirty="0">
                <a:latin typeface="Consolas" panose="020B0609020204030204" pitchFamily="49" charset="0"/>
                <a:cs typeface="Consolas" panose="020B0609020204030204" pitchFamily="49" charset="0"/>
              </a:rPr>
              <a:t>puppies &gt;= </a:t>
            </a:r>
            <a:r>
              <a:rPr lang="en-US" dirty="0">
                <a:solidFill>
                  <a:srgbClr val="6897BB"/>
                </a:solidFill>
                <a:latin typeface="Consolas" panose="020B0609020204030204" pitchFamily="49" charset="0"/>
                <a:cs typeface="Consolas" panose="020B0609020204030204" pitchFamily="49" charset="0"/>
              </a:rPr>
              <a:t>100</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happy = </a:t>
            </a:r>
            <a:r>
              <a:rPr lang="en-US" dirty="0">
                <a:solidFill>
                  <a:srgbClr val="CC7832"/>
                </a:solidFill>
                <a:latin typeface="Consolas" panose="020B0609020204030204" pitchFamily="49" charset="0"/>
                <a:cs typeface="Consolas" panose="020B0609020204030204" pitchFamily="49" charset="0"/>
              </a:rPr>
              <a:t>True</a:t>
            </a:r>
            <a:br>
              <a:rPr lang="en-US" dirty="0">
                <a:solidFill>
                  <a:srgbClr val="CC7832"/>
                </a:solidFill>
                <a:latin typeface="Consolas" panose="020B0609020204030204" pitchFamily="49" charset="0"/>
                <a:cs typeface="Consolas" panose="020B0609020204030204" pitchFamily="49" charset="0"/>
              </a:rPr>
            </a:br>
            <a:r>
              <a:rPr lang="en-US" dirty="0">
                <a:solidFill>
                  <a:srgbClr val="CC7832"/>
                </a:solidFill>
                <a:latin typeface="Consolas" panose="020B0609020204030204" pitchFamily="49" charset="0"/>
                <a:cs typeface="Consolas" panose="020B0609020204030204" pitchFamily="49" charset="0"/>
              </a:rPr>
              <a:t>    return </a:t>
            </a:r>
            <a:r>
              <a:rPr lang="en-US" dirty="0">
                <a:latin typeface="Consolas" panose="020B0609020204030204" pitchFamily="49" charset="0"/>
                <a:cs typeface="Consolas" panose="020B0609020204030204" pitchFamily="49" charset="0"/>
              </a:rPr>
              <a:t>happy</a:t>
            </a:r>
            <a:br>
              <a:rPr lang="en-US" dirty="0">
                <a:latin typeface="Consolas" panose="020B0609020204030204" pitchFamily="49" charset="0"/>
                <a:cs typeface="Consolas" panose="020B0609020204030204" pitchFamily="49" charset="0"/>
              </a:rPr>
            </a:br>
            <a:br>
              <a:rPr lang="en-US" dirty="0">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p:txBody>
      </p:sp>
      <p:sp>
        <p:nvSpPr>
          <p:cNvPr id="7" name="Rectangle 6">
            <a:extLst>
              <a:ext uri="{FF2B5EF4-FFF2-40B4-BE49-F238E27FC236}">
                <a16:creationId xmlns:a16="http://schemas.microsoft.com/office/drawing/2014/main" id="{938D3371-A41B-CD40-8F79-67D37BD283B7}"/>
              </a:ext>
            </a:extLst>
          </p:cNvPr>
          <p:cNvSpPr/>
          <p:nvPr/>
        </p:nvSpPr>
        <p:spPr>
          <a:xfrm>
            <a:off x="7315200" y="2474601"/>
            <a:ext cx="3873500" cy="1938992"/>
          </a:xfrm>
          <a:prstGeom prst="rect">
            <a:avLst/>
          </a:prstGeom>
        </p:spPr>
        <p:txBody>
          <a:bodyPr wrap="square">
            <a:spAutoFit/>
          </a:bodyPr>
          <a:lstStyle/>
          <a:p>
            <a:r>
              <a:rPr lang="en-US" dirty="0">
                <a:solidFill>
                  <a:srgbClr val="CC7832"/>
                </a:solidFill>
                <a:latin typeface="Consolas" panose="020B0609020204030204" pitchFamily="49" charset="0"/>
                <a:cs typeface="Consolas" panose="020B0609020204030204" pitchFamily="49" charset="0"/>
              </a:rPr>
              <a:t>def </a:t>
            </a:r>
            <a:r>
              <a:rPr lang="en-US" dirty="0">
                <a:solidFill>
                  <a:srgbClr val="FFC66D"/>
                </a:solidFill>
                <a:latin typeface="Consolas" panose="020B0609020204030204" pitchFamily="49" charset="0"/>
                <a:cs typeface="Consolas" panose="020B0609020204030204" pitchFamily="49" charset="0"/>
              </a:rPr>
              <a:t>get_happy2</a:t>
            </a:r>
            <a:r>
              <a:rPr lang="en-US" dirty="0">
                <a:latin typeface="Consolas" panose="020B0609020204030204" pitchFamily="49" charset="0"/>
                <a:cs typeface="Consolas" panose="020B0609020204030204" pitchFamily="49" charset="0"/>
              </a:rPr>
              <a:t>(puppies):</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if </a:t>
            </a:r>
            <a:r>
              <a:rPr lang="en-US" dirty="0">
                <a:latin typeface="Consolas" panose="020B0609020204030204" pitchFamily="49" charset="0"/>
                <a:cs typeface="Consolas" panose="020B0609020204030204" pitchFamily="49" charset="0"/>
              </a:rPr>
              <a:t>puppies &gt;= </a:t>
            </a:r>
            <a:r>
              <a:rPr lang="en-US" dirty="0">
                <a:solidFill>
                  <a:srgbClr val="6897BB"/>
                </a:solidFill>
                <a:latin typeface="Consolas" panose="020B0609020204030204" pitchFamily="49" charset="0"/>
                <a:cs typeface="Consolas" panose="020B0609020204030204" pitchFamily="49" charset="0"/>
              </a:rPr>
              <a:t>100</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happy = </a:t>
            </a:r>
            <a:r>
              <a:rPr lang="en-US" dirty="0">
                <a:solidFill>
                  <a:srgbClr val="CC7832"/>
                </a:solidFill>
                <a:latin typeface="Consolas" panose="020B0609020204030204" pitchFamily="49" charset="0"/>
                <a:cs typeface="Consolas" panose="020B0609020204030204" pitchFamily="49" charset="0"/>
              </a:rPr>
              <a:t>True</a:t>
            </a:r>
            <a:br>
              <a:rPr lang="en-US" dirty="0">
                <a:solidFill>
                  <a:srgbClr val="CC7832"/>
                </a:solidFill>
                <a:latin typeface="Consolas" panose="020B0609020204030204" pitchFamily="49" charset="0"/>
                <a:cs typeface="Consolas" panose="020B0609020204030204" pitchFamily="49" charset="0"/>
              </a:rPr>
            </a:br>
            <a:r>
              <a:rPr lang="en-US" dirty="0">
                <a:solidFill>
                  <a:srgbClr val="CC7832"/>
                </a:solidFill>
                <a:latin typeface="Consolas" panose="020B0609020204030204" pitchFamily="49" charset="0"/>
                <a:cs typeface="Consolas" panose="020B0609020204030204" pitchFamily="49" charset="0"/>
              </a:rPr>
              <a:t>    else</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happy = </a:t>
            </a:r>
            <a:r>
              <a:rPr lang="en-US" dirty="0">
                <a:solidFill>
                  <a:srgbClr val="CC7832"/>
                </a:solidFill>
                <a:latin typeface="Consolas" panose="020B0609020204030204" pitchFamily="49" charset="0"/>
                <a:cs typeface="Consolas" panose="020B0609020204030204" pitchFamily="49" charset="0"/>
              </a:rPr>
              <a:t>False</a:t>
            </a:r>
            <a:br>
              <a:rPr lang="en-US" dirty="0">
                <a:solidFill>
                  <a:srgbClr val="CC7832"/>
                </a:solidFill>
                <a:latin typeface="Consolas" panose="020B0609020204030204" pitchFamily="49" charset="0"/>
                <a:cs typeface="Consolas" panose="020B0609020204030204" pitchFamily="49" charset="0"/>
              </a:rPr>
            </a:br>
            <a:r>
              <a:rPr lang="en-US" dirty="0">
                <a:solidFill>
                  <a:srgbClr val="CC7832"/>
                </a:solidFill>
                <a:latin typeface="Consolas" panose="020B0609020204030204" pitchFamily="49" charset="0"/>
                <a:cs typeface="Consolas" panose="020B0609020204030204" pitchFamily="49" charset="0"/>
              </a:rPr>
              <a:t>    return </a:t>
            </a:r>
            <a:r>
              <a:rPr lang="en-US" dirty="0">
                <a:latin typeface="Consolas" panose="020B0609020204030204" pitchFamily="49" charset="0"/>
                <a:cs typeface="Consolas" panose="020B0609020204030204" pitchFamily="49" charset="0"/>
              </a:rPr>
              <a:t>happy</a:t>
            </a:r>
          </a:p>
        </p:txBody>
      </p:sp>
      <p:sp>
        <p:nvSpPr>
          <p:cNvPr id="8" name="Rectangle 7">
            <a:extLst>
              <a:ext uri="{FF2B5EF4-FFF2-40B4-BE49-F238E27FC236}">
                <a16:creationId xmlns:a16="http://schemas.microsoft.com/office/drawing/2014/main" id="{6B365E38-A6C6-8C46-AAC5-A8A262A7B127}"/>
              </a:ext>
            </a:extLst>
          </p:cNvPr>
          <p:cNvSpPr/>
          <p:nvPr/>
        </p:nvSpPr>
        <p:spPr>
          <a:xfrm>
            <a:off x="1038577" y="4731372"/>
            <a:ext cx="8448323" cy="1323439"/>
          </a:xfrm>
          <a:prstGeom prst="rect">
            <a:avLst/>
          </a:prstGeom>
        </p:spPr>
        <p:txBody>
          <a:bodyPr wrap="square">
            <a:spAutoFit/>
          </a:bodyPr>
          <a:lstStyle/>
          <a:p>
            <a:r>
              <a:rPr lang="en-US" dirty="0">
                <a:solidFill>
                  <a:srgbClr val="808080"/>
                </a:solidFill>
                <a:latin typeface="Consolas" panose="020B0609020204030204" pitchFamily="49" charset="0"/>
                <a:cs typeface="Consolas" panose="020B0609020204030204" pitchFamily="49" charset="0"/>
              </a:rPr>
              <a:t># conditions are operations, so you can return the result</a:t>
            </a:r>
            <a:br>
              <a:rPr lang="en-US" dirty="0">
                <a:solidFill>
                  <a:srgbClr val="808080"/>
                </a:solidFill>
                <a:latin typeface="Consolas" panose="020B0609020204030204" pitchFamily="49" charset="0"/>
                <a:cs typeface="Consolas" panose="020B0609020204030204" pitchFamily="49" charset="0"/>
              </a:rPr>
            </a:br>
            <a:r>
              <a:rPr lang="en-US" dirty="0">
                <a:solidFill>
                  <a:srgbClr val="CC7832"/>
                </a:solidFill>
                <a:latin typeface="Consolas" panose="020B0609020204030204" pitchFamily="49" charset="0"/>
                <a:cs typeface="Consolas" panose="020B0609020204030204" pitchFamily="49" charset="0"/>
              </a:rPr>
              <a:t>def </a:t>
            </a:r>
            <a:r>
              <a:rPr lang="en-US" dirty="0">
                <a:solidFill>
                  <a:srgbClr val="FFC66D"/>
                </a:solidFill>
                <a:latin typeface="Consolas" panose="020B0609020204030204" pitchFamily="49" charset="0"/>
                <a:cs typeface="Consolas" panose="020B0609020204030204" pitchFamily="49" charset="0"/>
              </a:rPr>
              <a:t>get_happy3</a:t>
            </a:r>
            <a:r>
              <a:rPr lang="en-US" dirty="0">
                <a:latin typeface="Consolas" panose="020B0609020204030204" pitchFamily="49" charset="0"/>
                <a:cs typeface="Consolas" panose="020B0609020204030204" pitchFamily="49" charset="0"/>
              </a:rPr>
              <a:t>(puppies):</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return </a:t>
            </a:r>
            <a:r>
              <a:rPr lang="en-US" dirty="0">
                <a:latin typeface="Consolas" panose="020B0609020204030204" pitchFamily="49" charset="0"/>
                <a:cs typeface="Consolas" panose="020B0609020204030204" pitchFamily="49" charset="0"/>
              </a:rPr>
              <a:t>puppies &gt;= </a:t>
            </a:r>
            <a:r>
              <a:rPr lang="en-US" dirty="0">
                <a:solidFill>
                  <a:srgbClr val="6897BB"/>
                </a:solidFill>
                <a:latin typeface="Consolas" panose="020B0609020204030204" pitchFamily="49" charset="0"/>
                <a:cs typeface="Consolas" panose="020B0609020204030204" pitchFamily="49" charset="0"/>
              </a:rPr>
              <a:t>100</a:t>
            </a:r>
            <a:br>
              <a:rPr lang="en-US" dirty="0">
                <a:solidFill>
                  <a:srgbClr val="6897BB"/>
                </a:solidFill>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2"/>
                                        </p:tgtEl>
                                        <p:attrNameLst>
                                          <p:attrName>style.visibility</p:attrName>
                                        </p:attrNameLst>
                                      </p:cBhvr>
                                      <p:to>
                                        <p:strVal val="visible"/>
                                      </p:to>
                                    </p:set>
                                    <p:animEffect transition="in" filter="fade">
                                      <p:cBhvr>
                                        <p:cTn id="7" dur="1000"/>
                                        <p:tgtEl>
                                          <p:spTgt spid="23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25B83-0F1C-3A45-9135-939C71D92995}"/>
              </a:ext>
            </a:extLst>
          </p:cNvPr>
          <p:cNvSpPr>
            <a:spLocks noGrp="1"/>
          </p:cNvSpPr>
          <p:nvPr>
            <p:ph type="title"/>
          </p:nvPr>
        </p:nvSpPr>
        <p:spPr/>
        <p:txBody>
          <a:bodyPr/>
          <a:lstStyle/>
          <a:p>
            <a:r>
              <a:rPr lang="en-US" dirty="0" err="1"/>
              <a:t>Elif</a:t>
            </a:r>
            <a:r>
              <a:rPr lang="en-US" dirty="0"/>
              <a:t>?</a:t>
            </a:r>
          </a:p>
        </p:txBody>
      </p:sp>
      <p:sp>
        <p:nvSpPr>
          <p:cNvPr id="4" name="Rectangle 3">
            <a:extLst>
              <a:ext uri="{FF2B5EF4-FFF2-40B4-BE49-F238E27FC236}">
                <a16:creationId xmlns:a16="http://schemas.microsoft.com/office/drawing/2014/main" id="{99A0D7FE-ADAA-344D-A4B2-36253BAAD5C4}"/>
              </a:ext>
            </a:extLst>
          </p:cNvPr>
          <p:cNvSpPr/>
          <p:nvPr/>
        </p:nvSpPr>
        <p:spPr>
          <a:xfrm>
            <a:off x="628075" y="2425700"/>
            <a:ext cx="6395025" cy="3785652"/>
          </a:xfrm>
          <a:prstGeom prst="rect">
            <a:avLst/>
          </a:prstGeom>
        </p:spPr>
        <p:txBody>
          <a:bodyPr wrap="square">
            <a:spAutoFit/>
          </a:bodyPr>
          <a:lstStyle/>
          <a:p>
            <a:r>
              <a:rPr lang="en-US" sz="1600" dirty="0">
                <a:solidFill>
                  <a:srgbClr val="CC7832"/>
                </a:solidFill>
                <a:latin typeface="Consolas" panose="020B0609020204030204" pitchFamily="49" charset="0"/>
                <a:cs typeface="Consolas" panose="020B0609020204030204" pitchFamily="49" charset="0"/>
              </a:rPr>
              <a:t>def </a:t>
            </a:r>
            <a:r>
              <a:rPr lang="en-US" sz="1600" dirty="0" err="1">
                <a:solidFill>
                  <a:srgbClr val="FFC66D"/>
                </a:solidFill>
                <a:latin typeface="Consolas" panose="020B0609020204030204" pitchFamily="49" charset="0"/>
                <a:cs typeface="Consolas" panose="020B0609020204030204" pitchFamily="49" charset="0"/>
              </a:rPr>
              <a:t>broken_rogue</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dice_roll</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a:solidFill>
                  <a:srgbClr val="CC7832"/>
                </a:solidFill>
                <a:latin typeface="Consolas" panose="020B0609020204030204" pitchFamily="49" charset="0"/>
                <a:cs typeface="Consolas" panose="020B0609020204030204" pitchFamily="49" charset="0"/>
              </a:rPr>
              <a:t>if </a:t>
            </a:r>
            <a:r>
              <a:rPr lang="en-US" sz="1600" dirty="0" err="1">
                <a:latin typeface="Consolas" panose="020B0609020204030204" pitchFamily="49" charset="0"/>
                <a:cs typeface="Consolas" panose="020B0609020204030204" pitchFamily="49" charset="0"/>
              </a:rPr>
              <a:t>dice_roll</a:t>
            </a:r>
            <a:r>
              <a:rPr lang="en-US" sz="1600" dirty="0">
                <a:latin typeface="Consolas" panose="020B0609020204030204" pitchFamily="49" charset="0"/>
                <a:cs typeface="Consolas" panose="020B0609020204030204" pitchFamily="49" charset="0"/>
              </a:rPr>
              <a:t> &gt;= </a:t>
            </a:r>
            <a:r>
              <a:rPr lang="en-US" sz="1600" dirty="0">
                <a:solidFill>
                  <a:srgbClr val="6897BB"/>
                </a:solidFill>
                <a:latin typeface="Consolas" panose="020B0609020204030204" pitchFamily="49" charset="0"/>
                <a:cs typeface="Consolas" panose="020B0609020204030204" pitchFamily="49" charset="0"/>
              </a:rPr>
              <a:t>10</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a:solidFill>
                  <a:srgbClr val="CC7832"/>
                </a:solidFill>
                <a:latin typeface="Consolas" panose="020B0609020204030204" pitchFamily="49" charset="0"/>
                <a:cs typeface="Consolas" panose="020B0609020204030204" pitchFamily="49" charset="0"/>
              </a:rPr>
              <a:t>if </a:t>
            </a:r>
            <a:r>
              <a:rPr lang="en-US" sz="1600" dirty="0" err="1">
                <a:latin typeface="Consolas" panose="020B0609020204030204" pitchFamily="49" charset="0"/>
                <a:cs typeface="Consolas" panose="020B0609020204030204" pitchFamily="49" charset="0"/>
              </a:rPr>
              <a:t>dice_roll</a:t>
            </a:r>
            <a:r>
              <a:rPr lang="en-US" sz="1600" dirty="0">
                <a:latin typeface="Consolas" panose="020B0609020204030204" pitchFamily="49" charset="0"/>
                <a:cs typeface="Consolas" panose="020B0609020204030204" pitchFamily="49" charset="0"/>
              </a:rPr>
              <a:t> &gt; </a:t>
            </a:r>
            <a:r>
              <a:rPr lang="en-US" sz="1600" dirty="0">
                <a:solidFill>
                  <a:srgbClr val="6897BB"/>
                </a:solidFill>
                <a:latin typeface="Consolas" panose="020B0609020204030204" pitchFamily="49" charset="0"/>
                <a:cs typeface="Consolas" panose="020B0609020204030204" pitchFamily="49" charset="0"/>
              </a:rPr>
              <a:t>15</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a:solidFill>
                  <a:srgbClr val="8888C6"/>
                </a:solidFill>
                <a:latin typeface="Consolas" panose="020B0609020204030204" pitchFamily="49" charset="0"/>
                <a:cs typeface="Consolas" panose="020B0609020204030204" pitchFamily="49" charset="0"/>
              </a:rPr>
              <a:t>print</a:t>
            </a:r>
            <a:r>
              <a:rPr lang="en-US" sz="1600" dirty="0">
                <a:latin typeface="Consolas" panose="020B0609020204030204" pitchFamily="49" charset="0"/>
                <a:cs typeface="Consolas" panose="020B0609020204030204" pitchFamily="49" charset="0"/>
              </a:rPr>
              <a:t>(</a:t>
            </a:r>
            <a:r>
              <a:rPr lang="en-US" sz="1600" dirty="0">
                <a:solidFill>
                  <a:srgbClr val="6A8759"/>
                </a:solidFill>
                <a:latin typeface="Consolas" panose="020B0609020204030204" pitchFamily="49" charset="0"/>
                <a:cs typeface="Consolas" panose="020B0609020204030204" pitchFamily="49" charset="0"/>
              </a:rPr>
              <a:t>"Trap Disarmed!"</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a:solidFill>
                  <a:srgbClr val="CC7832"/>
                </a:solidFill>
                <a:latin typeface="Consolas" panose="020B0609020204030204" pitchFamily="49" charset="0"/>
                <a:cs typeface="Consolas" panose="020B0609020204030204" pitchFamily="49" charset="0"/>
              </a:rPr>
              <a:t>else</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a:solidFill>
                  <a:srgbClr val="8888C6"/>
                </a:solidFill>
                <a:latin typeface="Consolas" panose="020B0609020204030204" pitchFamily="49" charset="0"/>
                <a:cs typeface="Consolas" panose="020B0609020204030204" pitchFamily="49" charset="0"/>
              </a:rPr>
              <a:t>print</a:t>
            </a:r>
            <a:r>
              <a:rPr lang="en-US" sz="1600" dirty="0">
                <a:latin typeface="Consolas" panose="020B0609020204030204" pitchFamily="49" charset="0"/>
                <a:cs typeface="Consolas" panose="020B0609020204030204" pitchFamily="49" charset="0"/>
              </a:rPr>
              <a:t>(</a:t>
            </a:r>
            <a:r>
              <a:rPr lang="en-US" sz="1600" dirty="0">
                <a:solidFill>
                  <a:srgbClr val="6A8759"/>
                </a:solidFill>
                <a:latin typeface="Consolas" panose="020B0609020204030204" pitchFamily="49" charset="0"/>
                <a:cs typeface="Consolas" panose="020B0609020204030204" pitchFamily="49" charset="0"/>
              </a:rPr>
              <a:t>"Get the 10-foot pole..."</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err="1">
                <a:solidFill>
                  <a:srgbClr val="CC7832"/>
                </a:solidFill>
                <a:latin typeface="Consolas" panose="020B0609020204030204" pitchFamily="49" charset="0"/>
                <a:cs typeface="Consolas" panose="020B0609020204030204" pitchFamily="49" charset="0"/>
              </a:rPr>
              <a:t>elif</a:t>
            </a:r>
            <a:r>
              <a:rPr lang="en-US" sz="1600" dirty="0">
                <a:solidFill>
                  <a:srgbClr val="CC7832"/>
                </a:solidFill>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dice_roll</a:t>
            </a:r>
            <a:r>
              <a:rPr lang="en-US" sz="1600" dirty="0">
                <a:latin typeface="Consolas" panose="020B0609020204030204" pitchFamily="49" charset="0"/>
                <a:cs typeface="Consolas" panose="020B0609020204030204" pitchFamily="49" charset="0"/>
              </a:rPr>
              <a:t> &gt;= </a:t>
            </a:r>
            <a:r>
              <a:rPr lang="en-US" sz="1600" dirty="0">
                <a:solidFill>
                  <a:srgbClr val="6897BB"/>
                </a:solidFill>
                <a:latin typeface="Consolas" panose="020B0609020204030204" pitchFamily="49" charset="0"/>
                <a:cs typeface="Consolas" panose="020B0609020204030204" pitchFamily="49" charset="0"/>
              </a:rPr>
              <a:t>5</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a:solidFill>
                  <a:srgbClr val="8888C6"/>
                </a:solidFill>
                <a:latin typeface="Consolas" panose="020B0609020204030204" pitchFamily="49" charset="0"/>
                <a:cs typeface="Consolas" panose="020B0609020204030204" pitchFamily="49" charset="0"/>
              </a:rPr>
              <a:t>print</a:t>
            </a:r>
            <a:r>
              <a:rPr lang="en-US" sz="1600" dirty="0">
                <a:latin typeface="Consolas" panose="020B0609020204030204" pitchFamily="49" charset="0"/>
                <a:cs typeface="Consolas" panose="020B0609020204030204" pitchFamily="49" charset="0"/>
              </a:rPr>
              <a:t>(</a:t>
            </a:r>
            <a:r>
              <a:rPr lang="en-US" sz="1600" dirty="0">
                <a:solidFill>
                  <a:srgbClr val="6A8759"/>
                </a:solidFill>
                <a:latin typeface="Consolas" panose="020B0609020204030204" pitchFamily="49" charset="0"/>
                <a:cs typeface="Consolas" panose="020B0609020204030204" pitchFamily="49" charset="0"/>
              </a:rPr>
              <a:t>"As far as I am aware, no traps."</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a:solidFill>
                  <a:srgbClr val="CC7832"/>
                </a:solidFill>
                <a:latin typeface="Consolas" panose="020B0609020204030204" pitchFamily="49" charset="0"/>
                <a:cs typeface="Consolas" panose="020B0609020204030204" pitchFamily="49" charset="0"/>
              </a:rPr>
              <a:t>else</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a:solidFill>
                  <a:srgbClr val="8888C6"/>
                </a:solidFill>
                <a:latin typeface="Consolas" panose="020B0609020204030204" pitchFamily="49" charset="0"/>
                <a:cs typeface="Consolas" panose="020B0609020204030204" pitchFamily="49" charset="0"/>
              </a:rPr>
              <a:t>print</a:t>
            </a:r>
            <a:r>
              <a:rPr lang="en-US" sz="1600" dirty="0">
                <a:latin typeface="Consolas" panose="020B0609020204030204" pitchFamily="49" charset="0"/>
                <a:cs typeface="Consolas" panose="020B0609020204030204" pitchFamily="49" charset="0"/>
              </a:rPr>
              <a:t>(</a:t>
            </a:r>
            <a:r>
              <a:rPr lang="en-US" sz="1600" dirty="0">
                <a:solidFill>
                  <a:srgbClr val="6A8759"/>
                </a:solidFill>
                <a:latin typeface="Consolas" panose="020B0609020204030204" pitchFamily="49" charset="0"/>
                <a:cs typeface="Consolas" panose="020B0609020204030204" pitchFamily="49" charset="0"/>
              </a:rPr>
              <a:t>"Found the trap!"</a:t>
            </a:r>
            <a:r>
              <a:rPr lang="en-US" sz="1600" dirty="0">
                <a:latin typeface="Consolas" panose="020B0609020204030204" pitchFamily="49" charset="0"/>
                <a:cs typeface="Consolas" panose="020B0609020204030204" pitchFamily="49" charset="0"/>
              </a:rPr>
              <a:t>)</a:t>
            </a:r>
          </a:p>
          <a:p>
            <a:endParaRPr lang="en-US" sz="1600" dirty="0">
              <a:latin typeface="Consolas" panose="020B0609020204030204" pitchFamily="49" charset="0"/>
              <a:cs typeface="Consolas" panose="020B0609020204030204" pitchFamily="49" charset="0"/>
            </a:endParaRPr>
          </a:p>
          <a:p>
            <a:r>
              <a:rPr lang="en-US" sz="1600" dirty="0" err="1">
                <a:latin typeface="Consolas" panose="020B0609020204030204" pitchFamily="49" charset="0"/>
                <a:cs typeface="Consolas" panose="020B0609020204030204" pitchFamily="49" charset="0"/>
              </a:rPr>
              <a:t>broken_rogue</a:t>
            </a:r>
            <a:r>
              <a:rPr lang="en-US" sz="1600" dirty="0">
                <a:latin typeface="Consolas" panose="020B0609020204030204" pitchFamily="49" charset="0"/>
                <a:cs typeface="Consolas" panose="020B0609020204030204" pitchFamily="49" charset="0"/>
              </a:rPr>
              <a:t>(</a:t>
            </a:r>
            <a:r>
              <a:rPr lang="en-US" sz="1600" dirty="0">
                <a:solidFill>
                  <a:srgbClr val="6897BB"/>
                </a:solidFill>
                <a:latin typeface="Consolas" panose="020B0609020204030204" pitchFamily="49" charset="0"/>
                <a:cs typeface="Consolas" panose="020B0609020204030204" pitchFamily="49" charset="0"/>
              </a:rPr>
              <a:t>10</a:t>
            </a:r>
            <a:r>
              <a:rPr lang="en-US" sz="1600" dirty="0">
                <a:latin typeface="Consolas" panose="020B0609020204030204" pitchFamily="49" charset="0"/>
                <a:cs typeface="Consolas" panose="020B0609020204030204" pitchFamily="49" charset="0"/>
              </a:rPr>
              <a:t>) # prints Get the 10-foot pole...</a:t>
            </a:r>
          </a:p>
          <a:p>
            <a:r>
              <a:rPr lang="en-US" sz="1600" dirty="0" err="1">
                <a:latin typeface="Consolas" panose="020B0609020204030204" pitchFamily="49" charset="0"/>
                <a:cs typeface="Consolas" panose="020B0609020204030204" pitchFamily="49" charset="0"/>
              </a:rPr>
              <a:t>broken_rogue</a:t>
            </a:r>
            <a:r>
              <a:rPr lang="en-US" sz="1600" dirty="0">
                <a:latin typeface="Consolas" panose="020B0609020204030204" pitchFamily="49" charset="0"/>
                <a:cs typeface="Consolas" panose="020B0609020204030204" pitchFamily="49" charset="0"/>
              </a:rPr>
              <a:t>(</a:t>
            </a:r>
            <a:r>
              <a:rPr lang="en-US" sz="1600" dirty="0">
                <a:solidFill>
                  <a:srgbClr val="6897BB"/>
                </a:solidFill>
                <a:latin typeface="Consolas" panose="020B0609020204030204" pitchFamily="49" charset="0"/>
                <a:cs typeface="Consolas" panose="020B0609020204030204" pitchFamily="49" charset="0"/>
              </a:rPr>
              <a:t>16</a:t>
            </a:r>
            <a:r>
              <a:rPr lang="en-US" sz="1600" dirty="0">
                <a:latin typeface="Consolas" panose="020B0609020204030204" pitchFamily="49" charset="0"/>
                <a:cs typeface="Consolas" panose="020B0609020204030204" pitchFamily="49" charset="0"/>
              </a:rPr>
              <a:t>) # Trap Disarmed!</a:t>
            </a:r>
          </a:p>
          <a:p>
            <a:r>
              <a:rPr lang="en-US" sz="1600" dirty="0" err="1">
                <a:latin typeface="Consolas" panose="020B0609020204030204" pitchFamily="49" charset="0"/>
                <a:cs typeface="Consolas" panose="020B0609020204030204" pitchFamily="49" charset="0"/>
              </a:rPr>
              <a:t>broken_rogue</a:t>
            </a:r>
            <a:r>
              <a:rPr lang="en-US" sz="1600" dirty="0">
                <a:latin typeface="Consolas" panose="020B0609020204030204" pitchFamily="49" charset="0"/>
                <a:cs typeface="Consolas" panose="020B0609020204030204" pitchFamily="49" charset="0"/>
              </a:rPr>
              <a:t>(</a:t>
            </a:r>
            <a:r>
              <a:rPr lang="en-US" sz="1600" dirty="0">
                <a:solidFill>
                  <a:srgbClr val="6897BB"/>
                </a:solidFill>
                <a:latin typeface="Consolas" panose="020B0609020204030204" pitchFamily="49" charset="0"/>
                <a:cs typeface="Consolas" panose="020B0609020204030204" pitchFamily="49" charset="0"/>
              </a:rPr>
              <a:t>5</a:t>
            </a:r>
            <a:r>
              <a:rPr lang="en-US" sz="1600" dirty="0">
                <a:latin typeface="Consolas" panose="020B0609020204030204" pitchFamily="49" charset="0"/>
                <a:cs typeface="Consolas" panose="020B0609020204030204" pitchFamily="49" charset="0"/>
              </a:rPr>
              <a:t>)  # As far as I am aware, no traps.</a:t>
            </a:r>
            <a:br>
              <a:rPr lang="en-US" sz="1600" dirty="0">
                <a:latin typeface="Consolas" panose="020B0609020204030204" pitchFamily="49" charset="0"/>
                <a:cs typeface="Consolas" panose="020B0609020204030204" pitchFamily="49" charset="0"/>
              </a:rPr>
            </a:br>
            <a:r>
              <a:rPr lang="en-US" sz="1600" dirty="0" err="1">
                <a:latin typeface="Consolas" panose="020B0609020204030204" pitchFamily="49" charset="0"/>
                <a:cs typeface="Consolas" panose="020B0609020204030204" pitchFamily="49" charset="0"/>
              </a:rPr>
              <a:t>broken_rogue</a:t>
            </a:r>
            <a:r>
              <a:rPr lang="en-US" sz="1600" dirty="0">
                <a:latin typeface="Consolas" panose="020B0609020204030204" pitchFamily="49" charset="0"/>
                <a:cs typeface="Consolas" panose="020B0609020204030204" pitchFamily="49" charset="0"/>
              </a:rPr>
              <a:t>(</a:t>
            </a:r>
            <a:r>
              <a:rPr lang="en-US" sz="1600" dirty="0">
                <a:solidFill>
                  <a:srgbClr val="6897BB"/>
                </a:solidFill>
                <a:latin typeface="Consolas" panose="020B0609020204030204" pitchFamily="49" charset="0"/>
                <a:cs typeface="Consolas" panose="020B0609020204030204" pitchFamily="49" charset="0"/>
              </a:rPr>
              <a:t>1</a:t>
            </a:r>
            <a:r>
              <a:rPr lang="en-US" sz="1600" dirty="0">
                <a:latin typeface="Consolas" panose="020B0609020204030204" pitchFamily="49" charset="0"/>
                <a:cs typeface="Consolas" panose="020B0609020204030204" pitchFamily="49" charset="0"/>
              </a:rPr>
              <a:t>)  # Found the trap!</a:t>
            </a:r>
          </a:p>
        </p:txBody>
      </p:sp>
      <p:sp>
        <p:nvSpPr>
          <p:cNvPr id="6" name="Text Placeholder 5">
            <a:extLst>
              <a:ext uri="{FF2B5EF4-FFF2-40B4-BE49-F238E27FC236}">
                <a16:creationId xmlns:a16="http://schemas.microsoft.com/office/drawing/2014/main" id="{D2AA6DCC-DFDA-1C4A-847A-62C676240875}"/>
              </a:ext>
            </a:extLst>
          </p:cNvPr>
          <p:cNvSpPr>
            <a:spLocks noGrp="1"/>
          </p:cNvSpPr>
          <p:nvPr>
            <p:ph type="body" idx="1"/>
          </p:nvPr>
        </p:nvSpPr>
        <p:spPr>
          <a:xfrm>
            <a:off x="628075" y="1920725"/>
            <a:ext cx="4820225" cy="504975"/>
          </a:xfrm>
        </p:spPr>
        <p:txBody>
          <a:bodyPr/>
          <a:lstStyle/>
          <a:p>
            <a:r>
              <a:rPr lang="en-US" dirty="0" err="1"/>
              <a:t>elif</a:t>
            </a:r>
            <a:r>
              <a:rPr lang="en-US" dirty="0"/>
              <a:t> – used for chaining if statements</a:t>
            </a:r>
          </a:p>
        </p:txBody>
      </p:sp>
      <p:sp>
        <p:nvSpPr>
          <p:cNvPr id="7" name="Right Arrow 6">
            <a:extLst>
              <a:ext uri="{FF2B5EF4-FFF2-40B4-BE49-F238E27FC236}">
                <a16:creationId xmlns:a16="http://schemas.microsoft.com/office/drawing/2014/main" id="{890F02C8-49E9-ED46-87E7-C46957EECD05}"/>
              </a:ext>
            </a:extLst>
          </p:cNvPr>
          <p:cNvSpPr/>
          <p:nvPr/>
        </p:nvSpPr>
        <p:spPr>
          <a:xfrm>
            <a:off x="170875" y="3810526"/>
            <a:ext cx="914400" cy="508000"/>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74320" tIns="182880" rIns="274320" bIns="182880" rtlCol="0" anchor="ctr"/>
          <a:lstStyle/>
          <a:p>
            <a:pPr algn="ctr"/>
            <a:endParaRPr lang="en-US" dirty="0">
              <a:latin typeface="Proxima Nova" charset="0"/>
              <a:ea typeface="Proxima Nova" charset="0"/>
              <a:cs typeface="Proxima Nova" charset="0"/>
            </a:endParaRPr>
          </a:p>
        </p:txBody>
      </p:sp>
    </p:spTree>
    <p:extLst>
      <p:ext uri="{BB962C8B-B14F-4D97-AF65-F5344CB8AC3E}">
        <p14:creationId xmlns:p14="http://schemas.microsoft.com/office/powerpoint/2010/main" val="14267735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6"/>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a:t>Secret Ninja Logic Trick</a:t>
            </a:r>
            <a:endParaRPr dirty="0"/>
          </a:p>
        </p:txBody>
      </p:sp>
      <p:sp>
        <p:nvSpPr>
          <p:cNvPr id="246" name="Google Shape;246;p46"/>
          <p:cNvSpPr txBox="1">
            <a:spLocks noGrp="1"/>
          </p:cNvSpPr>
          <p:nvPr>
            <p:ph type="body" idx="1"/>
          </p:nvPr>
        </p:nvSpPr>
        <p:spPr>
          <a:xfrm>
            <a:off x="550045" y="2466889"/>
            <a:ext cx="6007573" cy="4356080"/>
          </a:xfrm>
          <a:prstGeom prst="rect">
            <a:avLst/>
          </a:prstGeom>
        </p:spPr>
        <p:txBody>
          <a:bodyPr spcFirstLastPara="1" vert="horz" wrap="square" lIns="91422" tIns="91422" rIns="91422" bIns="91422" rtlCol="0" anchor="t" anchorCtr="0">
            <a:noAutofit/>
          </a:bodyPr>
          <a:lstStyle/>
          <a:p>
            <a:r>
              <a:rPr lang="en" dirty="0"/>
              <a:t>Work it out! </a:t>
            </a:r>
            <a:endParaRPr dirty="0"/>
          </a:p>
          <a:p>
            <a:pPr>
              <a:spcBef>
                <a:spcPts val="0"/>
              </a:spcBef>
            </a:pPr>
            <a:r>
              <a:rPr lang="en" dirty="0"/>
              <a:t>Draw it out - flow chart! </a:t>
            </a:r>
            <a:endParaRPr dirty="0"/>
          </a:p>
          <a:p>
            <a:pPr>
              <a:spcBef>
                <a:spcPts val="0"/>
              </a:spcBef>
            </a:pPr>
            <a:r>
              <a:rPr lang="en" dirty="0"/>
              <a:t>Really - just that</a:t>
            </a:r>
            <a:endParaRPr dirty="0"/>
          </a:p>
          <a:p>
            <a:pPr lvl="1">
              <a:spcBef>
                <a:spcPts val="0"/>
              </a:spcBef>
            </a:pPr>
            <a:r>
              <a:rPr lang="en" dirty="0"/>
              <a:t>Often we over think it</a:t>
            </a:r>
            <a:endParaRPr dirty="0"/>
          </a:p>
        </p:txBody>
      </p:sp>
      <p:sp>
        <p:nvSpPr>
          <p:cNvPr id="247" name="Google Shape;247;p46"/>
          <p:cNvSpPr/>
          <p:nvPr/>
        </p:nvSpPr>
        <p:spPr>
          <a:xfrm>
            <a:off x="7699640" y="2466889"/>
            <a:ext cx="3769920" cy="843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dirty="0">
                <a:latin typeface="Consolas"/>
                <a:ea typeface="Consolas"/>
                <a:cs typeface="Consolas"/>
                <a:sym typeface="Consolas"/>
              </a:rPr>
              <a:t>if </a:t>
            </a:r>
            <a:r>
              <a:rPr lang="en" dirty="0" err="1">
                <a:latin typeface="Consolas"/>
                <a:ea typeface="Consolas"/>
                <a:cs typeface="Consolas"/>
                <a:sym typeface="Consolas"/>
              </a:rPr>
              <a:t>puppyCounter</a:t>
            </a:r>
            <a:r>
              <a:rPr lang="en" dirty="0">
                <a:latin typeface="Consolas"/>
                <a:ea typeface="Consolas"/>
                <a:cs typeface="Consolas"/>
                <a:sym typeface="Consolas"/>
              </a:rPr>
              <a:t> &gt; 100:</a:t>
            </a:r>
            <a:endParaRPr dirty="0">
              <a:latin typeface="Consolas"/>
              <a:ea typeface="Consolas"/>
              <a:cs typeface="Consolas"/>
              <a:sym typeface="Consolas"/>
            </a:endParaRPr>
          </a:p>
        </p:txBody>
      </p:sp>
      <p:sp>
        <p:nvSpPr>
          <p:cNvPr id="248" name="Google Shape;248;p46"/>
          <p:cNvSpPr/>
          <p:nvPr/>
        </p:nvSpPr>
        <p:spPr>
          <a:xfrm>
            <a:off x="6557618" y="4963509"/>
            <a:ext cx="2545013" cy="1389467"/>
          </a:xfrm>
          <a:prstGeom prst="rect">
            <a:avLst/>
          </a:prstGeom>
          <a:solidFill>
            <a:schemeClr val="dk2"/>
          </a:solidFill>
          <a:ln w="9525" cap="flat" cmpd="sng">
            <a:solidFill>
              <a:srgbClr val="FFFFFF"/>
            </a:solidFill>
            <a:prstDash val="solid"/>
            <a:round/>
            <a:headEnd type="none" w="sm" len="sm"/>
            <a:tailEnd type="none" w="sm" len="sm"/>
          </a:ln>
        </p:spPr>
        <p:txBody>
          <a:bodyPr spcFirstLastPara="1" wrap="square" lIns="138153" tIns="138153" rIns="138153" bIns="138153" anchor="ctr" anchorCtr="0">
            <a:noAutofit/>
          </a:bodyPr>
          <a:lstStyle/>
          <a:p>
            <a:r>
              <a:rPr lang="en" dirty="0">
                <a:solidFill>
                  <a:srgbClr val="FFFFFF"/>
                </a:solidFill>
              </a:rPr>
              <a:t>Scream - So many puppies!</a:t>
            </a:r>
            <a:endParaRPr dirty="0">
              <a:solidFill>
                <a:srgbClr val="FFFFFF"/>
              </a:solidFill>
            </a:endParaRPr>
          </a:p>
        </p:txBody>
      </p:sp>
      <p:cxnSp>
        <p:nvCxnSpPr>
          <p:cNvPr id="249" name="Google Shape;249;p46"/>
          <p:cNvCxnSpPr>
            <a:stCxn id="247" idx="2"/>
            <a:endCxn id="248" idx="0"/>
          </p:cNvCxnSpPr>
          <p:nvPr/>
        </p:nvCxnSpPr>
        <p:spPr>
          <a:xfrm rot="5400000">
            <a:off x="7880747" y="3259542"/>
            <a:ext cx="1653307" cy="1754400"/>
          </a:xfrm>
          <a:prstGeom prst="bentConnector3">
            <a:avLst>
              <a:gd name="adj1" fmla="val 50003"/>
            </a:avLst>
          </a:prstGeom>
          <a:noFill/>
          <a:ln w="9525" cap="flat" cmpd="sng">
            <a:solidFill>
              <a:schemeClr val="dk2"/>
            </a:solidFill>
            <a:prstDash val="solid"/>
            <a:round/>
            <a:headEnd type="none" w="med" len="med"/>
            <a:tailEnd type="none" w="med" len="med"/>
          </a:ln>
        </p:spPr>
      </p:cxnSp>
      <p:sp>
        <p:nvSpPr>
          <p:cNvPr id="250" name="Google Shape;250;p46"/>
          <p:cNvSpPr txBox="1"/>
          <p:nvPr/>
        </p:nvSpPr>
        <p:spPr>
          <a:xfrm>
            <a:off x="8134387" y="3659760"/>
            <a:ext cx="749360" cy="452880"/>
          </a:xfrm>
          <a:prstGeom prst="rect">
            <a:avLst/>
          </a:prstGeom>
          <a:noFill/>
          <a:ln>
            <a:noFill/>
          </a:ln>
        </p:spPr>
        <p:txBody>
          <a:bodyPr spcFirstLastPara="1" wrap="square" lIns="138153" tIns="138153" rIns="138153" bIns="138153" anchor="t" anchorCtr="0">
            <a:noAutofit/>
          </a:bodyPr>
          <a:lstStyle/>
          <a:p>
            <a:r>
              <a:rPr lang="en" dirty="0"/>
              <a:t>true </a:t>
            </a:r>
            <a:endParaRPr dirty="0"/>
          </a:p>
        </p:txBody>
      </p:sp>
      <p:sp>
        <p:nvSpPr>
          <p:cNvPr id="251" name="Google Shape;251;p46"/>
          <p:cNvSpPr/>
          <p:nvPr/>
        </p:nvSpPr>
        <p:spPr>
          <a:xfrm>
            <a:off x="10068496" y="4963509"/>
            <a:ext cx="2545013" cy="1389467"/>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r>
              <a:rPr lang="en" dirty="0"/>
              <a:t>Sad panda, need more puppies</a:t>
            </a:r>
            <a:endParaRPr dirty="0"/>
          </a:p>
        </p:txBody>
      </p:sp>
      <p:cxnSp>
        <p:nvCxnSpPr>
          <p:cNvPr id="252" name="Google Shape;252;p46"/>
          <p:cNvCxnSpPr>
            <a:stCxn id="247" idx="2"/>
            <a:endCxn id="251" idx="0"/>
          </p:cNvCxnSpPr>
          <p:nvPr/>
        </p:nvCxnSpPr>
        <p:spPr>
          <a:xfrm rot="-5400000" flipH="1">
            <a:off x="9636053" y="3258636"/>
            <a:ext cx="1653307" cy="1756213"/>
          </a:xfrm>
          <a:prstGeom prst="bentConnector3">
            <a:avLst>
              <a:gd name="adj1" fmla="val 50003"/>
            </a:avLst>
          </a:prstGeom>
          <a:noFill/>
          <a:ln w="9525" cap="flat" cmpd="sng">
            <a:solidFill>
              <a:schemeClr val="dk2"/>
            </a:solidFill>
            <a:prstDash val="solid"/>
            <a:round/>
            <a:headEnd type="none" w="med" len="med"/>
            <a:tailEnd type="none" w="med" len="med"/>
          </a:ln>
        </p:spPr>
      </p:cxnSp>
      <p:sp>
        <p:nvSpPr>
          <p:cNvPr id="253" name="Google Shape;253;p46"/>
          <p:cNvSpPr txBox="1"/>
          <p:nvPr/>
        </p:nvSpPr>
        <p:spPr>
          <a:xfrm>
            <a:off x="9996378" y="3659760"/>
            <a:ext cx="999147" cy="452880"/>
          </a:xfrm>
          <a:prstGeom prst="rect">
            <a:avLst/>
          </a:prstGeom>
          <a:noFill/>
          <a:ln>
            <a:noFill/>
          </a:ln>
        </p:spPr>
        <p:txBody>
          <a:bodyPr spcFirstLastPara="1" wrap="square" lIns="138153" tIns="138153" rIns="138153" bIns="138153" anchor="t" anchorCtr="0">
            <a:noAutofit/>
          </a:bodyPr>
          <a:lstStyle/>
          <a:p>
            <a:r>
              <a:rPr lang="en" dirty="0"/>
              <a:t>false </a:t>
            </a:r>
            <a:endParaRPr dirty="0"/>
          </a:p>
        </p:txBody>
      </p:sp>
      <p:pic>
        <p:nvPicPr>
          <p:cNvPr id="254" name="Google Shape;254;p46" descr="Image result for super secret ninja skill"/>
          <p:cNvPicPr preferRelativeResize="0"/>
          <p:nvPr/>
        </p:nvPicPr>
        <p:blipFill>
          <a:blip r:embed="rId3">
            <a:alphaModFix/>
          </a:blip>
          <a:stretch>
            <a:fillRect/>
          </a:stretch>
        </p:blipFill>
        <p:spPr>
          <a:xfrm>
            <a:off x="11656977" y="63883"/>
            <a:ext cx="2160624" cy="216062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7"/>
                                        </p:tgtEl>
                                        <p:attrNameLst>
                                          <p:attrName>style.visibility</p:attrName>
                                        </p:attrNameLst>
                                      </p:cBhvr>
                                      <p:to>
                                        <p:strVal val="visible"/>
                                      </p:to>
                                    </p:set>
                                    <p:animEffect transition="in" filter="fade">
                                      <p:cBhvr>
                                        <p:cTn id="7" dur="1000"/>
                                        <p:tgtEl>
                                          <p:spTgt spid="2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9"/>
                                        </p:tgtEl>
                                        <p:attrNameLst>
                                          <p:attrName>style.visibility</p:attrName>
                                        </p:attrNameLst>
                                      </p:cBhvr>
                                      <p:to>
                                        <p:strVal val="visible"/>
                                      </p:to>
                                    </p:set>
                                    <p:animEffect transition="in" filter="fade">
                                      <p:cBhvr>
                                        <p:cTn id="12" dur="1000"/>
                                        <p:tgtEl>
                                          <p:spTgt spid="249"/>
                                        </p:tgtEl>
                                      </p:cBhvr>
                                    </p:animEffect>
                                  </p:childTnLst>
                                </p:cTn>
                              </p:par>
                              <p:par>
                                <p:cTn id="13" presetID="10" presetClass="entr" presetSubtype="0" fill="hold" nodeType="withEffect">
                                  <p:stCondLst>
                                    <p:cond delay="0"/>
                                  </p:stCondLst>
                                  <p:childTnLst>
                                    <p:set>
                                      <p:cBhvr>
                                        <p:cTn id="14" dur="1" fill="hold">
                                          <p:stCondLst>
                                            <p:cond delay="0"/>
                                          </p:stCondLst>
                                        </p:cTn>
                                        <p:tgtEl>
                                          <p:spTgt spid="250"/>
                                        </p:tgtEl>
                                        <p:attrNameLst>
                                          <p:attrName>style.visibility</p:attrName>
                                        </p:attrNameLst>
                                      </p:cBhvr>
                                      <p:to>
                                        <p:strVal val="visible"/>
                                      </p:to>
                                    </p:set>
                                    <p:animEffect transition="in" filter="fade">
                                      <p:cBhvr>
                                        <p:cTn id="15" dur="1000"/>
                                        <p:tgtEl>
                                          <p:spTgt spid="250"/>
                                        </p:tgtEl>
                                      </p:cBhvr>
                                    </p:animEffect>
                                  </p:childTnLst>
                                </p:cTn>
                              </p:par>
                              <p:par>
                                <p:cTn id="16" presetID="10" presetClass="entr" presetSubtype="0" fill="hold" nodeType="withEffect">
                                  <p:stCondLst>
                                    <p:cond delay="0"/>
                                  </p:stCondLst>
                                  <p:childTnLst>
                                    <p:set>
                                      <p:cBhvr>
                                        <p:cTn id="17" dur="1" fill="hold">
                                          <p:stCondLst>
                                            <p:cond delay="0"/>
                                          </p:stCondLst>
                                        </p:cTn>
                                        <p:tgtEl>
                                          <p:spTgt spid="252"/>
                                        </p:tgtEl>
                                        <p:attrNameLst>
                                          <p:attrName>style.visibility</p:attrName>
                                        </p:attrNameLst>
                                      </p:cBhvr>
                                      <p:to>
                                        <p:strVal val="visible"/>
                                      </p:to>
                                    </p:set>
                                    <p:animEffect transition="in" filter="fade">
                                      <p:cBhvr>
                                        <p:cTn id="18" dur="1000"/>
                                        <p:tgtEl>
                                          <p:spTgt spid="252"/>
                                        </p:tgtEl>
                                      </p:cBhvr>
                                    </p:animEffect>
                                  </p:childTnLst>
                                </p:cTn>
                              </p:par>
                              <p:par>
                                <p:cTn id="19" presetID="10" presetClass="entr" presetSubtype="0" fill="hold" nodeType="withEffect">
                                  <p:stCondLst>
                                    <p:cond delay="0"/>
                                  </p:stCondLst>
                                  <p:childTnLst>
                                    <p:set>
                                      <p:cBhvr>
                                        <p:cTn id="20" dur="1" fill="hold">
                                          <p:stCondLst>
                                            <p:cond delay="0"/>
                                          </p:stCondLst>
                                        </p:cTn>
                                        <p:tgtEl>
                                          <p:spTgt spid="253"/>
                                        </p:tgtEl>
                                        <p:attrNameLst>
                                          <p:attrName>style.visibility</p:attrName>
                                        </p:attrNameLst>
                                      </p:cBhvr>
                                      <p:to>
                                        <p:strVal val="visible"/>
                                      </p:to>
                                    </p:set>
                                    <p:animEffect transition="in" filter="fade">
                                      <p:cBhvr>
                                        <p:cTn id="21" dur="1000"/>
                                        <p:tgtEl>
                                          <p:spTgt spid="25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51"/>
                                        </p:tgtEl>
                                        <p:attrNameLst>
                                          <p:attrName>style.visibility</p:attrName>
                                        </p:attrNameLst>
                                      </p:cBhvr>
                                      <p:to>
                                        <p:strVal val="visible"/>
                                      </p:to>
                                    </p:set>
                                    <p:animEffect transition="in" filter="fade">
                                      <p:cBhvr>
                                        <p:cTn id="26" dur="1000"/>
                                        <p:tgtEl>
                                          <p:spTgt spid="25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48"/>
                                        </p:tgtEl>
                                        <p:attrNameLst>
                                          <p:attrName>style.visibility</p:attrName>
                                        </p:attrNameLst>
                                      </p:cBhvr>
                                      <p:to>
                                        <p:strVal val="visible"/>
                                      </p:to>
                                    </p:set>
                                    <p:animEffect transition="in" filter="fade">
                                      <p:cBhvr>
                                        <p:cTn id="31" dur="1000"/>
                                        <p:tgtEl>
                                          <p:spTgt spid="24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54"/>
                                        </p:tgtEl>
                                        <p:attrNameLst>
                                          <p:attrName>style.visibility</p:attrName>
                                        </p:attrNameLst>
                                      </p:cBhvr>
                                      <p:to>
                                        <p:strVal val="visible"/>
                                      </p:to>
                                    </p:set>
                                    <p:animEffect transition="in" filter="fade">
                                      <p:cBhvr>
                                        <p:cTn id="36" dur="1000"/>
                                        <p:tgtEl>
                                          <p:spTgt spid="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05B08-6E09-534B-8205-48069314BE7C}"/>
              </a:ext>
            </a:extLst>
          </p:cNvPr>
          <p:cNvSpPr>
            <a:spLocks noGrp="1"/>
          </p:cNvSpPr>
          <p:nvPr>
            <p:ph type="title"/>
          </p:nvPr>
        </p:nvSpPr>
        <p:spPr/>
        <p:txBody>
          <a:bodyPr/>
          <a:lstStyle/>
          <a:p>
            <a:r>
              <a:rPr lang="en-US" dirty="0"/>
              <a:t>Let’s Code!</a:t>
            </a:r>
          </a:p>
        </p:txBody>
      </p:sp>
      <p:sp>
        <p:nvSpPr>
          <p:cNvPr id="4" name="Rectangle 3">
            <a:extLst>
              <a:ext uri="{FF2B5EF4-FFF2-40B4-BE49-F238E27FC236}">
                <a16:creationId xmlns:a16="http://schemas.microsoft.com/office/drawing/2014/main" id="{578E30BC-C883-C043-A0D0-25DACA155A81}"/>
              </a:ext>
            </a:extLst>
          </p:cNvPr>
          <p:cNvSpPr/>
          <p:nvPr/>
        </p:nvSpPr>
        <p:spPr>
          <a:xfrm>
            <a:off x="3454380" y="2147262"/>
            <a:ext cx="8597919" cy="3477875"/>
          </a:xfrm>
          <a:prstGeom prst="rect">
            <a:avLst/>
          </a:prstGeom>
        </p:spPr>
        <p:txBody>
          <a:bodyPr wrap="square">
            <a:spAutoFit/>
          </a:bodyPr>
          <a:lstStyle/>
          <a:p>
            <a:r>
              <a:rPr lang="en-US" dirty="0">
                <a:solidFill>
                  <a:srgbClr val="CC7832"/>
                </a:solidFill>
                <a:latin typeface="Consolas" panose="020B0609020204030204" pitchFamily="49" charset="0"/>
                <a:cs typeface="Consolas" panose="020B0609020204030204" pitchFamily="49" charset="0"/>
              </a:rPr>
              <a:t>def </a:t>
            </a:r>
            <a:r>
              <a:rPr lang="en-US" dirty="0" err="1">
                <a:solidFill>
                  <a:srgbClr val="FFC66D"/>
                </a:solidFill>
                <a:latin typeface="Consolas" panose="020B0609020204030204" pitchFamily="49" charset="0"/>
                <a:cs typeface="Consolas" panose="020B0609020204030204" pitchFamily="49" charset="0"/>
              </a:rPr>
              <a:t>check_for_traps</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dice_roll</a:t>
            </a:r>
            <a:r>
              <a:rPr lang="en-US" dirty="0">
                <a:solidFill>
                  <a:srgbClr val="CC7832"/>
                </a:solidFill>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difficulty</a:t>
            </a:r>
            <a:r>
              <a:rPr lang="en-US" dirty="0">
                <a:solidFill>
                  <a:srgbClr val="CC7832"/>
                </a:solidFill>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contains_trap</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if </a:t>
            </a:r>
            <a:r>
              <a:rPr lang="en-US" dirty="0" err="1">
                <a:latin typeface="Consolas" panose="020B0609020204030204" pitchFamily="49" charset="0"/>
                <a:cs typeface="Consolas" panose="020B0609020204030204" pitchFamily="49" charset="0"/>
              </a:rPr>
              <a:t>dice_roll</a:t>
            </a:r>
            <a:r>
              <a:rPr lang="en-US" dirty="0">
                <a:latin typeface="Consolas" panose="020B0609020204030204" pitchFamily="49" charset="0"/>
                <a:cs typeface="Consolas" panose="020B0609020204030204" pitchFamily="49" charset="0"/>
              </a:rPr>
              <a:t> &gt;= difficulty:</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return </a:t>
            </a:r>
            <a:r>
              <a:rPr lang="en-US" dirty="0" err="1">
                <a:latin typeface="Consolas" panose="020B0609020204030204" pitchFamily="49" charset="0"/>
                <a:cs typeface="Consolas" panose="020B0609020204030204" pitchFamily="49" charset="0"/>
              </a:rPr>
              <a:t>contains_trap</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err="1">
                <a:solidFill>
                  <a:srgbClr val="CC7832"/>
                </a:solidFill>
                <a:latin typeface="Consolas" panose="020B0609020204030204" pitchFamily="49" charset="0"/>
                <a:cs typeface="Consolas" panose="020B0609020204030204" pitchFamily="49" charset="0"/>
              </a:rPr>
              <a:t>elif</a:t>
            </a:r>
            <a:r>
              <a:rPr lang="en-US" dirty="0">
                <a:solidFill>
                  <a:srgbClr val="CC7832"/>
                </a:solidFill>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dice_roll</a:t>
            </a:r>
            <a:r>
              <a:rPr lang="en-US" dirty="0">
                <a:latin typeface="Consolas" panose="020B0609020204030204" pitchFamily="49" charset="0"/>
                <a:cs typeface="Consolas" panose="020B0609020204030204" pitchFamily="49" charset="0"/>
              </a:rPr>
              <a:t> &gt;= </a:t>
            </a:r>
            <a:r>
              <a:rPr lang="en-US" dirty="0">
                <a:solidFill>
                  <a:srgbClr val="6897BB"/>
                </a:solidFill>
                <a:latin typeface="Consolas" panose="020B0609020204030204" pitchFamily="49" charset="0"/>
                <a:cs typeface="Consolas" panose="020B0609020204030204" pitchFamily="49" charset="0"/>
              </a:rPr>
              <a:t>5</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return False</a:t>
            </a:r>
            <a:br>
              <a:rPr lang="en-US" dirty="0">
                <a:solidFill>
                  <a:srgbClr val="CC7832"/>
                </a:solidFill>
                <a:latin typeface="Consolas" panose="020B0609020204030204" pitchFamily="49" charset="0"/>
                <a:cs typeface="Consolas" panose="020B0609020204030204" pitchFamily="49" charset="0"/>
              </a:rPr>
            </a:br>
            <a:r>
              <a:rPr lang="en-US" dirty="0">
                <a:solidFill>
                  <a:srgbClr val="CC7832"/>
                </a:solidFill>
                <a:latin typeface="Consolas" panose="020B0609020204030204" pitchFamily="49" charset="0"/>
                <a:cs typeface="Consolas" panose="020B0609020204030204" pitchFamily="49" charset="0"/>
              </a:rPr>
              <a:t>    else</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return not </a:t>
            </a:r>
            <a:r>
              <a:rPr lang="en-US" dirty="0" err="1">
                <a:latin typeface="Consolas" panose="020B0609020204030204" pitchFamily="49" charset="0"/>
                <a:cs typeface="Consolas" panose="020B0609020204030204" pitchFamily="49" charset="0"/>
              </a:rPr>
              <a:t>contains_trap</a:t>
            </a:r>
            <a:br>
              <a:rPr lang="en-US" dirty="0">
                <a:latin typeface="Consolas" panose="020B0609020204030204" pitchFamily="49" charset="0"/>
                <a:cs typeface="Consolas" panose="020B0609020204030204" pitchFamily="49" charset="0"/>
              </a:rPr>
            </a:br>
            <a:br>
              <a:rPr lang="en-US" dirty="0">
                <a:latin typeface="Consolas" panose="020B0609020204030204" pitchFamily="49" charset="0"/>
                <a:cs typeface="Consolas" panose="020B0609020204030204" pitchFamily="49" charset="0"/>
              </a:rPr>
            </a:br>
            <a:br>
              <a:rPr lang="en-US" dirty="0">
                <a:latin typeface="Consolas" panose="020B0609020204030204" pitchFamily="49" charset="0"/>
                <a:cs typeface="Consolas" panose="020B0609020204030204" pitchFamily="49" charset="0"/>
              </a:rPr>
            </a:br>
            <a:r>
              <a:rPr lang="en-US" dirty="0">
                <a:solidFill>
                  <a:srgbClr val="CC7832"/>
                </a:solidFill>
                <a:latin typeface="Consolas" panose="020B0609020204030204" pitchFamily="49" charset="0"/>
                <a:cs typeface="Consolas" panose="020B0609020204030204" pitchFamily="49" charset="0"/>
              </a:rPr>
              <a:t>def </a:t>
            </a:r>
            <a:r>
              <a:rPr lang="en-US" dirty="0" err="1">
                <a:solidFill>
                  <a:srgbClr val="FFC66D"/>
                </a:solidFill>
                <a:latin typeface="Consolas" panose="020B0609020204030204" pitchFamily="49" charset="0"/>
                <a:cs typeface="Consolas" panose="020B0609020204030204" pitchFamily="49" charset="0"/>
              </a:rPr>
              <a:t>disarm_trap</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dice_roll</a:t>
            </a:r>
            <a:r>
              <a:rPr lang="en-US" dirty="0">
                <a:solidFill>
                  <a:srgbClr val="CC7832"/>
                </a:solidFill>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difficulty):</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return </a:t>
            </a:r>
            <a:r>
              <a:rPr lang="en-US" dirty="0" err="1">
                <a:latin typeface="Consolas" panose="020B0609020204030204" pitchFamily="49" charset="0"/>
                <a:cs typeface="Consolas" panose="020B0609020204030204" pitchFamily="49" charset="0"/>
              </a:rPr>
              <a:t>dice_roll</a:t>
            </a:r>
            <a:r>
              <a:rPr lang="en-US" dirty="0">
                <a:latin typeface="Consolas" panose="020B0609020204030204" pitchFamily="49" charset="0"/>
                <a:cs typeface="Consolas" panose="020B0609020204030204" pitchFamily="49" charset="0"/>
              </a:rPr>
              <a:t> &gt;= difficulty</a:t>
            </a:r>
          </a:p>
        </p:txBody>
      </p:sp>
    </p:spTree>
    <p:extLst>
      <p:ext uri="{BB962C8B-B14F-4D97-AF65-F5344CB8AC3E}">
        <p14:creationId xmlns:p14="http://schemas.microsoft.com/office/powerpoint/2010/main" val="79673531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B85848-D40E-C644-8BBD-356CFF5598D6}"/>
              </a:ext>
            </a:extLst>
          </p:cNvPr>
          <p:cNvSpPr>
            <a:spLocks noGrp="1"/>
          </p:cNvSpPr>
          <p:nvPr>
            <p:ph type="title"/>
          </p:nvPr>
        </p:nvSpPr>
        <p:spPr/>
        <p:txBody>
          <a:bodyPr/>
          <a:lstStyle/>
          <a:p>
            <a:r>
              <a:rPr lang="en-US" dirty="0"/>
              <a:t>Announcements </a:t>
            </a:r>
          </a:p>
        </p:txBody>
      </p:sp>
      <p:sp>
        <p:nvSpPr>
          <p:cNvPr id="5" name="Text Placeholder 4">
            <a:extLst>
              <a:ext uri="{FF2B5EF4-FFF2-40B4-BE49-F238E27FC236}">
                <a16:creationId xmlns:a16="http://schemas.microsoft.com/office/drawing/2014/main" id="{B1D9880C-88AC-7A46-8641-365AB89673D4}"/>
              </a:ext>
            </a:extLst>
          </p:cNvPr>
          <p:cNvSpPr>
            <a:spLocks noGrp="1"/>
          </p:cNvSpPr>
          <p:nvPr>
            <p:ph type="body" sz="quarter" idx="10"/>
          </p:nvPr>
        </p:nvSpPr>
        <p:spPr>
          <a:xfrm>
            <a:off x="628075" y="1776683"/>
            <a:ext cx="12561453" cy="1242135"/>
          </a:xfrm>
        </p:spPr>
        <p:txBody>
          <a:bodyPr/>
          <a:lstStyle/>
          <a:p>
            <a:r>
              <a:rPr lang="en-US" dirty="0"/>
              <a:t>Open  your </a:t>
            </a:r>
            <a:r>
              <a:rPr lang="en-US" dirty="0" err="1"/>
              <a:t>iClicker</a:t>
            </a:r>
            <a:r>
              <a:rPr lang="en-US" dirty="0"/>
              <a:t> Software/login </a:t>
            </a:r>
          </a:p>
          <a:p>
            <a:pPr lvl="1"/>
            <a:r>
              <a:rPr lang="en-US" dirty="0"/>
              <a:t>Type in your seat location</a:t>
            </a:r>
          </a:p>
          <a:p>
            <a:pPr marL="699614" lvl="1" indent="0">
              <a:buNone/>
            </a:pPr>
            <a:r>
              <a:rPr lang="en-US" dirty="0"/>
              <a:t> </a:t>
            </a:r>
          </a:p>
        </p:txBody>
      </p:sp>
      <p:sp>
        <p:nvSpPr>
          <p:cNvPr id="2" name="TextBox 1">
            <a:extLst>
              <a:ext uri="{FF2B5EF4-FFF2-40B4-BE49-F238E27FC236}">
                <a16:creationId xmlns:a16="http://schemas.microsoft.com/office/drawing/2014/main" id="{153240CE-A92D-6B4F-9527-9280171E3A85}"/>
              </a:ext>
            </a:extLst>
          </p:cNvPr>
          <p:cNvSpPr txBox="1"/>
          <p:nvPr/>
        </p:nvSpPr>
        <p:spPr>
          <a:xfrm rot="736580">
            <a:off x="9700054" y="608635"/>
            <a:ext cx="3969805" cy="707886"/>
          </a:xfrm>
          <a:prstGeom prst="rect">
            <a:avLst/>
          </a:prstGeom>
          <a:noFill/>
        </p:spPr>
        <p:txBody>
          <a:bodyPr wrap="none" rtlCol="0">
            <a:spAutoFit/>
          </a:bodyPr>
          <a:lstStyle/>
          <a:p>
            <a:r>
              <a:rPr lang="en-US" dirty="0"/>
              <a:t>Take a moment – talk about your </a:t>
            </a:r>
          </a:p>
          <a:p>
            <a:pPr algn="ctr"/>
            <a:r>
              <a:rPr lang="en-US" dirty="0"/>
              <a:t>paper with your group</a:t>
            </a:r>
          </a:p>
        </p:txBody>
      </p:sp>
    </p:spTree>
    <p:extLst>
      <p:ext uri="{BB962C8B-B14F-4D97-AF65-F5344CB8AC3E}">
        <p14:creationId xmlns:p14="http://schemas.microsoft.com/office/powerpoint/2010/main" val="398998697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039D6A-04E8-1743-9CDF-E8FA80C1D03A}"/>
              </a:ext>
            </a:extLst>
          </p:cNvPr>
          <p:cNvSpPr>
            <a:spLocks noGrp="1"/>
          </p:cNvSpPr>
          <p:nvPr>
            <p:ph type="title"/>
          </p:nvPr>
        </p:nvSpPr>
        <p:spPr/>
        <p:txBody>
          <a:bodyPr/>
          <a:lstStyle/>
          <a:p>
            <a:r>
              <a:rPr lang="en-US" dirty="0"/>
              <a:t>A Couple Reminders</a:t>
            </a:r>
          </a:p>
        </p:txBody>
      </p:sp>
      <p:sp>
        <p:nvSpPr>
          <p:cNvPr id="5" name="Text Placeholder 4">
            <a:extLst>
              <a:ext uri="{FF2B5EF4-FFF2-40B4-BE49-F238E27FC236}">
                <a16:creationId xmlns:a16="http://schemas.microsoft.com/office/drawing/2014/main" id="{A0CE146B-9D1B-CA43-81BC-F5C79A2C2864}"/>
              </a:ext>
            </a:extLst>
          </p:cNvPr>
          <p:cNvSpPr>
            <a:spLocks noGrp="1"/>
          </p:cNvSpPr>
          <p:nvPr>
            <p:ph type="body" sz="quarter" idx="10"/>
          </p:nvPr>
        </p:nvSpPr>
        <p:spPr>
          <a:xfrm>
            <a:off x="628075" y="1569403"/>
            <a:ext cx="12561453" cy="3315972"/>
          </a:xfrm>
        </p:spPr>
        <p:txBody>
          <a:bodyPr/>
          <a:lstStyle/>
          <a:p>
            <a:r>
              <a:rPr lang="en-US" dirty="0"/>
              <a:t>Your first paper, “Why Computer Science” is due this module! </a:t>
            </a:r>
          </a:p>
          <a:p>
            <a:pPr lvl="1"/>
            <a:r>
              <a:rPr lang="en-US" dirty="0"/>
              <a:t>Hopefully, you already started!</a:t>
            </a:r>
          </a:p>
          <a:p>
            <a:r>
              <a:rPr lang="en-US" dirty="0"/>
              <a:t>Three parts: </a:t>
            </a:r>
          </a:p>
          <a:p>
            <a:pPr lvl="1"/>
            <a:r>
              <a:rPr lang="en-US" dirty="0"/>
              <a:t>Your Interview</a:t>
            </a:r>
          </a:p>
          <a:p>
            <a:pPr lvl="1"/>
            <a:r>
              <a:rPr lang="en-US" dirty="0"/>
              <a:t>Why you are interested in CS</a:t>
            </a:r>
          </a:p>
          <a:p>
            <a:pPr lvl="1"/>
            <a:r>
              <a:rPr lang="en-US" dirty="0"/>
              <a:t>One area of CS that interests you</a:t>
            </a:r>
          </a:p>
          <a:p>
            <a:pPr lvl="2"/>
            <a:r>
              <a:rPr lang="en-US" dirty="0"/>
              <a:t>with at least one citation to a source (yes, training you for citing sources)</a:t>
            </a:r>
          </a:p>
          <a:p>
            <a:r>
              <a:rPr lang="en-US" dirty="0"/>
              <a:t>Follow the Rubric: (in canvas)</a:t>
            </a:r>
          </a:p>
        </p:txBody>
      </p:sp>
      <p:pic>
        <p:nvPicPr>
          <p:cNvPr id="6" name="Picture 5">
            <a:extLst>
              <a:ext uri="{FF2B5EF4-FFF2-40B4-BE49-F238E27FC236}">
                <a16:creationId xmlns:a16="http://schemas.microsoft.com/office/drawing/2014/main" id="{9E107E14-252C-1843-AB95-A11F4F382DD5}"/>
              </a:ext>
            </a:extLst>
          </p:cNvPr>
          <p:cNvPicPr>
            <a:picLocks noChangeAspect="1"/>
          </p:cNvPicPr>
          <p:nvPr/>
        </p:nvPicPr>
        <p:blipFill>
          <a:blip r:embed="rId2"/>
          <a:stretch>
            <a:fillRect/>
          </a:stretch>
        </p:blipFill>
        <p:spPr>
          <a:xfrm>
            <a:off x="2010127" y="4885375"/>
            <a:ext cx="3845890" cy="2231686"/>
          </a:xfrm>
          <a:prstGeom prst="rect">
            <a:avLst/>
          </a:prstGeom>
        </p:spPr>
      </p:pic>
    </p:spTree>
    <p:extLst>
      <p:ext uri="{BB962C8B-B14F-4D97-AF65-F5344CB8AC3E}">
        <p14:creationId xmlns:p14="http://schemas.microsoft.com/office/powerpoint/2010/main" val="143484930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0846F-8AE1-5747-A2A6-02BB1AA816D4}"/>
              </a:ext>
            </a:extLst>
          </p:cNvPr>
          <p:cNvSpPr>
            <a:spLocks noGrp="1"/>
          </p:cNvSpPr>
          <p:nvPr>
            <p:ph type="title"/>
          </p:nvPr>
        </p:nvSpPr>
        <p:spPr/>
        <p:txBody>
          <a:bodyPr/>
          <a:lstStyle/>
          <a:p>
            <a:r>
              <a:rPr lang="en-US" dirty="0"/>
              <a:t>Grading</a:t>
            </a:r>
          </a:p>
        </p:txBody>
      </p:sp>
      <p:sp>
        <p:nvSpPr>
          <p:cNvPr id="3" name="Text Placeholder 2">
            <a:extLst>
              <a:ext uri="{FF2B5EF4-FFF2-40B4-BE49-F238E27FC236}">
                <a16:creationId xmlns:a16="http://schemas.microsoft.com/office/drawing/2014/main" id="{03F7F41E-67AC-2048-BF71-0ED91D60FB56}"/>
              </a:ext>
            </a:extLst>
          </p:cNvPr>
          <p:cNvSpPr>
            <a:spLocks noGrp="1"/>
          </p:cNvSpPr>
          <p:nvPr>
            <p:ph type="body" sz="quarter" idx="10"/>
          </p:nvPr>
        </p:nvSpPr>
        <p:spPr>
          <a:xfrm>
            <a:off x="628075" y="1463722"/>
            <a:ext cx="12561453" cy="5068054"/>
          </a:xfrm>
        </p:spPr>
        <p:txBody>
          <a:bodyPr/>
          <a:lstStyle/>
          <a:p>
            <a:r>
              <a:rPr lang="en-US" dirty="0"/>
              <a:t>Every Learning Outcome In Rubric</a:t>
            </a:r>
          </a:p>
          <a:p>
            <a:pPr lvl="1"/>
            <a:r>
              <a:rPr lang="en-US" dirty="0"/>
              <a:t>Scored between 1-4</a:t>
            </a:r>
          </a:p>
          <a:p>
            <a:pPr lvl="1"/>
            <a:r>
              <a:rPr lang="en-US" dirty="0"/>
              <a:t>0 if you skip that learning outcome completely</a:t>
            </a:r>
          </a:p>
          <a:p>
            <a:r>
              <a:rPr lang="en-US" dirty="0"/>
              <a:t>Final grade for paper 1-4</a:t>
            </a:r>
          </a:p>
          <a:p>
            <a:pPr lvl="1"/>
            <a:r>
              <a:rPr lang="en-US" dirty="0"/>
              <a:t>Based on most scores you have (rounded up)</a:t>
            </a:r>
          </a:p>
          <a:p>
            <a:pPr lvl="1"/>
            <a:r>
              <a:rPr lang="en-US" dirty="0"/>
              <a:t>For example</a:t>
            </a:r>
          </a:p>
          <a:p>
            <a:pPr lvl="2"/>
            <a:r>
              <a:rPr lang="en-US" dirty="0"/>
              <a:t>4, 4, 3, 3 = 4 for the paper</a:t>
            </a:r>
          </a:p>
          <a:p>
            <a:pPr lvl="2"/>
            <a:r>
              <a:rPr lang="en-US" dirty="0"/>
              <a:t>4, 3, 3, 2 = 3 for the paper</a:t>
            </a:r>
          </a:p>
          <a:p>
            <a:pPr lvl="1"/>
            <a:r>
              <a:rPr lang="en-US" dirty="0"/>
              <a:t>Exception:</a:t>
            </a:r>
          </a:p>
          <a:p>
            <a:pPr lvl="2"/>
            <a:r>
              <a:rPr lang="en-US" dirty="0"/>
              <a:t>If you score a 1 or 2 in any category, you may not score a 4 for the total!</a:t>
            </a:r>
          </a:p>
          <a:p>
            <a:pPr lvl="1"/>
            <a:r>
              <a:rPr lang="en-US" dirty="0"/>
              <a:t>Submitting a blank page, will grant you a 0</a:t>
            </a:r>
          </a:p>
          <a:p>
            <a:pPr lvl="2"/>
            <a:r>
              <a:rPr lang="en-US" dirty="0"/>
              <a:t>But allowed, if you want to ‘skip’ the paper</a:t>
            </a:r>
          </a:p>
          <a:p>
            <a:pPr lvl="2"/>
            <a:r>
              <a:rPr lang="en-US" dirty="0"/>
              <a:t>Don’t skip it! (Will seriously damage your grade) </a:t>
            </a:r>
          </a:p>
        </p:txBody>
      </p:sp>
    </p:spTree>
    <p:extLst>
      <p:ext uri="{BB962C8B-B14F-4D97-AF65-F5344CB8AC3E}">
        <p14:creationId xmlns:p14="http://schemas.microsoft.com/office/powerpoint/2010/main" val="200083062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31DF8-521F-C94E-B77C-B984ACB52F7D}"/>
              </a:ext>
            </a:extLst>
          </p:cNvPr>
          <p:cNvSpPr>
            <a:spLocks noGrp="1"/>
          </p:cNvSpPr>
          <p:nvPr>
            <p:ph type="title"/>
          </p:nvPr>
        </p:nvSpPr>
        <p:spPr/>
        <p:txBody>
          <a:bodyPr/>
          <a:lstStyle/>
          <a:p>
            <a:r>
              <a:rPr lang="en-US" dirty="0"/>
              <a:t>Resubmitting?</a:t>
            </a:r>
          </a:p>
        </p:txBody>
      </p:sp>
      <p:sp>
        <p:nvSpPr>
          <p:cNvPr id="3" name="Text Placeholder 2">
            <a:extLst>
              <a:ext uri="{FF2B5EF4-FFF2-40B4-BE49-F238E27FC236}">
                <a16:creationId xmlns:a16="http://schemas.microsoft.com/office/drawing/2014/main" id="{78B07357-1DC6-6748-8CC4-91B57DCADE4C}"/>
              </a:ext>
            </a:extLst>
          </p:cNvPr>
          <p:cNvSpPr>
            <a:spLocks noGrp="1"/>
          </p:cNvSpPr>
          <p:nvPr>
            <p:ph type="body" sz="quarter" idx="10"/>
          </p:nvPr>
        </p:nvSpPr>
        <p:spPr>
          <a:xfrm>
            <a:off x="628075" y="1776683"/>
            <a:ext cx="12561453" cy="2198743"/>
          </a:xfrm>
        </p:spPr>
        <p:txBody>
          <a:bodyPr/>
          <a:lstStyle/>
          <a:p>
            <a:r>
              <a:rPr lang="en-US" dirty="0"/>
              <a:t>You must meet with the instructor or TA – first</a:t>
            </a:r>
          </a:p>
          <a:p>
            <a:pPr lvl="1"/>
            <a:r>
              <a:rPr lang="en-US" dirty="0"/>
              <a:t>They will then regrade your new submission</a:t>
            </a:r>
          </a:p>
          <a:p>
            <a:r>
              <a:rPr lang="en-US" dirty="0"/>
              <a:t>If you score a 1 or 2 on the final paper score (not just a single category)</a:t>
            </a:r>
          </a:p>
          <a:p>
            <a:pPr lvl="1"/>
            <a:r>
              <a:rPr lang="en-US" dirty="0"/>
              <a:t>you will automatically be asked to re-submit</a:t>
            </a:r>
          </a:p>
          <a:p>
            <a:r>
              <a:rPr lang="en-US" dirty="0"/>
              <a:t>The goal is for you to do it correctly, more than just doing it! </a:t>
            </a:r>
          </a:p>
        </p:txBody>
      </p:sp>
    </p:spTree>
    <p:extLst>
      <p:ext uri="{BB962C8B-B14F-4D97-AF65-F5344CB8AC3E}">
        <p14:creationId xmlns:p14="http://schemas.microsoft.com/office/powerpoint/2010/main" val="36894862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BFA9A-45E6-C442-8CBE-0213CB1B8656}"/>
              </a:ext>
            </a:extLst>
          </p:cNvPr>
          <p:cNvSpPr>
            <a:spLocks noGrp="1"/>
          </p:cNvSpPr>
          <p:nvPr>
            <p:ph type="title"/>
          </p:nvPr>
        </p:nvSpPr>
        <p:spPr/>
        <p:txBody>
          <a:bodyPr/>
          <a:lstStyle/>
          <a:p>
            <a:r>
              <a:rPr lang="en-US" dirty="0"/>
              <a:t>FAQ</a:t>
            </a:r>
          </a:p>
        </p:txBody>
      </p:sp>
      <p:sp>
        <p:nvSpPr>
          <p:cNvPr id="3" name="Text Placeholder 2">
            <a:extLst>
              <a:ext uri="{FF2B5EF4-FFF2-40B4-BE49-F238E27FC236}">
                <a16:creationId xmlns:a16="http://schemas.microsoft.com/office/drawing/2014/main" id="{223821DE-E740-D84A-80C7-B8740AFDEE7D}"/>
              </a:ext>
            </a:extLst>
          </p:cNvPr>
          <p:cNvSpPr>
            <a:spLocks noGrp="1"/>
          </p:cNvSpPr>
          <p:nvPr>
            <p:ph type="body" sz="quarter" idx="10"/>
          </p:nvPr>
        </p:nvSpPr>
        <p:spPr>
          <a:xfrm>
            <a:off x="628075" y="1463722"/>
            <a:ext cx="12561453" cy="5291898"/>
          </a:xfrm>
        </p:spPr>
        <p:txBody>
          <a:bodyPr/>
          <a:lstStyle/>
          <a:p>
            <a:r>
              <a:rPr lang="en-US" dirty="0"/>
              <a:t>What type of format?</a:t>
            </a:r>
          </a:p>
          <a:p>
            <a:pPr lvl="1"/>
            <a:r>
              <a:rPr lang="en-US" dirty="0"/>
              <a:t>You can follow any style you want</a:t>
            </a:r>
          </a:p>
          <a:p>
            <a:pPr lvl="2"/>
            <a:r>
              <a:rPr lang="en-US" dirty="0"/>
              <a:t>but you must follow a style </a:t>
            </a:r>
          </a:p>
          <a:p>
            <a:pPr lvl="1"/>
            <a:r>
              <a:rPr lang="en-US" dirty="0"/>
              <a:t>Recommended Style: (highly recommended)</a:t>
            </a:r>
          </a:p>
          <a:p>
            <a:pPr lvl="1"/>
            <a:r>
              <a:rPr lang="en-US" dirty="0"/>
              <a:t>ACM/IEEE Style Guidelines</a:t>
            </a:r>
          </a:p>
          <a:p>
            <a:pPr lvl="2"/>
            <a:r>
              <a:rPr lang="en-US" u="sng" dirty="0">
                <a:hlinkClick r:id="rId2" tooltip=" (opens in a new window)"/>
              </a:rPr>
              <a:t>IEEE Overview - Purdue Online Writing Lab</a:t>
            </a:r>
            <a:endParaRPr lang="en-US" u="sng" dirty="0"/>
          </a:p>
          <a:p>
            <a:pPr lvl="2"/>
            <a:r>
              <a:rPr lang="en-US" dirty="0"/>
              <a:t>Includes simple intext and biographical citations</a:t>
            </a:r>
          </a:p>
          <a:p>
            <a:pPr lvl="2"/>
            <a:r>
              <a:rPr lang="en-US" dirty="0"/>
              <a:t>Very commonly used in tech industries </a:t>
            </a:r>
          </a:p>
          <a:p>
            <a:r>
              <a:rPr lang="en-US" dirty="0"/>
              <a:t>Minimum number of pages?</a:t>
            </a:r>
          </a:p>
          <a:p>
            <a:pPr lvl="1"/>
            <a:r>
              <a:rPr lang="en-US" dirty="0"/>
              <a:t>We don’t have a minimum, only a maximum / stop reading page</a:t>
            </a:r>
          </a:p>
          <a:p>
            <a:pPr lvl="1"/>
            <a:r>
              <a:rPr lang="en-US" dirty="0"/>
              <a:t>Most people it will take a couple pages</a:t>
            </a:r>
          </a:p>
          <a:p>
            <a:r>
              <a:rPr lang="en-US" dirty="0"/>
              <a:t>Accommodations Window</a:t>
            </a:r>
          </a:p>
          <a:p>
            <a:pPr lvl="1"/>
            <a:r>
              <a:rPr lang="en-US" dirty="0"/>
              <a:t>Max of 3 days. We have to be strict, or won’t have time to grade them all</a:t>
            </a:r>
          </a:p>
        </p:txBody>
      </p:sp>
    </p:spTree>
    <p:extLst>
      <p:ext uri="{BB962C8B-B14F-4D97-AF65-F5344CB8AC3E}">
        <p14:creationId xmlns:p14="http://schemas.microsoft.com/office/powerpoint/2010/main" val="138203813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61E11-D250-244F-981B-BF62AB141D04}"/>
              </a:ext>
            </a:extLst>
          </p:cNvPr>
          <p:cNvSpPr>
            <a:spLocks noGrp="1"/>
          </p:cNvSpPr>
          <p:nvPr>
            <p:ph type="title"/>
          </p:nvPr>
        </p:nvSpPr>
        <p:spPr/>
        <p:txBody>
          <a:bodyPr/>
          <a:lstStyle/>
          <a:p>
            <a:r>
              <a:rPr lang="en-US" dirty="0"/>
              <a:t>It’s Logic</a:t>
            </a:r>
          </a:p>
        </p:txBody>
      </p:sp>
      <p:sp>
        <p:nvSpPr>
          <p:cNvPr id="3" name="Text Placeholder 2">
            <a:extLst>
              <a:ext uri="{FF2B5EF4-FFF2-40B4-BE49-F238E27FC236}">
                <a16:creationId xmlns:a16="http://schemas.microsoft.com/office/drawing/2014/main" id="{6F1279E3-2F35-FE44-A971-324DC09FD60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249487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0"/>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a:t>Poorly Defined Logic of the 50/60s</a:t>
            </a:r>
            <a:endParaRPr dirty="0"/>
          </a:p>
        </p:txBody>
      </p:sp>
      <p:sp>
        <p:nvSpPr>
          <p:cNvPr id="193" name="Google Shape;193;p40"/>
          <p:cNvSpPr txBox="1">
            <a:spLocks noGrp="1"/>
          </p:cNvSpPr>
          <p:nvPr>
            <p:ph type="body" idx="1"/>
          </p:nvPr>
        </p:nvSpPr>
        <p:spPr>
          <a:xfrm>
            <a:off x="628094" y="2191877"/>
            <a:ext cx="12561413" cy="4225973"/>
          </a:xfrm>
          <a:prstGeom prst="rect">
            <a:avLst/>
          </a:prstGeom>
        </p:spPr>
        <p:txBody>
          <a:bodyPr spcFirstLastPara="1" vert="horz" wrap="square" lIns="91422" tIns="91422" rIns="91422" bIns="91422" rtlCol="0" anchor="t" anchorCtr="0">
            <a:noAutofit/>
          </a:bodyPr>
          <a:lstStyle/>
          <a:p>
            <a:r>
              <a:rPr lang="en" dirty="0"/>
              <a:t>Industry was used to building products</a:t>
            </a:r>
            <a:endParaRPr dirty="0"/>
          </a:p>
          <a:p>
            <a:pPr>
              <a:spcBef>
                <a:spcPts val="0"/>
              </a:spcBef>
            </a:pPr>
            <a:r>
              <a:rPr lang="en" dirty="0"/>
              <a:t>Machines are products</a:t>
            </a:r>
            <a:endParaRPr dirty="0"/>
          </a:p>
          <a:p>
            <a:pPr lvl="1">
              <a:spcBef>
                <a:spcPts val="0"/>
              </a:spcBef>
            </a:pPr>
            <a:r>
              <a:rPr lang="en" dirty="0"/>
              <a:t>But Code was not</a:t>
            </a:r>
            <a:endParaRPr dirty="0"/>
          </a:p>
          <a:p>
            <a:pPr>
              <a:spcBef>
                <a:spcPts val="0"/>
              </a:spcBef>
            </a:pPr>
            <a:r>
              <a:rPr lang="en" dirty="0"/>
              <a:t>For the first time, the value shifted from the product to the person</a:t>
            </a:r>
            <a:endParaRPr dirty="0"/>
          </a:p>
          <a:p>
            <a:pPr lvl="1">
              <a:spcBef>
                <a:spcPts val="0"/>
              </a:spcBef>
            </a:pPr>
            <a:r>
              <a:rPr lang="en" b="1" dirty="0"/>
              <a:t>You are a company’s most valuable commodity!</a:t>
            </a:r>
            <a:endParaRPr b="1" dirty="0"/>
          </a:p>
          <a:p>
            <a:pPr lvl="1">
              <a:spcBef>
                <a:spcPts val="0"/>
              </a:spcBef>
            </a:pPr>
            <a:r>
              <a:rPr lang="en" dirty="0"/>
              <a:t>Especially true with computer science</a:t>
            </a:r>
            <a:endParaRPr dirty="0"/>
          </a:p>
          <a:p>
            <a:pPr>
              <a:spcBef>
                <a:spcPts val="0"/>
              </a:spcBef>
            </a:pPr>
            <a:r>
              <a:rPr lang="en" dirty="0"/>
              <a:t>This created a dichotomy </a:t>
            </a:r>
            <a:endParaRPr dirty="0"/>
          </a:p>
          <a:p>
            <a:pPr lvl="1">
              <a:spcBef>
                <a:spcPts val="0"/>
              </a:spcBef>
            </a:pPr>
            <a:r>
              <a:rPr lang="en" dirty="0"/>
              <a:t>In some cases, still exists today</a:t>
            </a:r>
            <a:endParaRPr dirty="0"/>
          </a:p>
          <a:p>
            <a:pPr>
              <a:spcBef>
                <a:spcPts val="0"/>
              </a:spcBef>
            </a:pPr>
            <a:r>
              <a:rPr lang="en" dirty="0"/>
              <a:t>Automatic Programming / Coding </a:t>
            </a:r>
            <a:endParaRPr dirty="0"/>
          </a:p>
          <a:p>
            <a:pPr lvl="1">
              <a:spcBef>
                <a:spcPts val="0"/>
              </a:spcBef>
            </a:pPr>
            <a:r>
              <a:rPr lang="en" dirty="0"/>
              <a:t>At the heart of this!</a:t>
            </a:r>
            <a:endParaRPr dirty="0"/>
          </a:p>
          <a:p>
            <a:pPr lvl="1">
              <a:spcBef>
                <a:spcPts val="0"/>
              </a:spcBef>
            </a:pPr>
            <a:r>
              <a:rPr lang="en" dirty="0"/>
              <a:t>If you can replace coders with machines..</a:t>
            </a:r>
            <a:endParaRPr dirty="0"/>
          </a:p>
          <a:p>
            <a:pPr lvl="2">
              <a:spcBef>
                <a:spcPts val="0"/>
              </a:spcBef>
            </a:pPr>
            <a:r>
              <a:rPr lang="en" dirty="0"/>
              <a:t>Enter Cobol and Univac </a:t>
            </a:r>
            <a:endParaRPr dirty="0"/>
          </a:p>
        </p:txBody>
      </p:sp>
      <p:sp>
        <p:nvSpPr>
          <p:cNvPr id="194" name="Google Shape;194;p40"/>
          <p:cNvSpPr txBox="1"/>
          <p:nvPr/>
        </p:nvSpPr>
        <p:spPr>
          <a:xfrm>
            <a:off x="5263978" y="7347369"/>
            <a:ext cx="5204941" cy="425031"/>
          </a:xfrm>
          <a:prstGeom prst="rect">
            <a:avLst/>
          </a:prstGeom>
          <a:noFill/>
          <a:ln>
            <a:noFill/>
          </a:ln>
        </p:spPr>
        <p:txBody>
          <a:bodyPr spcFirstLastPara="1" wrap="square" lIns="138153" tIns="138153" rIns="138153" bIns="138153" anchor="t" anchorCtr="0">
            <a:noAutofit/>
          </a:bodyPr>
          <a:lstStyle/>
          <a:p>
            <a:r>
              <a:rPr lang="en" sz="1600" dirty="0">
                <a:latin typeface="Proxima Nova"/>
                <a:ea typeface="Proxima Nova"/>
                <a:cs typeface="Proxima Nova"/>
                <a:sym typeface="Proxima Nova"/>
              </a:rPr>
              <a:t>Additional Reading: </a:t>
            </a:r>
            <a:r>
              <a:rPr lang="en" sz="1600" u="sng" dirty="0">
                <a:solidFill>
                  <a:schemeClr val="accent4"/>
                </a:solidFill>
                <a:hlinkClick r:id="rId3"/>
              </a:rPr>
              <a:t>Techs Ultimate Success</a:t>
            </a:r>
            <a:endParaRPr sz="1600" dirty="0">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41"/>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a:t>No more coders?</a:t>
            </a:r>
            <a:endParaRPr dirty="0"/>
          </a:p>
        </p:txBody>
      </p:sp>
      <p:sp>
        <p:nvSpPr>
          <p:cNvPr id="200" name="Google Shape;200;p41"/>
          <p:cNvSpPr txBox="1">
            <a:spLocks noGrp="1"/>
          </p:cNvSpPr>
          <p:nvPr>
            <p:ph type="body" idx="1"/>
          </p:nvPr>
        </p:nvSpPr>
        <p:spPr>
          <a:xfrm>
            <a:off x="628093" y="2204315"/>
            <a:ext cx="7846747" cy="4194693"/>
          </a:xfrm>
          <a:prstGeom prst="rect">
            <a:avLst/>
          </a:prstGeom>
        </p:spPr>
        <p:txBody>
          <a:bodyPr spcFirstLastPara="1" vert="horz" wrap="square" lIns="91422" tIns="91422" rIns="91422" bIns="91422" rtlCol="0" anchor="t" anchorCtr="0">
            <a:noAutofit/>
          </a:bodyPr>
          <a:lstStyle/>
          <a:p>
            <a:r>
              <a:rPr lang="en" dirty="0"/>
              <a:t>Actual ad. for the Univac after the creation of Cobol </a:t>
            </a:r>
            <a:endParaRPr dirty="0"/>
          </a:p>
          <a:p>
            <a:pPr>
              <a:spcBef>
                <a:spcPts val="0"/>
              </a:spcBef>
            </a:pPr>
            <a:r>
              <a:rPr lang="en" dirty="0"/>
              <a:t>Let’s think about it…</a:t>
            </a:r>
            <a:endParaRPr dirty="0"/>
          </a:p>
          <a:p>
            <a:pPr indent="0">
              <a:buNone/>
            </a:pPr>
            <a:endParaRPr dirty="0"/>
          </a:p>
          <a:p>
            <a:r>
              <a:rPr lang="en" dirty="0"/>
              <a:t>The industry didn’t know what to do with programmers</a:t>
            </a:r>
            <a:endParaRPr dirty="0"/>
          </a:p>
          <a:p>
            <a:pPr lvl="1">
              <a:spcBef>
                <a:spcPts val="0"/>
              </a:spcBef>
            </a:pPr>
            <a:r>
              <a:rPr lang="en" dirty="0"/>
              <a:t>Some wanted to get rid of them</a:t>
            </a:r>
            <a:endParaRPr dirty="0"/>
          </a:p>
          <a:p>
            <a:pPr lvl="1">
              <a:spcBef>
                <a:spcPts val="0"/>
              </a:spcBef>
            </a:pPr>
            <a:r>
              <a:rPr lang="en" dirty="0"/>
              <a:t>Others wanted to hire more</a:t>
            </a:r>
            <a:endParaRPr dirty="0"/>
          </a:p>
          <a:p>
            <a:pPr marL="1381750" indent="0">
              <a:buNone/>
            </a:pPr>
            <a:endParaRPr dirty="0"/>
          </a:p>
          <a:p>
            <a:r>
              <a:rPr lang="en" dirty="0"/>
              <a:t>Truth</a:t>
            </a:r>
            <a:endParaRPr dirty="0"/>
          </a:p>
          <a:p>
            <a:pPr lvl="1">
              <a:spcBef>
                <a:spcPts val="0"/>
              </a:spcBef>
            </a:pPr>
            <a:r>
              <a:rPr lang="en" dirty="0"/>
              <a:t>Everyone was tied to this new thing called a computer</a:t>
            </a:r>
            <a:endParaRPr dirty="0"/>
          </a:p>
          <a:p>
            <a:pPr lvl="1">
              <a:spcBef>
                <a:spcPts val="0"/>
              </a:spcBef>
            </a:pPr>
            <a:r>
              <a:rPr lang="en" dirty="0"/>
              <a:t>Programmers were becoming even more important</a:t>
            </a:r>
            <a:endParaRPr dirty="0"/>
          </a:p>
        </p:txBody>
      </p:sp>
      <p:pic>
        <p:nvPicPr>
          <p:cNvPr id="201" name="Google Shape;201;p41" descr="Ad for Univac. Illustration depicts a man ripping a paper (containing computer code) in half. Below him are several Univac machines. The ad reads: Univac no longer asks for the detailed instruction codes required by other computers. Univac now automatically produces complex coded routines when given a simple instruction. This truly remarkable new Remington Rand development cuts months from programming time... is easily adaptable to your individual requirements. For more information about Univac automatic programming, write for booklet EL264."/>
          <p:cNvPicPr preferRelativeResize="0"/>
          <p:nvPr/>
        </p:nvPicPr>
        <p:blipFill>
          <a:blip r:embed="rId3">
            <a:alphaModFix/>
          </a:blip>
          <a:stretch>
            <a:fillRect/>
          </a:stretch>
        </p:blipFill>
        <p:spPr>
          <a:xfrm>
            <a:off x="8622933" y="703536"/>
            <a:ext cx="4641754" cy="5704180"/>
          </a:xfrm>
          <a:prstGeom prst="rect">
            <a:avLst/>
          </a:prstGeom>
          <a:noFill/>
          <a:ln>
            <a:noFill/>
          </a:ln>
        </p:spPr>
      </p:pic>
      <p:sp>
        <p:nvSpPr>
          <p:cNvPr id="202" name="Google Shape;202;p41"/>
          <p:cNvSpPr txBox="1"/>
          <p:nvPr/>
        </p:nvSpPr>
        <p:spPr>
          <a:xfrm>
            <a:off x="917319" y="5731117"/>
            <a:ext cx="7268293" cy="514533"/>
          </a:xfrm>
          <a:prstGeom prst="rect">
            <a:avLst/>
          </a:prstGeom>
          <a:noFill/>
          <a:ln>
            <a:noFill/>
          </a:ln>
        </p:spPr>
        <p:txBody>
          <a:bodyPr spcFirstLastPara="1" wrap="square" lIns="138153" tIns="138153" rIns="138153" bIns="138153" anchor="t" anchorCtr="0">
            <a:noAutofit/>
          </a:bodyPr>
          <a:lstStyle/>
          <a:p>
            <a:pPr marL="690875">
              <a:lnSpc>
                <a:spcPct val="120000"/>
              </a:lnSpc>
              <a:spcBef>
                <a:spcPts val="604"/>
              </a:spcBef>
              <a:spcAft>
                <a:spcPts val="604"/>
              </a:spcAft>
            </a:pPr>
            <a:r>
              <a:rPr lang="en" sz="3022" dirty="0">
                <a:solidFill>
                  <a:schemeClr val="dk1"/>
                </a:solidFill>
                <a:latin typeface="Proxima Nova"/>
                <a:ea typeface="Proxima Nova"/>
                <a:cs typeface="Proxima Nova"/>
                <a:sym typeface="Proxima Nova"/>
              </a:rPr>
              <a:t>Second law: Invention is the mother of necessity.</a:t>
            </a:r>
            <a:endParaRPr sz="3022" dirty="0">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name="Office Theme">
  <a:themeElements>
    <a:clrScheme name="Custom 2">
      <a:dk1>
        <a:srgbClr val="000000"/>
      </a:dk1>
      <a:lt1>
        <a:srgbClr val="FFFFFF"/>
      </a:lt1>
      <a:dk2>
        <a:srgbClr val="1E4D2B"/>
      </a:dk2>
      <a:lt2>
        <a:srgbClr val="C8C371"/>
      </a:lt2>
      <a:accent1>
        <a:srgbClr val="D9782C"/>
      </a:accent1>
      <a:accent2>
        <a:srgbClr val="C9D845"/>
      </a:accent2>
      <a:accent3>
        <a:srgbClr val="CC5430"/>
      </a:accent3>
      <a:accent4>
        <a:srgbClr val="105456"/>
      </a:accent4>
      <a:accent5>
        <a:srgbClr val="12A3B6"/>
      </a:accent5>
      <a:accent6>
        <a:srgbClr val="ECC530"/>
      </a:accent6>
      <a:hlink>
        <a:srgbClr val="F3B000"/>
      </a:hlink>
      <a:folHlink>
        <a:srgbClr val="FFDC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lIns="274320" tIns="182880" rIns="274320" bIns="182880" rtlCol="0" anchor="ctr"/>
      <a:lstStyle>
        <a:defPPr>
          <a:defRPr dirty="0" smtClean="0">
            <a:latin typeface="Proxima Nova" charset="0"/>
            <a:ea typeface="Proxima Nova" charset="0"/>
            <a:cs typeface="Proxima Nova"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SU-BrandedTemplate" id="{D21336EF-F334-3B4F-A1D4-F3514C27726B}" vid="{CC5F3D7E-502D-3244-B4FD-FBC9866393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1173</TotalTime>
  <Words>1359</Words>
  <Application>Microsoft Macintosh PowerPoint</Application>
  <PresentationFormat>Custom</PresentationFormat>
  <Paragraphs>182</Paragraphs>
  <Slides>19</Slides>
  <Notes>10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Consolas</vt:lpstr>
      <vt:lpstr>Franklin Gothic Book</vt:lpstr>
      <vt:lpstr>Proxima Nova</vt:lpstr>
      <vt:lpstr>Source Sans Pro</vt:lpstr>
      <vt:lpstr>Vitesse Light</vt:lpstr>
      <vt:lpstr>Office Theme</vt:lpstr>
      <vt:lpstr>PowerPoint Presentation</vt:lpstr>
      <vt:lpstr>Announcements </vt:lpstr>
      <vt:lpstr>A Couple Reminders</vt:lpstr>
      <vt:lpstr>Grading</vt:lpstr>
      <vt:lpstr>Resubmitting?</vt:lpstr>
      <vt:lpstr>FAQ</vt:lpstr>
      <vt:lpstr>It’s Logic</vt:lpstr>
      <vt:lpstr>Poorly Defined Logic of the 50/60s</vt:lpstr>
      <vt:lpstr>No more coders?</vt:lpstr>
      <vt:lpstr>Fortran</vt:lpstr>
      <vt:lpstr>Secrets from the past?</vt:lpstr>
      <vt:lpstr>What does it take to be a good programmer - 1950s/60s edition?</vt:lpstr>
      <vt:lpstr>Logic Problem Time</vt:lpstr>
      <vt:lpstr>Solution</vt:lpstr>
      <vt:lpstr>Basic Conditionals</vt:lpstr>
      <vt:lpstr>Structure of if statements</vt:lpstr>
      <vt:lpstr>Elif?</vt:lpstr>
      <vt:lpstr>Secret Ninja Logic Trick</vt:lpstr>
      <vt:lpstr>Let’s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Lionelle,Albert</dc:creator>
  <cp:lastModifiedBy>Lionelle,Albert</cp:lastModifiedBy>
  <cp:revision>5</cp:revision>
  <dcterms:created xsi:type="dcterms:W3CDTF">2021-07-08T03:08:48Z</dcterms:created>
  <dcterms:modified xsi:type="dcterms:W3CDTF">2021-08-20T03:49:24Z</dcterms:modified>
</cp:coreProperties>
</file>