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6" r:id="rId3"/>
    <p:sldId id="257" r:id="rId4"/>
    <p:sldId id="272" r:id="rId5"/>
    <p:sldId id="258" r:id="rId6"/>
    <p:sldId id="260" r:id="rId7"/>
    <p:sldId id="259" r:id="rId8"/>
    <p:sldId id="267" r:id="rId9"/>
    <p:sldId id="268" r:id="rId10"/>
    <p:sldId id="269" r:id="rId11"/>
    <p:sldId id="270" r:id="rId12"/>
    <p:sldId id="261" r:id="rId13"/>
    <p:sldId id="271" r:id="rId14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79" autoAdjust="0"/>
    <p:restoredTop sz="95994" autoAdjust="0"/>
  </p:normalViewPr>
  <p:slideViewPr>
    <p:cSldViewPr snapToGrid="0" snapToObjects="1">
      <p:cViewPr varScale="1">
        <p:scale>
          <a:sx n="113" d="100"/>
          <a:sy n="113" d="100"/>
        </p:scale>
        <p:origin x="888" y="18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8/19/21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8/19/21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d2e9eca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d2e9eca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d2e9eca0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d2e9eca0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d2e9eca0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d2e9eca0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d2e9eca0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d2e9eca0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0" lvl="3" indent="-298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Were not encouraged to be innovative or explorers</a:t>
            </a:r>
            <a:endParaRPr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286000" lvl="4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»"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Males  - 2452 yards</a:t>
            </a:r>
            <a:endParaRPr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0" lvl="4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»"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Females - 959 yards</a:t>
            </a:r>
            <a:endParaRPr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0" lvl="4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»"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1968 study of how mothers treat children</a:t>
            </a:r>
            <a:endParaRPr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d2e9eca0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d2e9eca0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1920725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527462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Loops, What Not To Repeat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2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Computing Early Issues</a:t>
            </a:r>
            <a:endParaRPr dirty="0"/>
          </a:p>
        </p:txBody>
      </p:sp>
      <p:sp>
        <p:nvSpPr>
          <p:cNvPr id="206" name="Google Shape;206;p42"/>
          <p:cNvSpPr txBox="1">
            <a:spLocks noGrp="1"/>
          </p:cNvSpPr>
          <p:nvPr>
            <p:ph type="body" idx="1"/>
          </p:nvPr>
        </p:nvSpPr>
        <p:spPr>
          <a:xfrm>
            <a:off x="628094" y="2063474"/>
            <a:ext cx="12561413" cy="4570053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r>
              <a:rPr lang="en"/>
              <a:t>Large problems</a:t>
            </a:r>
            <a:endParaRPr dirty="0"/>
          </a:p>
          <a:p>
            <a:pPr>
              <a:spcBef>
                <a:spcPts val="0"/>
              </a:spcBef>
            </a:pPr>
            <a:r>
              <a:rPr lang="en"/>
              <a:t>Poorly defined constraints 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/>
              <a:t>Didn’t know how to define the problem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/>
              <a:t>Or the solution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/>
              <a:t>Requirements analysis - really, really hard - many didn’t ask the clients</a:t>
            </a:r>
            <a:endParaRPr dirty="0"/>
          </a:p>
          <a:p>
            <a:pPr>
              <a:spcBef>
                <a:spcPts val="0"/>
              </a:spcBef>
            </a:pPr>
            <a:r>
              <a:rPr lang="en"/>
              <a:t>Clients didn’t understand what a computer could do</a:t>
            </a:r>
            <a:endParaRPr dirty="0"/>
          </a:p>
          <a:p>
            <a:pPr>
              <a:spcBef>
                <a:spcPts val="0"/>
              </a:spcBef>
            </a:pPr>
            <a:r>
              <a:rPr lang="en"/>
              <a:t>Time magenement was difficult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/>
              <a:t>The rugged programmer couldn’t explain to the manager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/>
              <a:t>The manager couldn’t estimate the time</a:t>
            </a:r>
            <a:endParaRPr dirty="0"/>
          </a:p>
          <a:p>
            <a:pPr>
              <a:spcBef>
                <a:spcPts val="0"/>
              </a:spcBef>
            </a:pPr>
            <a:r>
              <a:rPr lang="en"/>
              <a:t>Coding was taught poorly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/>
              <a:t>Everyone was meant to explore and figure it out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 algn="ctr">
              <a:spcAft>
                <a:spcPts val="604"/>
              </a:spcAft>
              <a:buNone/>
            </a:pPr>
            <a:r>
              <a:rPr lang="en"/>
              <a:t>These are actually issues today! 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3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Enter Software Design</a:t>
            </a:r>
            <a:endParaRPr dirty="0"/>
          </a:p>
        </p:txBody>
      </p:sp>
      <p:sp>
        <p:nvSpPr>
          <p:cNvPr id="212" name="Google Shape;212;p43"/>
          <p:cNvSpPr txBox="1">
            <a:spLocks noGrp="1"/>
          </p:cNvSpPr>
          <p:nvPr>
            <p:ph type="body" idx="1"/>
          </p:nvPr>
        </p:nvSpPr>
        <p:spPr>
          <a:xfrm>
            <a:off x="628094" y="2169591"/>
            <a:ext cx="12561413" cy="4696080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r>
              <a:rPr lang="en"/>
              <a:t>Code documentation became essential</a:t>
            </a:r>
            <a:endParaRPr dirty="0"/>
          </a:p>
          <a:p>
            <a:pPr>
              <a:spcBef>
                <a:spcPts val="0"/>
              </a:spcBef>
            </a:pPr>
            <a:r>
              <a:rPr lang="en"/>
              <a:t>Breaking problems up into smaller parts - essential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/>
              <a:t>Divide Conquer Glue </a:t>
            </a:r>
            <a:endParaRPr dirty="0"/>
          </a:p>
          <a:p>
            <a:pPr>
              <a:spcBef>
                <a:spcPts val="0"/>
              </a:spcBef>
            </a:pPr>
            <a:r>
              <a:rPr lang="en"/>
              <a:t>But…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/>
              <a:t>Many people ignored the good techniques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/>
              <a:t>Were promoted to management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/>
              <a:t>.. but not for everyone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/>
              <a:t>Women were often better working with clients and asking questions</a:t>
            </a:r>
            <a:endParaRPr dirty="0"/>
          </a:p>
          <a:p>
            <a:pPr lvl="3">
              <a:spcBef>
                <a:spcPts val="0"/>
              </a:spcBef>
            </a:pPr>
            <a:r>
              <a:rPr lang="en"/>
              <a:t>But not allowed</a:t>
            </a:r>
            <a:endParaRPr dirty="0"/>
          </a:p>
          <a:p>
            <a:pPr lvl="3">
              <a:spcBef>
                <a:spcPts val="0"/>
              </a:spcBef>
            </a:pPr>
            <a:r>
              <a:rPr lang="en"/>
              <a:t>Could </a:t>
            </a:r>
            <a:r>
              <a:rPr lang="en" b="1"/>
              <a:t>not</a:t>
            </a:r>
            <a:r>
              <a:rPr lang="en"/>
              <a:t> become management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4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Solution to Software Design Issues</a:t>
            </a:r>
            <a:endParaRPr dirty="0"/>
          </a:p>
        </p:txBody>
      </p:sp>
      <p:sp>
        <p:nvSpPr>
          <p:cNvPr id="218" name="Google Shape;218;p44"/>
          <p:cNvSpPr txBox="1">
            <a:spLocks noGrp="1"/>
          </p:cNvSpPr>
          <p:nvPr>
            <p:ph type="body" idx="1"/>
          </p:nvPr>
        </p:nvSpPr>
        <p:spPr>
          <a:xfrm>
            <a:off x="628094" y="2103239"/>
            <a:ext cx="12561413" cy="5086853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r>
              <a:rPr lang="en" dirty="0"/>
              <a:t>Software Engineering?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Methodology for developing Software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Small clearly defined requirements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Well documented code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Team programming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Term was mainly coined (arguments on this)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b="1" dirty="0" err="1"/>
              <a:t>Garmisch</a:t>
            </a:r>
            <a:r>
              <a:rPr lang="en" b="1" dirty="0"/>
              <a:t> conference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1968 - sponsored by NATO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No women were included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A simple change in the job description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Programming now includes the term ‘Engineering’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Now we have the </a:t>
            </a:r>
            <a:r>
              <a:rPr lang="en" u="sng" dirty="0"/>
              <a:t>start</a:t>
            </a:r>
            <a:r>
              <a:rPr lang="en" dirty="0"/>
              <a:t> of a gender definition associated to programmers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/>
              <a:t>Focused marketing of personal PC, society influence, bad management, and more kept happening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/>
              <a:t>Today, we have 24% women in the industry, 18% in academia! 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b="1" u="sng" dirty="0"/>
              <a:t>We can do better!</a:t>
            </a:r>
            <a:endParaRPr b="1" u="sng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81CD-4185-6947-BEE6-29B3C22AF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Lifestyle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3D115-9B91-0845-8F6C-0BE607D9F4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Computing jobs offer a unique lifestyle</a:t>
            </a:r>
          </a:p>
          <a:p>
            <a:pPr lvl="1"/>
            <a:r>
              <a:rPr lang="en-US" dirty="0"/>
              <a:t>What are some unique jobs you can think of?</a:t>
            </a:r>
          </a:p>
          <a:p>
            <a:pPr lvl="1"/>
            <a:r>
              <a:rPr lang="en-US" dirty="0"/>
              <a:t>What about lifestyle choices with those jobs (where you live, work, remote, </a:t>
            </a:r>
            <a:r>
              <a:rPr lang="en-US" dirty="0" err="1"/>
              <a:t>etc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77817447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B85848-D40E-C644-8BBD-356CFF559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D9880C-88AC-7A46-8641-365AB8967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869725"/>
          </a:xfrm>
        </p:spPr>
        <p:txBody>
          <a:bodyPr/>
          <a:lstStyle/>
          <a:p>
            <a:r>
              <a:rPr lang="en-US" dirty="0"/>
              <a:t>Open  your </a:t>
            </a:r>
            <a:r>
              <a:rPr lang="en-US" dirty="0" err="1"/>
              <a:t>iClicker</a:t>
            </a:r>
            <a:r>
              <a:rPr lang="en-US" dirty="0"/>
              <a:t> Software/login </a:t>
            </a:r>
          </a:p>
          <a:p>
            <a:pPr lvl="1"/>
            <a:r>
              <a:rPr lang="en-US" dirty="0"/>
              <a:t>Type in your seat location </a:t>
            </a:r>
          </a:p>
        </p:txBody>
      </p:sp>
    </p:spTree>
    <p:extLst>
      <p:ext uri="{BB962C8B-B14F-4D97-AF65-F5344CB8AC3E}">
        <p14:creationId xmlns:p14="http://schemas.microsoft.com/office/powerpoint/2010/main" val="398998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AA899-1FA8-C543-AA72-4EF1793A9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What are computers good at?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8DEE8-6B6F-674B-8F6C-24985C1B6B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437112"/>
          </a:xfrm>
        </p:spPr>
        <p:txBody>
          <a:bodyPr/>
          <a:lstStyle/>
          <a:p>
            <a:r>
              <a:rPr lang="en-US" dirty="0"/>
              <a:t>Computers are good at three things</a:t>
            </a:r>
          </a:p>
          <a:p>
            <a:pPr lvl="1"/>
            <a:r>
              <a:rPr lang="en-US" dirty="0"/>
              <a:t>Calculations</a:t>
            </a:r>
          </a:p>
          <a:p>
            <a:pPr lvl="1"/>
            <a:r>
              <a:rPr lang="en-US" dirty="0"/>
              <a:t>Formal logic</a:t>
            </a:r>
          </a:p>
          <a:p>
            <a:pPr lvl="1"/>
            <a:r>
              <a:rPr lang="en-US" dirty="0"/>
              <a:t>Repeating what you just asked it to do (iteration/loops) </a:t>
            </a:r>
          </a:p>
          <a:p>
            <a:r>
              <a:rPr lang="en-US" dirty="0"/>
              <a:t>Coincidently</a:t>
            </a:r>
          </a:p>
          <a:p>
            <a:pPr lvl="1"/>
            <a:r>
              <a:rPr lang="en-US" dirty="0"/>
              <a:t>Three areas humans tend to struggle with</a:t>
            </a:r>
          </a:p>
          <a:p>
            <a:r>
              <a:rPr lang="en-US" dirty="0"/>
              <a:t>If you understand </a:t>
            </a:r>
          </a:p>
          <a:p>
            <a:pPr lvl="1"/>
            <a:r>
              <a:rPr lang="en-US" dirty="0"/>
              <a:t>Calculations</a:t>
            </a:r>
          </a:p>
          <a:p>
            <a:pPr lvl="1"/>
            <a:r>
              <a:rPr lang="en-US" dirty="0"/>
              <a:t>Formal Logic</a:t>
            </a:r>
          </a:p>
          <a:p>
            <a:pPr lvl="1"/>
            <a:r>
              <a:rPr lang="en-US" dirty="0"/>
              <a:t>And Loops </a:t>
            </a:r>
          </a:p>
          <a:p>
            <a:pPr lvl="1"/>
            <a:r>
              <a:rPr lang="en-US" dirty="0"/>
              <a:t>You will be able to accomplish impressive programs</a:t>
            </a:r>
          </a:p>
        </p:txBody>
      </p:sp>
    </p:spTree>
    <p:extLst>
      <p:ext uri="{BB962C8B-B14F-4D97-AF65-F5344CB8AC3E}">
        <p14:creationId xmlns:p14="http://schemas.microsoft.com/office/powerpoint/2010/main" val="285278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3896D-4E10-3340-ACDC-2D36917E5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iClicker</a:t>
            </a:r>
            <a:r>
              <a:rPr lang="en-US" dirty="0"/>
              <a:t> </a:t>
            </a:r>
            <a:r>
              <a:rPr lang="en-US" dirty="0" err="1"/>
              <a:t>Checkin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426A28-9520-C446-8E59-535277466349}"/>
              </a:ext>
            </a:extLst>
          </p:cNvPr>
          <p:cNvSpPr txBox="1"/>
          <p:nvPr/>
        </p:nvSpPr>
        <p:spPr>
          <a:xfrm>
            <a:off x="745066" y="1863707"/>
            <a:ext cx="473004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#What is printed?</a:t>
            </a:r>
          </a:p>
          <a:p>
            <a:br>
              <a:rPr lang="en-US" dirty="0"/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simpleWhile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(start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end):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counter = 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b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start &lt; end: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counter -= 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start += 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counter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CE7AFE-3B98-C04F-B3C8-87FFB6D04AFC}"/>
              </a:ext>
            </a:extLst>
          </p:cNvPr>
          <p:cNvSpPr txBox="1"/>
          <p:nvPr/>
        </p:nvSpPr>
        <p:spPr>
          <a:xfrm>
            <a:off x="6163734" y="2085944"/>
            <a:ext cx="39736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simpleWhile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D939C7-8A48-DE4F-A8FE-E33654149A38}"/>
              </a:ext>
            </a:extLst>
          </p:cNvPr>
          <p:cNvSpPr txBox="1"/>
          <p:nvPr/>
        </p:nvSpPr>
        <p:spPr>
          <a:xfrm>
            <a:off x="6163734" y="2708166"/>
            <a:ext cx="36350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simpleWhile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58B988-A1E2-D740-8D78-8E9444CEDA57}"/>
              </a:ext>
            </a:extLst>
          </p:cNvPr>
          <p:cNvSpPr txBox="1"/>
          <p:nvPr/>
        </p:nvSpPr>
        <p:spPr>
          <a:xfrm>
            <a:off x="6163734" y="3330388"/>
            <a:ext cx="36350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simpleWhile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80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7CEE5-6EB9-7E43-882C-B44185902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While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8EEA6-E91F-FC40-9B78-6FF26E29D6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967637"/>
          </a:xfrm>
        </p:spPr>
        <p:txBody>
          <a:bodyPr/>
          <a:lstStyle/>
          <a:p>
            <a:r>
              <a:rPr lang="en-US" dirty="0"/>
              <a:t>You know conditions (from if statements)</a:t>
            </a:r>
          </a:p>
          <a:p>
            <a:r>
              <a:rPr lang="en-US" dirty="0"/>
              <a:t>Loops *while* the condition is True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5E9F39-A48A-4A4F-A0F4-6184F0A94FCE}"/>
              </a:ext>
            </a:extLst>
          </p:cNvPr>
          <p:cNvSpPr/>
          <p:nvPr/>
        </p:nvSpPr>
        <p:spPr>
          <a:xfrm>
            <a:off x="756354" y="2864026"/>
            <a:ext cx="6378223" cy="707886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True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"infinite loop, breaks computer"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5DB8AD-24B6-3540-84F4-25EEE7B21444}"/>
              </a:ext>
            </a:extLst>
          </p:cNvPr>
          <p:cNvSpPr/>
          <p:nvPr/>
        </p:nvSpPr>
        <p:spPr>
          <a:xfrm>
            <a:off x="756355" y="3711957"/>
            <a:ext cx="6378222" cy="1631216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b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increment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b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545F1C-1E0A-334F-AE05-CED789B4A971}"/>
              </a:ext>
            </a:extLst>
          </p:cNvPr>
          <p:cNvSpPr/>
          <p:nvPr/>
        </p:nvSpPr>
        <p:spPr>
          <a:xfrm>
            <a:off x="756355" y="5483218"/>
            <a:ext cx="8308623" cy="1323439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check =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'-'</a:t>
            </a:r>
            <a:b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check !=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'y'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 want to build a snowman."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check =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"Do you want to build a snowman? 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)[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41160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A62E6-819F-424D-8CB7-EB98F6D0A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OB1 Error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6CF09-08A2-8944-980C-236B5B0FA6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5208281" cy="2456651"/>
          </a:xfrm>
        </p:spPr>
        <p:txBody>
          <a:bodyPr/>
          <a:lstStyle/>
          <a:p>
            <a:r>
              <a:rPr lang="en-US" dirty="0"/>
              <a:t>Most common error in loops</a:t>
            </a:r>
          </a:p>
          <a:p>
            <a:pPr lvl="1"/>
            <a:r>
              <a:rPr lang="en-US" dirty="0"/>
              <a:t>Off By One</a:t>
            </a:r>
          </a:p>
          <a:p>
            <a:pPr lvl="1"/>
            <a:r>
              <a:rPr lang="en-US" dirty="0"/>
              <a:t>Saw that with the index of  a string!</a:t>
            </a:r>
          </a:p>
          <a:p>
            <a:r>
              <a:rPr lang="en-US" dirty="0"/>
              <a:t>Also called</a:t>
            </a:r>
          </a:p>
          <a:p>
            <a:pPr lvl="1"/>
            <a:r>
              <a:rPr lang="en-US" dirty="0"/>
              <a:t>OB1 error </a:t>
            </a:r>
          </a:p>
          <a:p>
            <a:r>
              <a:rPr lang="en-US" dirty="0"/>
              <a:t>Does this loop print 9 or 10  or 11 times?</a:t>
            </a:r>
          </a:p>
        </p:txBody>
      </p:sp>
      <p:pic>
        <p:nvPicPr>
          <p:cNvPr id="4" name="Google Shape;230;p45" descr="Image result for obi wan kenobi">
            <a:extLst>
              <a:ext uri="{FF2B5EF4-FFF2-40B4-BE49-F238E27FC236}">
                <a16:creationId xmlns:a16="http://schemas.microsoft.com/office/drawing/2014/main" id="{E5D25B10-A5A0-AD40-8FB2-D765B0FA64C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341631" y="93907"/>
            <a:ext cx="1372300" cy="16797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7D1BC93-8B17-4548-B794-E39F9925A1E0}"/>
              </a:ext>
            </a:extLst>
          </p:cNvPr>
          <p:cNvSpPr/>
          <p:nvPr/>
        </p:nvSpPr>
        <p:spPr>
          <a:xfrm>
            <a:off x="1895952" y="6080667"/>
            <a:ext cx="26725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10,9,8,7,6,5,4,3,2,1,0,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DEC425-D4E9-FE46-8F1E-022BA1657C29}"/>
              </a:ext>
            </a:extLst>
          </p:cNvPr>
          <p:cNvSpPr/>
          <p:nvPr/>
        </p:nvSpPr>
        <p:spPr>
          <a:xfrm>
            <a:off x="1603022" y="4326341"/>
            <a:ext cx="423333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b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answer = </a:t>
            </a:r>
            <a: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b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&gt;= 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answer += </a:t>
            </a:r>
            <a: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"{},"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.format(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-= 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(answer)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A8F856-8B11-DC4B-AF88-38E7CA61A55F}"/>
              </a:ext>
            </a:extLst>
          </p:cNvPr>
          <p:cNvSpPr/>
          <p:nvPr/>
        </p:nvSpPr>
        <p:spPr>
          <a:xfrm>
            <a:off x="7981246" y="1773607"/>
            <a:ext cx="42333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b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answer = </a:t>
            </a:r>
            <a: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b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answer += </a:t>
            </a:r>
            <a: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"{},"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.format(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-= 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(answer[:-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CBF8E8-E29C-EF4D-8F08-ADBE89971D75}"/>
              </a:ext>
            </a:extLst>
          </p:cNvPr>
          <p:cNvSpPr/>
          <p:nvPr/>
        </p:nvSpPr>
        <p:spPr>
          <a:xfrm>
            <a:off x="8903514" y="3527933"/>
            <a:ext cx="23887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10,9,8,7,6,5,4,3,2,1</a:t>
            </a:r>
          </a:p>
        </p:txBody>
      </p:sp>
    </p:spTree>
    <p:extLst>
      <p:ext uri="{BB962C8B-B14F-4D97-AF65-F5344CB8AC3E}">
        <p14:creationId xmlns:p14="http://schemas.microsoft.com/office/powerpoint/2010/main" val="414082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F8AD8-84E4-344F-B17A-A4028F6B6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Code!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97649D-35B1-C742-A1D5-DF57A9FBD214}"/>
              </a:ext>
            </a:extLst>
          </p:cNvPr>
          <p:cNvSpPr/>
          <p:nvPr/>
        </p:nvSpPr>
        <p:spPr>
          <a:xfrm>
            <a:off x="2565400" y="1685597"/>
            <a:ext cx="8686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lets_play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cost =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b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budget =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"Enter a starting budget? 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months =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"Enter a number of months? 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counter =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b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total_purchased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b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months &gt; counter: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budget &gt;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budget -= cost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cost *=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1.07</a:t>
            </a:r>
            <a:b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total_purchased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counter +=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lets_play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08914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Why Women Programmers?</a:t>
            </a:r>
            <a:endParaRPr dirty="0"/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628075" y="2250827"/>
            <a:ext cx="12561413" cy="2015520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 marL="0" indent="0">
              <a:buNone/>
            </a:pPr>
            <a:r>
              <a:rPr lang="en" sz="2720" dirty="0"/>
              <a:t>“How did women come to staff the world’s first electronic digital computers , a seemingly masculine engineering domain ? The short answer is that they were actively </a:t>
            </a:r>
            <a:r>
              <a:rPr lang="en" sz="2720" b="1" dirty="0"/>
              <a:t>recruited during a time of urgent need and scarce male labor</a:t>
            </a:r>
            <a:r>
              <a:rPr lang="en" sz="2720" dirty="0"/>
              <a:t>.”</a:t>
            </a:r>
            <a:endParaRPr sz="2720" dirty="0"/>
          </a:p>
          <a:p>
            <a:pPr marL="0" indent="0">
              <a:buNone/>
            </a:pPr>
            <a:endParaRPr sz="2720" dirty="0"/>
          </a:p>
          <a:p>
            <a:pPr indent="-518156">
              <a:buSzPts val="1800"/>
            </a:pPr>
            <a:r>
              <a:rPr lang="en" sz="2720" dirty="0"/>
              <a:t>But - like most industries, the guys returned from the war. </a:t>
            </a:r>
            <a:endParaRPr sz="2720" dirty="0"/>
          </a:p>
          <a:p>
            <a:pPr indent="-518156">
              <a:spcBef>
                <a:spcPts val="0"/>
              </a:spcBef>
              <a:buSzPts val="1800"/>
            </a:pPr>
            <a:r>
              <a:rPr lang="en" sz="2720" dirty="0"/>
              <a:t>Unlike most - computing wasn’t part of their old jobs</a:t>
            </a:r>
            <a:endParaRPr sz="2720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" dirty="0"/>
              <a:t>Abbate, Janet. Recoding Gender: Women's Changing Participation in Computing (History of Computing) (p. 18). The MIT Press. Kindle Edition. </a:t>
            </a:r>
            <a:endParaRPr dirty="0"/>
          </a:p>
          <a:p>
            <a:pPr marL="0" indent="0">
              <a:spcAft>
                <a:spcPts val="604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1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Highlighting Two Pioneers</a:t>
            </a:r>
            <a:endParaRPr dirty="0"/>
          </a:p>
        </p:txBody>
      </p:sp>
      <p:sp>
        <p:nvSpPr>
          <p:cNvPr id="199" name="Google Shape;199;p41"/>
          <p:cNvSpPr txBox="1">
            <a:spLocks noGrp="1"/>
          </p:cNvSpPr>
          <p:nvPr>
            <p:ph type="body" idx="1"/>
          </p:nvPr>
        </p:nvSpPr>
        <p:spPr>
          <a:xfrm>
            <a:off x="628094" y="2067930"/>
            <a:ext cx="12561413" cy="4297600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r>
              <a:rPr lang="en"/>
              <a:t>Elsie Shutt 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/>
              <a:t>Computations, Inc.  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/>
              <a:t>Harvard, Massachusetts, in 1957.</a:t>
            </a:r>
            <a:endParaRPr dirty="0"/>
          </a:p>
          <a:p>
            <a:pPr>
              <a:spcBef>
                <a:spcPts val="0"/>
              </a:spcBef>
            </a:pPr>
            <a:r>
              <a:rPr lang="en"/>
              <a:t>Stephanie “Steve” Shirley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/>
              <a:t>Freelance Programmers Ltd (later F International) 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/>
              <a:t>Hemel Hempstead near London in 1962.</a:t>
            </a:r>
            <a:endParaRPr dirty="0"/>
          </a:p>
          <a:p>
            <a:pPr>
              <a:spcBef>
                <a:spcPts val="0"/>
              </a:spcBef>
            </a:pPr>
            <a:r>
              <a:rPr lang="en"/>
              <a:t>Two different parts of the world: -Same idea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/>
              <a:t>Work from home mother’s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/>
              <a:t>Where not allowed to work for a window after being pregnant (1800s laws put into place as part of labor movement)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/>
              <a:t>Daycare was not readily accessible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/>
              <a:t>Once out of the industry, hard to get back into it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/>
              <a:t>How did this work?</a:t>
            </a:r>
            <a:endParaRPr dirty="0"/>
          </a:p>
        </p:txBody>
      </p:sp>
      <p:pic>
        <p:nvPicPr>
          <p:cNvPr id="200" name="Google Shape;200;p41" descr="Two individuals working on a computer. 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7898" y="1752739"/>
            <a:ext cx="4167191" cy="2778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913</Words>
  <Application>Microsoft Macintosh PowerPoint</Application>
  <PresentationFormat>Custom</PresentationFormat>
  <Paragraphs>110</Paragraphs>
  <Slides>13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Consolas</vt:lpstr>
      <vt:lpstr>Franklin Gothic Book</vt:lpstr>
      <vt:lpstr>Proxima Nova</vt:lpstr>
      <vt:lpstr>Source Sans Pro</vt:lpstr>
      <vt:lpstr>Vitesse Light</vt:lpstr>
      <vt:lpstr>Office Theme</vt:lpstr>
      <vt:lpstr>PowerPoint Presentation</vt:lpstr>
      <vt:lpstr>Announcements </vt:lpstr>
      <vt:lpstr>What are computers good at?</vt:lpstr>
      <vt:lpstr>iClicker Checkin</vt:lpstr>
      <vt:lpstr>The While Loop</vt:lpstr>
      <vt:lpstr>OB1 Error</vt:lpstr>
      <vt:lpstr>Let’s Code!</vt:lpstr>
      <vt:lpstr>Why Women Programmers?</vt:lpstr>
      <vt:lpstr>Highlighting Two Pioneers</vt:lpstr>
      <vt:lpstr>Computing Early Issues</vt:lpstr>
      <vt:lpstr>Enter Software Design</vt:lpstr>
      <vt:lpstr>Solution to Software Design Issues</vt:lpstr>
      <vt:lpstr>Computing Lifestyle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5</cp:revision>
  <dcterms:created xsi:type="dcterms:W3CDTF">2021-07-08T21:54:45Z</dcterms:created>
  <dcterms:modified xsi:type="dcterms:W3CDTF">2021-08-20T04:03:55Z</dcterms:modified>
</cp:coreProperties>
</file>