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639FD-0357-C741-8CE4-C363F1D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DB677-9F9D-DE41-95FB-BB0CAFBF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92522"/>
          </a:xfrm>
        </p:spPr>
        <p:txBody>
          <a:bodyPr/>
          <a:lstStyle/>
          <a:p>
            <a:r>
              <a:rPr lang="en-US" dirty="0"/>
              <a:t>Fancy word…</a:t>
            </a:r>
          </a:p>
          <a:p>
            <a:r>
              <a:rPr lang="en-US" dirty="0"/>
              <a:t>Means creating a loop, by calling a method over and over</a:t>
            </a:r>
          </a:p>
          <a:p>
            <a:pPr lvl="1"/>
            <a:r>
              <a:rPr lang="en-US" dirty="0"/>
              <a:t>Essentially divide-conquer-glue at the algorithm level! </a:t>
            </a:r>
          </a:p>
          <a:p>
            <a:r>
              <a:rPr lang="en-US" dirty="0"/>
              <a:t>Advantages of Recursion :</a:t>
            </a:r>
          </a:p>
          <a:p>
            <a:pPr lvl="1"/>
            <a:r>
              <a:rPr lang="en-US" dirty="0"/>
              <a:t>Complex iteration can be  broken  into simpler functions </a:t>
            </a:r>
          </a:p>
          <a:p>
            <a:pPr lvl="1"/>
            <a:r>
              <a:rPr lang="en-US" dirty="0"/>
              <a:t>Creations of sequences or values across sequences can be done with recursion </a:t>
            </a:r>
          </a:p>
          <a:p>
            <a:r>
              <a:rPr lang="en-US" dirty="0"/>
              <a:t>Often over thought</a:t>
            </a:r>
          </a:p>
          <a:p>
            <a:r>
              <a:rPr lang="en-US" dirty="0"/>
              <a:t>Try to think in two steps only</a:t>
            </a:r>
          </a:p>
          <a:p>
            <a:pPr lvl="1"/>
            <a:r>
              <a:rPr lang="en-US" dirty="0"/>
              <a:t>Base case</a:t>
            </a:r>
          </a:p>
          <a:p>
            <a:pPr lvl="1"/>
            <a:r>
              <a:rPr lang="en-US" dirty="0"/>
              <a:t>Repetition to Base Case.</a:t>
            </a:r>
          </a:p>
        </p:txBody>
      </p:sp>
    </p:spTree>
    <p:extLst>
      <p:ext uri="{BB962C8B-B14F-4D97-AF65-F5344CB8AC3E}">
        <p14:creationId xmlns:p14="http://schemas.microsoft.com/office/powerpoint/2010/main" val="4843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B812-0B68-FD4B-8C1F-BEB964D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3A84-1D19-7249-A9BE-4CE6CA5D4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37347" cy="5554406"/>
          </a:xfrm>
        </p:spPr>
        <p:txBody>
          <a:bodyPr/>
          <a:lstStyle/>
          <a:p>
            <a:r>
              <a:rPr lang="en-US" dirty="0"/>
              <a:t>Quest:</a:t>
            </a:r>
          </a:p>
          <a:p>
            <a:pPr lvl="1"/>
            <a:r>
              <a:rPr lang="en-US" dirty="0"/>
              <a:t>Reverse a List</a:t>
            </a:r>
          </a:p>
          <a:p>
            <a:r>
              <a:rPr lang="en-US" dirty="0"/>
              <a:t>Develop Base Case</a:t>
            </a:r>
          </a:p>
          <a:p>
            <a:pPr lvl="1"/>
            <a:r>
              <a:rPr lang="en-US" dirty="0"/>
              <a:t>What  happens when the the list is…</a:t>
            </a:r>
          </a:p>
          <a:p>
            <a:pPr lvl="2"/>
            <a:r>
              <a:rPr lang="en-US" dirty="0"/>
              <a:t>0 length? do I need to reverse?</a:t>
            </a:r>
          </a:p>
          <a:p>
            <a:pPr lvl="2"/>
            <a:r>
              <a:rPr lang="en-US" dirty="0"/>
              <a:t>1 length? do I  need to reverse?</a:t>
            </a:r>
          </a:p>
          <a:p>
            <a:pPr lvl="2"/>
            <a:r>
              <a:rPr lang="en-US" dirty="0"/>
              <a:t>No!</a:t>
            </a:r>
          </a:p>
          <a:p>
            <a:pPr lvl="1"/>
            <a:r>
              <a:rPr lang="en-US" dirty="0"/>
              <a:t>Just return the list</a:t>
            </a:r>
          </a:p>
          <a:p>
            <a:r>
              <a:rPr lang="en-US" dirty="0"/>
              <a:t>List is length 2?</a:t>
            </a:r>
          </a:p>
          <a:p>
            <a:pPr lvl="1"/>
            <a:r>
              <a:rPr lang="en-US" dirty="0"/>
              <a:t>Swap the  first and  last!</a:t>
            </a:r>
          </a:p>
          <a:p>
            <a:pPr lvl="1"/>
            <a:r>
              <a:rPr lang="en-US" dirty="0"/>
              <a:t>and then N  length?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88288-284C-5F40-ACDD-8BC4A20236CA}"/>
              </a:ext>
            </a:extLst>
          </p:cNvPr>
          <p:cNvSpPr txBox="1"/>
          <p:nvPr/>
        </p:nvSpPr>
        <p:spPr>
          <a:xfrm>
            <a:off x="5565422" y="1532946"/>
            <a:ext cx="75184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base first!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[values[-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D843-9E41-494B-B6BC-24303728CF1B}"/>
              </a:ext>
            </a:extLst>
          </p:cNvPr>
          <p:cNvSpPr txBox="1"/>
          <p:nvPr/>
        </p:nvSpPr>
        <p:spPr>
          <a:xfrm>
            <a:off x="6043658" y="3371990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reversed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4636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1AFE-9598-B743-8F70-6A252853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448059"/>
            <a:ext cx="5580814" cy="1015663"/>
          </a:xfrm>
        </p:spPr>
        <p:txBody>
          <a:bodyPr/>
          <a:lstStyle/>
          <a:p>
            <a:r>
              <a:rPr lang="en-US" dirty="0"/>
              <a:t>Example One: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4420-9356-634C-BEE0-448814EDC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478325" cy="460138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4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 Hit length of one, return 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4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/>
              <a:t>Final answer!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7C82-FFCA-704A-8076-4F824333A66F}"/>
              </a:ext>
            </a:extLst>
          </p:cNvPr>
          <p:cNvSpPr txBox="1"/>
          <p:nvPr/>
        </p:nvSpPr>
        <p:spPr>
          <a:xfrm>
            <a:off x="7620000" y="140283"/>
            <a:ext cx="605084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[values[-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137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0638-BE54-7A40-8151-03ECC22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 – Store Answer!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CB2-9805-DF44-8C66-0CA99B168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887025" cy="2088842"/>
          </a:xfrm>
        </p:spPr>
        <p:txBody>
          <a:bodyPr/>
          <a:lstStyle/>
          <a:p>
            <a:r>
              <a:rPr lang="en-US" dirty="0"/>
              <a:t>Sometimes it is easier to store the answer</a:t>
            </a:r>
          </a:p>
          <a:p>
            <a:pPr lvl="1"/>
            <a:r>
              <a:rPr lang="en-US" dirty="0"/>
              <a:t>But how? </a:t>
            </a:r>
          </a:p>
          <a:p>
            <a:pPr lvl="1"/>
            <a:r>
              <a:rPr lang="en-US" dirty="0"/>
              <a:t>One of the variables keeps track of  the answer! </a:t>
            </a:r>
          </a:p>
          <a:p>
            <a:r>
              <a:rPr lang="en-US" dirty="0"/>
              <a:t>Can take ”two” versions of the function </a:t>
            </a:r>
          </a:p>
          <a:p>
            <a:pPr lvl="1"/>
            <a:r>
              <a:rPr lang="en-US" dirty="0"/>
              <a:t>At least until we get to defaults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B652B-2034-F049-A986-D817029DB82E}"/>
              </a:ext>
            </a:extLst>
          </p:cNvPr>
          <p:cNvSpPr txBox="1"/>
          <p:nvPr/>
        </p:nvSpPr>
        <p:spPr>
          <a:xfrm>
            <a:off x="1136075" y="4038600"/>
            <a:ext cx="9849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 + values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 + [values[-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reverse_list_tail_start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20094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9430-9740-F643-8AB7-817A242E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Tail: Reverse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6988-18B1-164E-8058-3D04E3618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2297383"/>
            <a:ext cx="12561453" cy="5092997"/>
          </a:xfrm>
        </p:spPr>
        <p:txBody>
          <a:bodyPr/>
          <a:lstStyle/>
          <a:p>
            <a:r>
              <a:rPr lang="en-US" dirty="0" err="1"/>
              <a:t>reverse_list_tail_start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1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", 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[])</a:t>
            </a:r>
          </a:p>
          <a:p>
            <a:pPr lvl="2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3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”, 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4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”, 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", "Link"</a:t>
            </a:r>
            <a:r>
              <a:rPr lang="en-US" dirty="0"/>
              <a:t>])</a:t>
            </a:r>
          </a:p>
          <a:p>
            <a:pPr lvl="5"/>
            <a:r>
              <a:rPr lang="en-US" sz="1650" dirty="0" err="1">
                <a:latin typeface="Franklin Gothic Book" panose="020B0503020102020204" pitchFamily="34" charset="0"/>
              </a:rPr>
              <a:t>reverse_list_tail</a:t>
            </a:r>
            <a:r>
              <a:rPr lang="en-US" sz="1650" dirty="0">
                <a:latin typeface="Franklin Gothic Book" panose="020B0503020102020204" pitchFamily="34" charset="0"/>
              </a:rPr>
              <a:t>([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"Princess Zelda"</a:t>
            </a:r>
            <a:r>
              <a:rPr lang="en-US" sz="1650" dirty="0">
                <a:latin typeface="Franklin Gothic Book" panose="020B0503020102020204" pitchFamily="34" charset="0"/>
              </a:rPr>
              <a:t>], 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>
                <a:latin typeface="Franklin Gothic Book" panose="020B0503020102020204" pitchFamily="34" charset="0"/>
              </a:rPr>
              <a:t>])</a:t>
            </a:r>
          </a:p>
          <a:p>
            <a:pPr lvl="4"/>
            <a:r>
              <a:rPr lang="en-US" sz="1650" dirty="0">
                <a:latin typeface="Franklin Gothic Book" panose="020B0503020102020204" pitchFamily="34" charset="0"/>
              </a:rPr>
              <a:t>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sz="1650" dirty="0">
                <a:latin typeface="Franklin Gothic Book" panose="020B0503020102020204" pitchFamily="34" charset="0"/>
              </a:rPr>
              <a:t>]</a:t>
            </a:r>
          </a:p>
          <a:p>
            <a:pPr lvl="3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pPr lvl="2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pPr lvl="1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simple returns at  the end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both work!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8F8D7-02FB-AF4D-906E-EB1964C9A8F2}"/>
              </a:ext>
            </a:extLst>
          </p:cNvPr>
          <p:cNvSpPr txBox="1"/>
          <p:nvPr/>
        </p:nvSpPr>
        <p:spPr>
          <a:xfrm>
            <a:off x="6114475" y="84651"/>
            <a:ext cx="7563425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 + values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 + [values[-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reverse_list_tail_start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11202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8B1F-3980-BD4B-8EDB-81B14676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711D7-AE52-0644-8D43-A9E0A3751C49}"/>
              </a:ext>
            </a:extLst>
          </p:cNvPr>
          <p:cNvSpPr txBox="1"/>
          <p:nvPr/>
        </p:nvSpPr>
        <p:spPr>
          <a:xfrm>
            <a:off x="2006600" y="1793945"/>
            <a:ext cx="1118292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+ unsorted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find max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+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804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1006</Words>
  <Application>Microsoft Macintosh PowerPoint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Recursion</vt:lpstr>
      <vt:lpstr>Example One</vt:lpstr>
      <vt:lpstr>Example One: Run</vt:lpstr>
      <vt:lpstr>Tail Recursion – Store Answer!</vt:lpstr>
      <vt:lpstr>Tail: Reverse List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2021-07-19T01:08:27Z</dcterms:created>
  <dcterms:modified xsi:type="dcterms:W3CDTF">2021-07-19T19:55:37Z</dcterms:modified>
</cp:coreProperties>
</file>