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8" autoAdjust="0"/>
    <p:restoredTop sz="95994" autoAdjust="0"/>
  </p:normalViewPr>
  <p:slideViewPr>
    <p:cSldViewPr snapToGrid="0" snapToObjects="1">
      <p:cViewPr varScale="1">
        <p:scale>
          <a:sx n="90" d="100"/>
          <a:sy n="90" d="100"/>
        </p:scale>
        <p:origin x="1576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cb7c009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cb7c009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cb7c009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cb7c009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dcb7c009e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dcb7c009e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cb7c009e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cb7c009e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6869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geeksforgeeks.org/why-you-should-learn-python-in-2021/" TargetMode="External"/><Relationship Id="rId4" Type="http://schemas.openxmlformats.org/officeDocument/2006/relationships/hyperlink" Target="https://medium.com/couragion/coding-alone-does-not-make-cs-for-all-c611b4e3a40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state.edu/~cs150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150B – Welcome and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Culture and Coding: Python (GT-AH3)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 descr="Ada Lovelace portrai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80" y="1061291"/>
            <a:ext cx="3933422" cy="56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5"/>
          <p:cNvSpPr txBox="1"/>
          <p:nvPr/>
        </p:nvSpPr>
        <p:spPr>
          <a:xfrm>
            <a:off x="4697780" y="6664302"/>
            <a:ext cx="5119040" cy="90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/>
              <a:t>Photo By:</a:t>
            </a:r>
            <a:endParaRPr sz="1209" dirty="0"/>
          </a:p>
          <a:p>
            <a:r>
              <a:rPr lang="en" sz="1209"/>
              <a:t>Alfred Edward Chalon [Public domain], via Wikimedia Commons</a:t>
            </a:r>
            <a:endParaRPr sz="1209" dirty="0"/>
          </a:p>
        </p:txBody>
      </p:sp>
      <p:sp>
        <p:nvSpPr>
          <p:cNvPr id="228" name="Google Shape;228;p45"/>
          <p:cNvSpPr txBox="1"/>
          <p:nvPr/>
        </p:nvSpPr>
        <p:spPr>
          <a:xfrm>
            <a:off x="4670353" y="187302"/>
            <a:ext cx="4713307" cy="74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ctr"/>
            <a:r>
              <a:rPr lang="en" sz="1813"/>
              <a:t>The Right Honourable</a:t>
            </a:r>
            <a:endParaRPr sz="1813" dirty="0"/>
          </a:p>
          <a:p>
            <a:pPr algn="ctr"/>
            <a:r>
              <a:rPr lang="en" sz="3022"/>
              <a:t>Countess of Lovelace</a:t>
            </a:r>
            <a:endParaRPr sz="3022" dirty="0"/>
          </a:p>
          <a:p>
            <a:pPr algn="ctr"/>
            <a:endParaRPr sz="302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CS 150B: Topics Covered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3" y="2004023"/>
            <a:ext cx="12561413" cy="254131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CS For All</a:t>
            </a:r>
            <a:endParaRPr dirty="0"/>
          </a:p>
          <a:p>
            <a:r>
              <a:rPr lang="en" dirty="0"/>
              <a:t>History of Computer Science</a:t>
            </a: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Inclusive Design Choices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Ethical Questions of Technology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Computer Security and Privacy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Current Industries in Computer Science</a:t>
            </a:r>
            <a:endParaRPr dirty="0"/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1"/>
          </p:nvPr>
        </p:nvSpPr>
        <p:spPr>
          <a:xfrm>
            <a:off x="7148093" y="2004033"/>
            <a:ext cx="6280480" cy="3698596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Programming Basics (Python):</a:t>
            </a:r>
            <a:endParaRPr dirty="0"/>
          </a:p>
          <a:p>
            <a:r>
              <a:rPr lang="en-US" dirty="0"/>
              <a:t>Python basics (variables, operations, printing)</a:t>
            </a:r>
          </a:p>
          <a:p>
            <a:r>
              <a:rPr lang="en-US" dirty="0"/>
              <a:t>Control Structures (Conditionals, Loops, Functions)</a:t>
            </a:r>
          </a:p>
          <a:p>
            <a:r>
              <a:rPr lang="en-US" dirty="0"/>
              <a:t>Lists and Dictionaries</a:t>
            </a:r>
          </a:p>
          <a:p>
            <a:r>
              <a:rPr lang="en-US" dirty="0"/>
              <a:t>File I/O including  CSV files</a:t>
            </a:r>
          </a:p>
          <a:p>
            <a:pPr marL="230292" indent="0">
              <a:buNone/>
            </a:pPr>
            <a:r>
              <a:rPr lang="en" dirty="0"/>
              <a:t>Not in this order -</a:t>
            </a:r>
            <a:r>
              <a:rPr lang="en" b="1" dirty="0"/>
              <a:t> iterative approach</a:t>
            </a:r>
            <a:endParaRPr lang="en" dirty="0"/>
          </a:p>
          <a:p>
            <a:pPr marL="0" indent="0">
              <a:buNone/>
            </a:pPr>
            <a:r>
              <a:rPr lang="en" dirty="0"/>
              <a:t>Why Python?</a:t>
            </a:r>
            <a:endParaRPr dirty="0"/>
          </a:p>
          <a:p>
            <a:r>
              <a:rPr lang="en-US" dirty="0"/>
              <a:t>Used in all fields for scripting and research</a:t>
            </a:r>
            <a:endParaRPr dirty="0"/>
          </a:p>
        </p:txBody>
      </p:sp>
      <p:pic>
        <p:nvPicPr>
          <p:cNvPr id="195" name="Google Shape;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55" y="4838204"/>
            <a:ext cx="4789316" cy="19396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/>
        </p:nvSpPr>
        <p:spPr>
          <a:xfrm>
            <a:off x="1872153" y="6695469"/>
            <a:ext cx="2824720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rPr>
              <a:t>Ref: </a:t>
            </a: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Illustration by Melissa Risteff</a:t>
            </a:r>
            <a:endParaRPr sz="1209" dirty="0">
              <a:solidFill>
                <a:srgbClr val="9A9A9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2E0B5-0CD0-5044-967B-F154BAD0FC18}"/>
              </a:ext>
            </a:extLst>
          </p:cNvPr>
          <p:cNvSpPr txBox="1"/>
          <p:nvPr/>
        </p:nvSpPr>
        <p:spPr>
          <a:xfrm>
            <a:off x="2536498" y="7379521"/>
            <a:ext cx="808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Reading: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https://www.geeksforgeeks.org/why-you-should-learn-python-in-2021/</a:t>
            </a:r>
            <a:endParaRPr lang="en-US" sz="1600" u="sng" dirty="0">
              <a:solidFill>
                <a:schemeClr val="hlin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Teaching Approach/Concepts</a:t>
            </a:r>
            <a:endParaRPr dirty="0"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628075" y="2138551"/>
            <a:ext cx="12561413" cy="44622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Based on Psychology of Learning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Spacing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Interweaving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Practiced Recall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Elaboration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Reflection</a:t>
            </a:r>
          </a:p>
          <a:p>
            <a:pPr>
              <a:spcBef>
                <a:spcPts val="0"/>
              </a:spcBef>
            </a:pPr>
            <a:r>
              <a:rPr lang="en" dirty="0"/>
              <a:t>Spacing and Interweaving</a:t>
            </a:r>
          </a:p>
          <a:p>
            <a:pPr lvl="1">
              <a:spcBef>
                <a:spcPts val="0"/>
              </a:spcBef>
            </a:pPr>
            <a:r>
              <a:rPr lang="en" dirty="0"/>
              <a:t>4 week cycles on labs and readings</a:t>
            </a:r>
          </a:p>
          <a:p>
            <a:pPr>
              <a:spcBef>
                <a:spcPts val="0"/>
              </a:spcBef>
            </a:pPr>
            <a:r>
              <a:rPr lang="en" dirty="0"/>
              <a:t>Practiced Recall</a:t>
            </a:r>
          </a:p>
          <a:p>
            <a:pPr lvl="1">
              <a:spcBef>
                <a:spcPts val="0"/>
              </a:spcBef>
            </a:pPr>
            <a:r>
              <a:rPr lang="en" dirty="0"/>
              <a:t>Weekly Knowledge Checks </a:t>
            </a:r>
          </a:p>
          <a:p>
            <a:pPr>
              <a:spcBef>
                <a:spcPts val="0"/>
              </a:spcBef>
            </a:pPr>
            <a:r>
              <a:rPr lang="en" dirty="0"/>
              <a:t>Elaboration and Reflection</a:t>
            </a:r>
          </a:p>
          <a:p>
            <a:pPr lvl="1">
              <a:spcBef>
                <a:spcPts val="0"/>
              </a:spcBef>
            </a:pPr>
            <a:r>
              <a:rPr lang="en" dirty="0"/>
              <a:t>Written assignments</a:t>
            </a:r>
            <a:endParaRPr dirty="0"/>
          </a:p>
        </p:txBody>
      </p:sp>
      <p:sp>
        <p:nvSpPr>
          <p:cNvPr id="203" name="Google Shape;203;p41"/>
          <p:cNvSpPr txBox="1"/>
          <p:nvPr/>
        </p:nvSpPr>
        <p:spPr>
          <a:xfrm>
            <a:off x="6698980" y="1923393"/>
            <a:ext cx="6574167" cy="24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4533" dirty="0">
                <a:latin typeface="Cambria"/>
                <a:ea typeface="Cambria"/>
                <a:cs typeface="Cambria"/>
                <a:sym typeface="Cambria"/>
              </a:rPr>
              <a:t>To have another language is to possess a second soul.</a:t>
            </a:r>
            <a:r>
              <a:rPr lang="en" sz="4533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- Charlemagne </a:t>
            </a:r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(748 –814)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C0EB1-A71C-E149-AB46-69F8E596EC15}"/>
              </a:ext>
            </a:extLst>
          </p:cNvPr>
          <p:cNvSpPr/>
          <p:nvPr/>
        </p:nvSpPr>
        <p:spPr>
          <a:xfrm>
            <a:off x="6364347" y="4180537"/>
            <a:ext cx="6908800" cy="12082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9370" indent="-259078">
              <a:spcBef>
                <a:spcPts val="604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813" dirty="0"/>
              <a:t>You are learning </a:t>
            </a:r>
          </a:p>
          <a:p>
            <a:pPr marL="1189840" lvl="1" indent="-259078">
              <a:buSzPts val="1100"/>
              <a:buFont typeface="Arial" panose="020B0604020202020204" pitchFamily="34" charset="0"/>
              <a:buChar char="•"/>
            </a:pPr>
            <a:r>
              <a:rPr lang="en-US" sz="1813" dirty="0"/>
              <a:t>A new language</a:t>
            </a:r>
          </a:p>
          <a:p>
            <a:pPr marL="1189840" lvl="1" indent="-259078">
              <a:buSzPts val="1100"/>
              <a:buFont typeface="Arial" panose="020B0604020202020204" pitchFamily="34" charset="0"/>
              <a:buChar char="•"/>
            </a:pPr>
            <a:r>
              <a:rPr lang="en-US" sz="1813" dirty="0"/>
              <a:t>A different way of thinking  (Divide-Conquer-Glue)</a:t>
            </a:r>
          </a:p>
          <a:p>
            <a:pPr marL="1189840" lvl="1" indent="-259078">
              <a:buSzPts val="1100"/>
              <a:buFont typeface="Arial" panose="020B0604020202020204" pitchFamily="34" charset="0"/>
              <a:buChar char="•"/>
            </a:pPr>
            <a:r>
              <a:rPr lang="en-US" sz="1813" b="1" dirty="0"/>
              <a:t>OK to struggle!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Course Structure - Follow Canvas</a:t>
            </a:r>
            <a:endParaRPr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75" y="2109463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sz="2000" dirty="0"/>
              <a:t>Readings 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1800" dirty="0"/>
              <a:t>Due before Lectures, writing code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2000" dirty="0"/>
              <a:t>Lectures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1800" dirty="0"/>
              <a:t>Broken up into chunks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2000" dirty="0"/>
              <a:t>Labs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1800" dirty="0"/>
              <a:t>Meant to be done after lecture content</a:t>
            </a:r>
          </a:p>
          <a:p>
            <a:pPr lvl="1">
              <a:spcBef>
                <a:spcPts val="0"/>
              </a:spcBef>
            </a:pPr>
            <a:r>
              <a:rPr lang="en" sz="1800" dirty="0"/>
              <a:t>Coding/writing code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2000" dirty="0"/>
              <a:t>Writings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1800" dirty="0"/>
              <a:t>Written assignments </a:t>
            </a:r>
          </a:p>
          <a:p>
            <a:pPr lvl="1">
              <a:spcBef>
                <a:spcPts val="0"/>
              </a:spcBef>
            </a:pPr>
            <a:r>
              <a:rPr lang="en" sz="1800" dirty="0"/>
              <a:t>Focus on writing for research</a:t>
            </a:r>
          </a:p>
          <a:p>
            <a:pPr marL="582787" indent="-342900">
              <a:spcBef>
                <a:spcPts val="0"/>
              </a:spcBef>
              <a:buSzPts val="1100"/>
            </a:pPr>
            <a:r>
              <a:rPr lang="en" sz="2000" dirty="0"/>
              <a:t>Practical Project – Last Unit of the Course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1800" dirty="0"/>
              <a:t>Brings it all together</a:t>
            </a:r>
          </a:p>
          <a:p>
            <a:pPr lvl="1">
              <a:spcBef>
                <a:spcPts val="0"/>
              </a:spcBef>
            </a:pPr>
            <a:r>
              <a:rPr lang="en" sz="1800" dirty="0"/>
              <a:t>Both code and writing 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2000" dirty="0"/>
              <a:t>Overall - a lot of little assignments!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555434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r>
              <a:rPr lang="en-US" dirty="0"/>
              <a:t>Formative Assessments </a:t>
            </a:r>
          </a:p>
          <a:p>
            <a:pPr lvl="1"/>
            <a:r>
              <a:rPr lang="en-US" dirty="0"/>
              <a:t>Purpose -  learning should not punish, these are to guide your learning</a:t>
            </a:r>
          </a:p>
          <a:p>
            <a:pPr lvl="1"/>
            <a:r>
              <a:rPr lang="en-US" dirty="0"/>
              <a:t>Readings,  Labs,  Knowledge Checks</a:t>
            </a:r>
          </a:p>
          <a:p>
            <a:pPr lvl="2"/>
            <a:r>
              <a:rPr lang="en-US" dirty="0"/>
              <a:t>Can be resubmitted all semester </a:t>
            </a:r>
          </a:p>
          <a:p>
            <a:pPr lvl="1"/>
            <a:r>
              <a:rPr lang="en-US" dirty="0"/>
              <a:t>Written Assignments</a:t>
            </a:r>
          </a:p>
          <a:p>
            <a:pPr lvl="2"/>
            <a:r>
              <a:rPr lang="en-US" dirty="0"/>
              <a:t>Accommodation's window – 3 days after expected due date (hard deadline)</a:t>
            </a:r>
          </a:p>
          <a:p>
            <a:pPr lvl="2"/>
            <a:r>
              <a:rPr lang="en-US" dirty="0"/>
              <a:t>After graded,  can be resubmitted after meeting with TA or Instructor</a:t>
            </a:r>
          </a:p>
          <a:p>
            <a:r>
              <a:rPr lang="en-US" dirty="0"/>
              <a:t>Summative Assessments </a:t>
            </a:r>
          </a:p>
          <a:p>
            <a:pPr lvl="1"/>
            <a:r>
              <a:rPr lang="en-US" dirty="0"/>
              <a:t>Purpose – Demonstrate what you know</a:t>
            </a:r>
          </a:p>
          <a:p>
            <a:pPr lvl="1"/>
            <a:r>
              <a:rPr lang="en-US" dirty="0"/>
              <a:t>Single submission attempt, with 3-day accommodation windows</a:t>
            </a:r>
          </a:p>
          <a:p>
            <a:pPr lvl="1"/>
            <a:r>
              <a:rPr lang="en-US" dirty="0"/>
              <a:t>Exams (midterm, final) </a:t>
            </a:r>
          </a:p>
          <a:p>
            <a:pPr lvl="1"/>
            <a:r>
              <a:rPr lang="en-US" dirty="0"/>
              <a:t>Practical Project – Written Paper and Code (code has multiple submissions) </a:t>
            </a:r>
          </a:p>
          <a:p>
            <a:pPr lvl="1"/>
            <a:r>
              <a:rPr lang="en-US" dirty="0"/>
              <a:t>Final Reflection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F2D-E10A-F74F-91B0-C6B5BF07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MS Teams (Mixed on-campus and online)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C9F4-143B-6F49-840A-4BD55B742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4397"/>
            <a:ext cx="12561453" cy="6040628"/>
          </a:xfrm>
        </p:spPr>
        <p:txBody>
          <a:bodyPr/>
          <a:lstStyle/>
          <a:p>
            <a:r>
              <a:rPr lang="en-US" dirty="0"/>
              <a:t>Starting Week 2</a:t>
            </a:r>
          </a:p>
          <a:p>
            <a:r>
              <a:rPr lang="en-US" dirty="0"/>
              <a:t>Help Desk Channel: </a:t>
            </a:r>
          </a:p>
          <a:p>
            <a:pPr lvl="1"/>
            <a:r>
              <a:rPr lang="en-US" dirty="0"/>
              <a:t>TAs will “open” the helpdesk with an announcement</a:t>
            </a:r>
          </a:p>
          <a:p>
            <a:pPr lvl="1"/>
            <a:r>
              <a:rPr lang="en-US" dirty="0"/>
              <a:t>Meant for coding questions (labs / homework, readings)</a:t>
            </a:r>
          </a:p>
          <a:p>
            <a:pPr lvl="2"/>
            <a:r>
              <a:rPr lang="en-US" dirty="0"/>
              <a:t>Don’t post code, instead post “I have a question”.</a:t>
            </a:r>
          </a:p>
          <a:p>
            <a:pPr lvl="1"/>
            <a:r>
              <a:rPr lang="en-US" dirty="0"/>
              <a:t>Visit the website for times! </a:t>
            </a:r>
            <a:r>
              <a:rPr lang="en-US" dirty="0">
                <a:hlinkClick r:id="rId2"/>
              </a:rPr>
              <a:t>http://www.cs.colostate.edu/~cs150b</a:t>
            </a:r>
            <a:endParaRPr lang="en-US" dirty="0"/>
          </a:p>
          <a:p>
            <a:pPr lvl="2"/>
            <a:r>
              <a:rPr lang="en-US" dirty="0"/>
              <a:t>Make sure you follow the procedures. </a:t>
            </a:r>
          </a:p>
          <a:p>
            <a:r>
              <a:rPr lang="en-US" dirty="0"/>
              <a:t>General Chat Channel:</a:t>
            </a:r>
          </a:p>
          <a:p>
            <a:pPr lvl="1"/>
            <a:r>
              <a:rPr lang="en-US" dirty="0"/>
              <a:t>Great place to ask questions.</a:t>
            </a:r>
          </a:p>
          <a:p>
            <a:pPr lvl="1"/>
            <a:r>
              <a:rPr lang="en-US" dirty="0"/>
              <a:t>Questions should be theory or general, no code. </a:t>
            </a:r>
          </a:p>
          <a:p>
            <a:pPr lvl="2"/>
            <a:r>
              <a:rPr lang="en-US" dirty="0"/>
              <a:t>Perfect for asking knowledge check questions! </a:t>
            </a:r>
          </a:p>
          <a:p>
            <a:r>
              <a:rPr lang="en-US" dirty="0"/>
              <a:t>Your Private Study Group Channel:</a:t>
            </a:r>
          </a:p>
          <a:p>
            <a:pPr lvl="1"/>
            <a:r>
              <a:rPr lang="en-US" dirty="0"/>
              <a:t>Still no code – but use this for video chat with other members of your study group</a:t>
            </a:r>
          </a:p>
          <a:p>
            <a:pPr lvl="1"/>
            <a:r>
              <a:rPr lang="en-US" dirty="0"/>
              <a:t>Talk with each other</a:t>
            </a:r>
          </a:p>
          <a:p>
            <a:pPr lvl="1"/>
            <a:r>
              <a:rPr lang="en-US" dirty="0"/>
              <a:t>Help each other out!</a:t>
            </a:r>
          </a:p>
        </p:txBody>
      </p:sp>
    </p:spTree>
    <p:extLst>
      <p:ext uri="{BB962C8B-B14F-4D97-AF65-F5344CB8AC3E}">
        <p14:creationId xmlns:p14="http://schemas.microsoft.com/office/powerpoint/2010/main" val="32775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A12-D9B7-D245-A28D-13866A1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C1FD-C867-9341-83F3-5A5EA2099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144325" cy="4998872"/>
          </a:xfrm>
        </p:spPr>
        <p:txBody>
          <a:bodyPr/>
          <a:lstStyle/>
          <a:p>
            <a:r>
              <a:rPr lang="en-US" dirty="0"/>
              <a:t>Keep with the recommended course pace!</a:t>
            </a:r>
          </a:p>
          <a:p>
            <a:pPr lvl="1"/>
            <a:r>
              <a:rPr lang="en-US" dirty="0"/>
              <a:t>It is </a:t>
            </a:r>
            <a:r>
              <a:rPr lang="en-US" u="sng" dirty="0"/>
              <a:t>very difficult</a:t>
            </a:r>
            <a:r>
              <a:rPr lang="en-US" dirty="0"/>
              <a:t> to catch up. Don’t be that person. </a:t>
            </a:r>
          </a:p>
          <a:p>
            <a:r>
              <a:rPr lang="en-US" dirty="0"/>
              <a:t>The goal of the flexibility</a:t>
            </a:r>
          </a:p>
          <a:p>
            <a:pPr lvl="1"/>
            <a:r>
              <a:rPr lang="en-US" dirty="0"/>
              <a:t>Allows you to *go back* to make  sure you learn it</a:t>
            </a:r>
          </a:p>
          <a:p>
            <a:pPr lvl="1"/>
            <a:r>
              <a:rPr lang="en-US" dirty="0"/>
              <a:t>Remember, you can’t progress content unless you submit!</a:t>
            </a:r>
          </a:p>
          <a:p>
            <a:r>
              <a:rPr lang="en-US" dirty="0"/>
              <a:t>Best way to study?</a:t>
            </a:r>
          </a:p>
          <a:p>
            <a:pPr lvl="1"/>
            <a:r>
              <a:rPr lang="en-US" dirty="0"/>
              <a:t>Knowledge checks but go back!  </a:t>
            </a:r>
          </a:p>
          <a:p>
            <a:pPr lvl="1"/>
            <a:r>
              <a:rPr lang="en-US" dirty="0"/>
              <a:t>Psychology!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FB4F5-0BA0-4841-A8E2-DF02EBBB8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40995"/>
              </p:ext>
            </p:extLst>
          </p:nvPr>
        </p:nvGraphicFramePr>
        <p:xfrm>
          <a:off x="7772400" y="1727615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720195-D4F4-7740-B886-69557F0940E7}"/>
              </a:ext>
            </a:extLst>
          </p:cNvPr>
          <p:cNvSpPr txBox="1"/>
          <p:nvPr/>
        </p:nvSpPr>
        <p:spPr>
          <a:xfrm>
            <a:off x="9935584" y="239034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B6FF1-F242-1249-B0EA-F6094AC171D0}"/>
              </a:ext>
            </a:extLst>
          </p:cNvPr>
          <p:cNvSpPr txBox="1"/>
          <p:nvPr/>
        </p:nvSpPr>
        <p:spPr>
          <a:xfrm>
            <a:off x="11940617" y="3119934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8890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950890"/>
          </a:xfrm>
        </p:spPr>
        <p:txBody>
          <a:bodyPr/>
          <a:lstStyle/>
          <a:p>
            <a:r>
              <a:rPr lang="en-US" dirty="0"/>
              <a:t>To be successful in CS 150B</a:t>
            </a:r>
          </a:p>
          <a:p>
            <a:pPr lvl="1"/>
            <a:r>
              <a:rPr lang="en-US" dirty="0"/>
              <a:t>Work </a:t>
            </a:r>
            <a:r>
              <a:rPr lang="en-US" i="1" dirty="0"/>
              <a:t>ahead</a:t>
            </a:r>
            <a:r>
              <a:rPr lang="en-US" dirty="0"/>
              <a:t>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1"/>
            <a:r>
              <a:rPr lang="en-US" dirty="0"/>
              <a:t>Practice often (</a:t>
            </a:r>
            <a:r>
              <a:rPr lang="en-US" b="1" dirty="0"/>
              <a:t>daily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(maybe on culture topics)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715418" y="3378456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And who was the first programmer?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628</Words>
  <Application>Microsoft Macintosh PowerPoint</Application>
  <PresentationFormat>Custom</PresentationFormat>
  <Paragraphs>116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Franklin Gothic Book</vt:lpstr>
      <vt:lpstr>Lobster</vt:lpstr>
      <vt:lpstr>Proxima Nova</vt:lpstr>
      <vt:lpstr>Source Sans Pro</vt:lpstr>
      <vt:lpstr>Vitesse Light</vt:lpstr>
      <vt:lpstr>Office Theme</vt:lpstr>
      <vt:lpstr>PowerPoint Presentation</vt:lpstr>
      <vt:lpstr>CS 150B: Topics Covered</vt:lpstr>
      <vt:lpstr>Teaching Approach/Concepts</vt:lpstr>
      <vt:lpstr>Course Structure - Follow Canvas</vt:lpstr>
      <vt:lpstr>Accommodations Window</vt:lpstr>
      <vt:lpstr>MS Teams (Mixed on-campus and online)</vt:lpstr>
      <vt:lpstr>Key Points</vt:lpstr>
      <vt:lpstr>Coding is Like Music</vt:lpstr>
      <vt:lpstr>And who was the first programmer?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2021-07-05T01:55:15Z</dcterms:created>
  <dcterms:modified xsi:type="dcterms:W3CDTF">2021-07-05T18:11:40Z</dcterms:modified>
</cp:coreProperties>
</file>