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8" autoAdjust="0"/>
    <p:restoredTop sz="95994" autoAdjust="0"/>
  </p:normalViewPr>
  <p:slideViewPr>
    <p:cSldViewPr snapToGrid="0" snapToObjects="1">
      <p:cViewPr varScale="1">
        <p:scale>
          <a:sx n="88" d="100"/>
          <a:sy n="88" d="100"/>
        </p:scale>
        <p:origin x="184" y="6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647ab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f647ab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f647ab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f647ab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f647abc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f647abc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f647abc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cf647abc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614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mmons.wikimedia.org/wiki/File:Commodore_Grace_M._Hopper,_USN_(covered)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Amazing Grace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Today Most Code is Compiled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30511" y="1937924"/>
            <a:ext cx="7738853" cy="5365401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You write in English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‘compiler’ converts it to machine readable code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Why?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We don’t want to write in numbers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Machines want numbers and hardware instructions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This idea was a </a:t>
            </a:r>
            <a:r>
              <a:rPr lang="en" b="1" dirty="0"/>
              <a:t>MAJOR</a:t>
            </a:r>
            <a:r>
              <a:rPr lang="en" dirty="0"/>
              <a:t> breakthrough (1952)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General purpose computing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Reusable code across machines</a:t>
            </a:r>
          </a:p>
          <a:p>
            <a:pPr>
              <a:spcBef>
                <a:spcPts val="0"/>
              </a:spcBef>
            </a:pPr>
            <a:r>
              <a:rPr lang="en" dirty="0"/>
              <a:t>Compiled languages (java is an exception), must be:</a:t>
            </a:r>
          </a:p>
          <a:p>
            <a:pPr lvl="1">
              <a:spcBef>
                <a:spcPts val="0"/>
              </a:spcBef>
            </a:pPr>
            <a:r>
              <a:rPr lang="en" dirty="0"/>
              <a:t>compiled to specific machine architecture / operating system</a:t>
            </a:r>
          </a:p>
          <a:p>
            <a:pPr lvl="1">
              <a:spcBef>
                <a:spcPts val="0"/>
              </a:spcBef>
            </a:pPr>
            <a:r>
              <a:rPr lang="en" dirty="0"/>
              <a:t>more structure, but faster</a:t>
            </a:r>
          </a:p>
          <a:p>
            <a:pPr>
              <a:spcBef>
                <a:spcPts val="0"/>
              </a:spcBef>
            </a:pPr>
            <a:r>
              <a:rPr lang="en" dirty="0"/>
              <a:t>Interpreted Languages (Python, </a:t>
            </a:r>
            <a:r>
              <a:rPr lang="en" dirty="0" err="1"/>
              <a:t>Javascript</a:t>
            </a:r>
            <a:r>
              <a:rPr lang="en" dirty="0"/>
              <a:t>,  LISP,  </a:t>
            </a:r>
            <a:r>
              <a:rPr lang="en" dirty="0" err="1"/>
              <a:t>etc</a:t>
            </a:r>
            <a:r>
              <a:rPr lang="en" dirty="0"/>
              <a:t>)</a:t>
            </a:r>
          </a:p>
          <a:p>
            <a:pPr lvl="1">
              <a:spcBef>
                <a:spcPts val="0"/>
              </a:spcBef>
            </a:pPr>
            <a:r>
              <a:rPr lang="en" dirty="0"/>
              <a:t>require another program on the machine</a:t>
            </a:r>
          </a:p>
          <a:p>
            <a:pPr lvl="1">
              <a:spcBef>
                <a:spcPts val="0"/>
              </a:spcBef>
            </a:pPr>
            <a:r>
              <a:rPr lang="en" dirty="0"/>
              <a:t>reads the code, converts to machine at “runtime”</a:t>
            </a:r>
          </a:p>
          <a:p>
            <a:pPr lvl="1">
              <a:spcBef>
                <a:spcPts val="0"/>
              </a:spcBef>
            </a:pPr>
            <a:r>
              <a:rPr lang="en" dirty="0"/>
              <a:t>speed cost, but greater flexibility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Steve Russell wrote the first interpreter for LISP (1958)</a:t>
            </a:r>
            <a:endParaRPr dirty="0"/>
          </a:p>
        </p:txBody>
      </p:sp>
      <p:sp>
        <p:nvSpPr>
          <p:cNvPr id="194" name="Google Shape;194;p40"/>
          <p:cNvSpPr txBox="1"/>
          <p:nvPr/>
        </p:nvSpPr>
        <p:spPr>
          <a:xfrm>
            <a:off x="9442291" y="1668758"/>
            <a:ext cx="1498267" cy="40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62" dirty="0" err="1"/>
              <a:t>main.py</a:t>
            </a:r>
            <a:endParaRPr sz="1662" dirty="0"/>
          </a:p>
        </p:txBody>
      </p:sp>
      <p:sp>
        <p:nvSpPr>
          <p:cNvPr id="195" name="Google Shape;195;p40"/>
          <p:cNvSpPr/>
          <p:nvPr/>
        </p:nvSpPr>
        <p:spPr>
          <a:xfrm>
            <a:off x="8615184" y="2176832"/>
            <a:ext cx="3152480" cy="8159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print(“hello world”)</a:t>
            </a:r>
            <a:endParaRPr sz="1058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40"/>
          <p:cNvCxnSpPr>
            <a:cxnSpLocks/>
            <a:endCxn id="195" idx="2"/>
          </p:cNvCxnSpPr>
          <p:nvPr/>
        </p:nvCxnSpPr>
        <p:spPr>
          <a:xfrm flipV="1">
            <a:off x="10191424" y="2992768"/>
            <a:ext cx="0" cy="12889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8" name="Google Shape;198;p40"/>
          <p:cNvSpPr/>
          <p:nvPr/>
        </p:nvSpPr>
        <p:spPr>
          <a:xfrm>
            <a:off x="8956106" y="4281714"/>
            <a:ext cx="2496960" cy="11392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0001100001010101010101010101001010101010101010100101010101010101010101010100101010101010101010100101010101010101010101010010101010101001001010001</a:t>
            </a:r>
            <a:endParaRPr sz="1058" dirty="0"/>
          </a:p>
        </p:txBody>
      </p:sp>
      <p:sp>
        <p:nvSpPr>
          <p:cNvPr id="11" name="Google Shape;195;p40">
            <a:extLst>
              <a:ext uri="{FF2B5EF4-FFF2-40B4-BE49-F238E27FC236}">
                <a16:creationId xmlns:a16="http://schemas.microsoft.com/office/drawing/2014/main" id="{FAD6CBA9-6494-444D-B98B-054739096E55}"/>
              </a:ext>
            </a:extLst>
          </p:cNvPr>
          <p:cNvSpPr/>
          <p:nvPr/>
        </p:nvSpPr>
        <p:spPr>
          <a:xfrm>
            <a:off x="8599318" y="3267131"/>
            <a:ext cx="3152480" cy="81593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python interpreter - “loads” </a:t>
            </a:r>
            <a:r>
              <a:rPr lang="en-US" sz="1058" dirty="0" err="1">
                <a:latin typeface="Consolas"/>
                <a:ea typeface="Consolas"/>
                <a:cs typeface="Consolas"/>
                <a:sym typeface="Consolas"/>
              </a:rPr>
              <a:t>main.py</a:t>
            </a:r>
            <a:r>
              <a:rPr lang="en-US" sz="1058" dirty="0">
                <a:latin typeface="Consolas"/>
                <a:ea typeface="Consolas"/>
                <a:cs typeface="Consolas"/>
                <a:sym typeface="Consolas"/>
              </a:rPr>
              <a:t>, runs it on the machine</a:t>
            </a:r>
            <a:endParaRPr sz="1058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Pioneer of Compiled Code </a:t>
            </a:r>
            <a:endParaRPr dirty="0"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628093" y="2009096"/>
            <a:ext cx="8345867" cy="47536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</a:rPr>
              <a:t>Admiral Grace Murray Hopper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Nicknames, Amazing Grace, Grandma COBOL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Mark I computer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Built by Howard Aiken,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Programming by Grace Murray Hopper (and others). 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Believed programing languages could be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Machine independent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Compiled from English to machine code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Same program, multiple machines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Invented the COBOL language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Also believed in Automatic Coding: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Code that writes itself - eventually A.I. that writes code for you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Pointed out later in life that “coding” is different than “programming”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Believed the </a:t>
            </a:r>
            <a:r>
              <a:rPr lang="en" u="sng">
                <a:solidFill>
                  <a:srgbClr val="000000"/>
                </a:solidFill>
              </a:rPr>
              <a:t>programmer was greater than the engineer</a:t>
            </a:r>
            <a:endParaRPr u="sng" dirty="0">
              <a:solidFill>
                <a:srgbClr val="000000"/>
              </a:solidFill>
            </a:endParaRPr>
          </a:p>
        </p:txBody>
      </p:sp>
      <p:pic>
        <p:nvPicPr>
          <p:cNvPr id="206" name="Google Shape;206;p41" descr="Commodore Grace M. Hopper, USN (covered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463" y="1920736"/>
            <a:ext cx="3870598" cy="48420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 txBox="1"/>
          <p:nvPr/>
        </p:nvSpPr>
        <p:spPr>
          <a:xfrm>
            <a:off x="9239462" y="6762751"/>
            <a:ext cx="3870560" cy="60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By James S. Davis [Public domain], via Wikimedia Commons. </a:t>
            </a:r>
            <a:r>
              <a:rPr lang="en" sz="1058" u="sng">
                <a:solidFill>
                  <a:schemeClr val="hlink"/>
                </a:solidFill>
                <a:hlinkClick r:id="rId4"/>
              </a:rPr>
              <a:t>Source</a:t>
            </a:r>
            <a:endParaRPr sz="105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Automatic Coding vs. Programming?</a:t>
            </a:r>
            <a:endParaRPr dirty="0"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673590" y="1976043"/>
            <a:ext cx="5505733" cy="45977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Coding 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Syntax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How you do something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What you are doing in this class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It follows specific rules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Can be self-taught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Programming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Design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Theory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Specification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It requires the creative component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14" name="Google Shape;214;p42"/>
          <p:cNvSpPr txBox="1"/>
          <p:nvPr/>
        </p:nvSpPr>
        <p:spPr>
          <a:xfrm>
            <a:off x="6347723" y="1881177"/>
            <a:ext cx="6726560" cy="142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2400" dirty="0"/>
              <a:t>A good programmer has to be more than a coder. She has to be an problem solver, a designer, an artist and engineering.</a:t>
            </a:r>
            <a:endParaRPr sz="2400" dirty="0"/>
          </a:p>
        </p:txBody>
      </p:sp>
      <p:sp>
        <p:nvSpPr>
          <p:cNvPr id="215" name="Google Shape;215;p42"/>
          <p:cNvSpPr/>
          <p:nvPr/>
        </p:nvSpPr>
        <p:spPr>
          <a:xfrm>
            <a:off x="8393163" y="3391811"/>
            <a:ext cx="1472427" cy="1007760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Divide</a:t>
            </a:r>
            <a:endParaRPr sz="3022" dirty="0"/>
          </a:p>
        </p:txBody>
      </p:sp>
      <p:sp>
        <p:nvSpPr>
          <p:cNvPr id="216" name="Google Shape;216;p42"/>
          <p:cNvSpPr/>
          <p:nvPr/>
        </p:nvSpPr>
        <p:spPr>
          <a:xfrm>
            <a:off x="7690876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7" name="Google Shape;217;p42"/>
          <p:cNvSpPr/>
          <p:nvPr/>
        </p:nvSpPr>
        <p:spPr>
          <a:xfrm>
            <a:off x="8712500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8" name="Google Shape;218;p42"/>
          <p:cNvSpPr/>
          <p:nvPr/>
        </p:nvSpPr>
        <p:spPr>
          <a:xfrm>
            <a:off x="9734126" y="4523256"/>
            <a:ext cx="840933" cy="635573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19" name="Google Shape;219;p42"/>
          <p:cNvSpPr/>
          <p:nvPr/>
        </p:nvSpPr>
        <p:spPr>
          <a:xfrm>
            <a:off x="8393163" y="5372855"/>
            <a:ext cx="1472427" cy="1007760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Glue</a:t>
            </a:r>
            <a:endParaRPr sz="3022" dirty="0"/>
          </a:p>
        </p:txBody>
      </p:sp>
      <p:sp>
        <p:nvSpPr>
          <p:cNvPr id="220" name="Google Shape;220;p42"/>
          <p:cNvSpPr txBox="1"/>
          <p:nvPr/>
        </p:nvSpPr>
        <p:spPr>
          <a:xfrm rot="2052303">
            <a:off x="10704571" y="3791874"/>
            <a:ext cx="2398539" cy="6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 dirty="0"/>
              <a:t>Remember</a:t>
            </a:r>
            <a:endParaRPr sz="302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The first computer bug?</a:t>
            </a:r>
            <a:endParaRPr dirty="0"/>
          </a:p>
        </p:txBody>
      </p:sp>
      <p:sp>
        <p:nvSpPr>
          <p:cNvPr id="226" name="Google Shape;226;p43"/>
          <p:cNvSpPr txBox="1">
            <a:spLocks noGrp="1"/>
          </p:cNvSpPr>
          <p:nvPr>
            <p:ph type="body" idx="1"/>
          </p:nvPr>
        </p:nvSpPr>
        <p:spPr>
          <a:xfrm>
            <a:off x="628093" y="2487894"/>
            <a:ext cx="6614587" cy="4488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0179">
              <a:buSzPts val="1300"/>
            </a:pPr>
            <a:r>
              <a:rPr lang="en" sz="1964"/>
              <a:t>Actual bug in a computer relay, found by Grace</a:t>
            </a:r>
            <a:endParaRPr sz="1964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/>
              <a:t>Good story, but….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Did not invent the term ‘debugging’</a:t>
            </a:r>
            <a:endParaRPr sz="1813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Was used in engineering for many years before</a:t>
            </a:r>
            <a:endParaRPr sz="1813" dirty="0"/>
          </a:p>
          <a:p>
            <a:pPr indent="-470179">
              <a:spcBef>
                <a:spcPts val="0"/>
              </a:spcBef>
              <a:buSzPts val="1300"/>
            </a:pPr>
            <a:r>
              <a:rPr lang="en" sz="1964"/>
              <a:t>Debugging is used in programming</a:t>
            </a:r>
            <a:endParaRPr sz="1964" dirty="0"/>
          </a:p>
          <a:p>
            <a:pPr lvl="1" indent="-460583">
              <a:spcBef>
                <a:spcPts val="0"/>
              </a:spcBef>
              <a:buSzPts val="1200"/>
            </a:pPr>
            <a:r>
              <a:rPr lang="en" sz="1813"/>
              <a:t>It often takes patience, practice and repetition.</a:t>
            </a:r>
            <a:endParaRPr sz="1813" dirty="0"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Coding bugs (not actual bugs) were common </a:t>
            </a:r>
            <a:endParaRPr dirty="0">
              <a:solidFill>
                <a:srgbClr val="000000"/>
              </a:solidFill>
            </a:endParaRPr>
          </a:p>
          <a:p>
            <a:pPr lvl="1" indent="-460583">
              <a:spcBef>
                <a:spcPts val="0"/>
              </a:spcBef>
              <a:buSzPts val="1200"/>
            </a:pPr>
            <a:r>
              <a:rPr lang="en">
                <a:solidFill>
                  <a:srgbClr val="000000"/>
                </a:solidFill>
              </a:rPr>
              <a:t>wanted to remove the human error by automation</a:t>
            </a:r>
            <a:r>
              <a:rPr lang="en" sz="1813"/>
              <a:t> </a:t>
            </a:r>
            <a:endParaRPr sz="1813" dirty="0"/>
          </a:p>
        </p:txBody>
      </p:sp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756" y="1997690"/>
            <a:ext cx="6315613" cy="497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7475882" y="6976347"/>
            <a:ext cx="5571920" cy="43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907"/>
              <a:t>By Courtesy of the Naval Surface Warfare Center, Dahlgren, VA., 1988.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414</Words>
  <Application>Microsoft Macintosh PowerPoint</Application>
  <PresentationFormat>Custom</PresentationFormat>
  <Paragraphs>67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Today Most Code is Compiled</vt:lpstr>
      <vt:lpstr>Pioneer of Compiled Code </vt:lpstr>
      <vt:lpstr>Automatic Coding vs. Programming?</vt:lpstr>
      <vt:lpstr>The first computer bug?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2021-07-07T03:47:05Z</dcterms:created>
  <dcterms:modified xsi:type="dcterms:W3CDTF">2021-07-07T20:04:18Z</dcterms:modified>
</cp:coreProperties>
</file>