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2" r:id="rId4"/>
    <p:sldId id="263" r:id="rId5"/>
    <p:sldId id="260" r:id="rId6"/>
    <p:sldId id="261" r:id="rId7"/>
    <p:sldId id="257" r:id="rId8"/>
    <p:sldId id="264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5" autoAdjust="0"/>
    <p:restoredTop sz="95994" autoAdjust="0"/>
  </p:normalViewPr>
  <p:slideViewPr>
    <p:cSldViewPr snapToGrid="0" snapToObjects="1">
      <p:cViewPr>
        <p:scale>
          <a:sx n="87" d="100"/>
          <a:sy n="87" d="100"/>
        </p:scale>
        <p:origin x="432" y="5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734961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734961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d7349613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d7349613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7349613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7349613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677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Pronounced Modulo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Computer Science is….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487906"/>
            <a:ext cx="12561413" cy="45115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sz="3627"/>
              <a:t>Solving real world problems using technology as our means to solve them.</a:t>
            </a:r>
            <a:endParaRPr sz="3627" dirty="0"/>
          </a:p>
          <a:p>
            <a:pPr marL="0" indent="0">
              <a:buNone/>
            </a:pPr>
            <a:endParaRPr sz="3627" dirty="0"/>
          </a:p>
          <a:p>
            <a:pPr marL="0" indent="0">
              <a:buNone/>
            </a:pPr>
            <a:r>
              <a:rPr lang="en" sz="2116"/>
              <a:t>Corollary: Computer Sciences seek to improve the world around them by attempting to solve some of the worlds unsolvable problems.  </a:t>
            </a:r>
            <a:endParaRPr sz="2116" dirty="0"/>
          </a:p>
          <a:p>
            <a:pPr marL="0" indent="0">
              <a:spcAft>
                <a:spcPts val="604"/>
              </a:spcAft>
              <a:buNone/>
            </a:pPr>
            <a:endParaRPr sz="362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9825-C013-8C4E-B286-949CC2AF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begins with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18AA-0AC5-D544-9664-F6E9D0EF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5717307" cy="4480075"/>
          </a:xfrm>
        </p:spPr>
        <p:txBody>
          <a:bodyPr/>
          <a:lstStyle/>
          <a:p>
            <a:r>
              <a:rPr lang="en-US" dirty="0"/>
              <a:t>Storing values in variables</a:t>
            </a:r>
          </a:p>
          <a:p>
            <a:r>
              <a:rPr lang="en-US" dirty="0"/>
              <a:t>Performing operations (Review)</a:t>
            </a:r>
          </a:p>
          <a:p>
            <a:pPr lvl="1"/>
            <a:r>
              <a:rPr lang="en-US" dirty="0"/>
              <a:t>=  assignment operator</a:t>
            </a:r>
          </a:p>
          <a:p>
            <a:pPr lvl="1"/>
            <a:r>
              <a:rPr lang="en-US" dirty="0"/>
              <a:t>+  addition or concatenation  </a:t>
            </a:r>
          </a:p>
          <a:p>
            <a:pPr lvl="1"/>
            <a:r>
              <a:rPr lang="en-US" dirty="0"/>
              <a:t>-   subtraction</a:t>
            </a:r>
          </a:p>
          <a:p>
            <a:pPr lvl="1"/>
            <a:r>
              <a:rPr lang="en-US" dirty="0"/>
              <a:t>*  multiplication </a:t>
            </a:r>
          </a:p>
          <a:p>
            <a:pPr lvl="1"/>
            <a:r>
              <a:rPr lang="en-US" dirty="0"/>
              <a:t>/ division </a:t>
            </a:r>
          </a:p>
          <a:p>
            <a:r>
              <a:rPr lang="en-US" dirty="0"/>
              <a:t>Adding</a:t>
            </a:r>
          </a:p>
          <a:p>
            <a:pPr lvl="1"/>
            <a:r>
              <a:rPr lang="en-US" dirty="0"/>
              <a:t>//  - Floored(round down) division </a:t>
            </a:r>
          </a:p>
          <a:p>
            <a:pPr lvl="1"/>
            <a:r>
              <a:rPr lang="en-US" dirty="0"/>
              <a:t>** - exponential </a:t>
            </a:r>
          </a:p>
          <a:p>
            <a:pPr lvl="1"/>
            <a:r>
              <a:rPr lang="en-US" dirty="0"/>
              <a:t>% modulo 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7E2D65-23D6-E846-9356-71B662125D12}"/>
              </a:ext>
            </a:extLst>
          </p:cNvPr>
          <p:cNvSpPr txBox="1">
            <a:spLocks/>
          </p:cNvSpPr>
          <p:nvPr/>
        </p:nvSpPr>
        <p:spPr>
          <a:xfrm>
            <a:off x="7472220" y="1646162"/>
            <a:ext cx="4590469" cy="4480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9887" indent="0">
              <a:buNone/>
            </a:pPr>
            <a:r>
              <a:rPr lang="en-US" b="1" dirty="0"/>
              <a:t>Reminder</a:t>
            </a:r>
          </a:p>
          <a:p>
            <a:r>
              <a:rPr lang="en-US" dirty="0" err="1"/>
              <a:t>val</a:t>
            </a:r>
            <a:r>
              <a:rPr lang="en-US" dirty="0"/>
              <a:t> += </a:t>
            </a:r>
            <a:r>
              <a:rPr lang="en-US" dirty="0" err="1"/>
              <a:t>somethinig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val</a:t>
            </a:r>
            <a:r>
              <a:rPr lang="en-US" dirty="0"/>
              <a:t> + something</a:t>
            </a:r>
          </a:p>
          <a:p>
            <a:r>
              <a:rPr lang="en-US" dirty="0"/>
              <a:t>Very common and very useful</a:t>
            </a:r>
          </a:p>
          <a:p>
            <a:r>
              <a:rPr lang="en-US" dirty="0"/>
              <a:t>+=    -=</a:t>
            </a:r>
          </a:p>
          <a:p>
            <a:r>
              <a:rPr lang="en-US" dirty="0"/>
              <a:t>*=    **=</a:t>
            </a:r>
          </a:p>
          <a:p>
            <a:r>
              <a:rPr lang="en-US" dirty="0"/>
              <a:t>/=     //=    %=</a:t>
            </a:r>
          </a:p>
          <a:p>
            <a:endParaRPr lang="en-US" dirty="0"/>
          </a:p>
          <a:p>
            <a:pPr marL="23029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391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BA6-9800-0F49-9553-501971B4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CC83C-D206-574C-8842-41ADC409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5592615" cy="2194075"/>
          </a:xfrm>
        </p:spPr>
        <p:txBody>
          <a:bodyPr/>
          <a:lstStyle/>
          <a:p>
            <a:r>
              <a:rPr lang="en-US" b="1" dirty="0"/>
              <a:t>** - Exponent</a:t>
            </a:r>
          </a:p>
          <a:p>
            <a:r>
              <a:rPr lang="en-US" dirty="0"/>
              <a:t>5 **  2  is commonly written as  5</a:t>
            </a:r>
            <a:r>
              <a:rPr lang="en-US" baseline="30000" dirty="0"/>
              <a:t>2 </a:t>
            </a:r>
            <a:r>
              <a:rPr lang="en-US" dirty="0"/>
              <a:t>in English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#prints 2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A8220A-F487-7648-850B-72DFE3CF0893}"/>
              </a:ext>
            </a:extLst>
          </p:cNvPr>
          <p:cNvSpPr txBox="1">
            <a:spLocks/>
          </p:cNvSpPr>
          <p:nvPr/>
        </p:nvSpPr>
        <p:spPr>
          <a:xfrm>
            <a:off x="628074" y="3591232"/>
            <a:ext cx="5713731" cy="32550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//  -  floored / rounded down division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 //  2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# prints 2</a:t>
            </a:r>
          </a:p>
          <a:p>
            <a:r>
              <a:rPr lang="en-US" dirty="0"/>
              <a:t>Why not use int(5 / 2)?</a:t>
            </a:r>
          </a:p>
          <a:p>
            <a:pPr lvl="1"/>
            <a:r>
              <a:rPr lang="en-US" dirty="0"/>
              <a:t>Unlike int(), keeps float type, less cost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# prints 2.0</a:t>
            </a:r>
          </a:p>
        </p:txBody>
      </p:sp>
    </p:spTree>
    <p:extLst>
      <p:ext uri="{BB962C8B-B14F-4D97-AF65-F5344CB8AC3E}">
        <p14:creationId xmlns:p14="http://schemas.microsoft.com/office/powerpoint/2010/main" val="23587386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Modulo  - Extremely useful operation</a:t>
            </a:r>
            <a:endParaRPr dirty="0"/>
          </a:p>
        </p:txBody>
      </p:sp>
      <p:sp>
        <p:nvSpPr>
          <p:cNvPr id="214" name="Google Shape;214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% - it is the remainder of a division statement?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15" name="Google Shape;2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69" y="3004947"/>
            <a:ext cx="3744545" cy="28084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3"/>
          <p:cNvSpPr txBox="1">
            <a:spLocks noGrp="1"/>
          </p:cNvSpPr>
          <p:nvPr>
            <p:ph type="body" idx="1"/>
          </p:nvPr>
        </p:nvSpPr>
        <p:spPr>
          <a:xfrm>
            <a:off x="4607314" y="2868617"/>
            <a:ext cx="6497627" cy="29262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Always return the remainder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So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x = 250 % 6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" dirty="0"/>
              <a:t>x would be </a:t>
            </a:r>
            <a:r>
              <a:rPr lang="en" b="1" dirty="0"/>
              <a:t>4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So combining them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whole = 250 // 6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remainder = 250 % 6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" dirty="0"/>
              <a:t>whole = 41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remainder = 4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What are some cases to use it?</a:t>
            </a:r>
            <a:endParaRPr dirty="0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628094" y="2487902"/>
            <a:ext cx="12561413" cy="3925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Setting people into groups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Forcing a range (think about rolling dice)   -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random() % 6</a:t>
            </a:r>
            <a:r>
              <a:rPr lang="en" dirty="0"/>
              <a:t>; - random number between 0 and 5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Determining Even and Odd  -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random() % 2 </a:t>
            </a:r>
            <a:r>
              <a:rPr lang="en" dirty="0"/>
              <a:t>- if 0, even, if 1, odd</a:t>
            </a:r>
            <a:endParaRPr dirty="0"/>
          </a:p>
          <a:p>
            <a:pPr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91" y="3763911"/>
            <a:ext cx="5012204" cy="215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9894" y="498743"/>
            <a:ext cx="1699926" cy="169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F96687-8B6E-9A47-9614-7C70792D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From Numbers to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6F770-7919-EB4E-8DED-30D405066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911241" cy="3916137"/>
          </a:xfrm>
        </p:spPr>
        <p:txBody>
          <a:bodyPr/>
          <a:lstStyle/>
          <a:p>
            <a:r>
              <a:rPr lang="en-US" dirty="0"/>
              <a:t>ASCII  and Unicode </a:t>
            </a:r>
          </a:p>
          <a:p>
            <a:pPr lvl="1"/>
            <a:r>
              <a:rPr lang="en-US" dirty="0">
                <a:hlinkClick r:id="rId2"/>
              </a:rPr>
              <a:t>https://unicode-table.com/en/</a:t>
            </a:r>
            <a:endParaRPr lang="en-US" dirty="0"/>
          </a:p>
          <a:p>
            <a:r>
              <a:rPr lang="en-US" dirty="0"/>
              <a:t>Maps numbers to a character</a:t>
            </a:r>
          </a:p>
          <a:p>
            <a:pPr lvl="1"/>
            <a:r>
              <a:rPr lang="en-US" dirty="0"/>
              <a:t>A = 65</a:t>
            </a:r>
          </a:p>
          <a:p>
            <a:pPr lvl="1"/>
            <a:r>
              <a:rPr lang="en-US" dirty="0"/>
              <a:t>B = 66</a:t>
            </a:r>
          </a:p>
          <a:p>
            <a:pPr lvl="1"/>
            <a:r>
              <a:rPr lang="en-US" dirty="0"/>
              <a:t>a = 97   </a:t>
            </a:r>
          </a:p>
          <a:p>
            <a:r>
              <a:rPr lang="en-US" dirty="0"/>
              <a:t>This is how computers went from numbers only to text! </a:t>
            </a:r>
          </a:p>
          <a:p>
            <a:r>
              <a:rPr lang="en-US" dirty="0" err="1"/>
              <a:t>ord</a:t>
            </a:r>
            <a:r>
              <a:rPr lang="en-US" dirty="0"/>
              <a:t>(character) – returns the number value of the character</a:t>
            </a:r>
          </a:p>
          <a:p>
            <a:r>
              <a:rPr lang="en-US" dirty="0" err="1"/>
              <a:t>chr</a:t>
            </a:r>
            <a:r>
              <a:rPr lang="en-US" dirty="0"/>
              <a:t>(number) -  returns the  character value of the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5811F-4693-884F-905F-37A584EFAC56}"/>
              </a:ext>
            </a:extLst>
          </p:cNvPr>
          <p:cNvSpPr/>
          <p:nvPr/>
        </p:nvSpPr>
        <p:spPr>
          <a:xfrm>
            <a:off x="2101925" y="5995717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61F5F-666E-BF47-BDCA-7C44752BC66C}"/>
              </a:ext>
            </a:extLst>
          </p:cNvPr>
          <p:cNvSpPr txBox="1"/>
          <p:nvPr/>
        </p:nvSpPr>
        <p:spPr>
          <a:xfrm>
            <a:off x="2663777" y="6395827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 printed?</a:t>
            </a:r>
          </a:p>
        </p:txBody>
      </p:sp>
    </p:spTree>
    <p:extLst>
      <p:ext uri="{BB962C8B-B14F-4D97-AF65-F5344CB8AC3E}">
        <p14:creationId xmlns:p14="http://schemas.microsoft.com/office/powerpoint/2010/main" val="28824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FC51-88F5-2743-862D-FBB44209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C6C8BD-A067-3047-96F2-70B5D1B8878A}"/>
              </a:ext>
            </a:extLst>
          </p:cNvPr>
          <p:cNvSpPr/>
          <p:nvPr/>
        </p:nvSpPr>
        <p:spPr>
          <a:xfrm>
            <a:off x="2677651" y="1993374"/>
            <a:ext cx="84622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find_shift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 % key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(message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shift):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index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&lt;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(message):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encrypted +=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(message[index]) + shift)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index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438</Words>
  <Application>Microsoft Macintosh PowerPoint</Application>
  <PresentationFormat>Custom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Computer Science is….</vt:lpstr>
      <vt:lpstr>And it begins with</vt:lpstr>
      <vt:lpstr>Specialized Operations</vt:lpstr>
      <vt:lpstr>Modulo  - Extremely useful operation</vt:lpstr>
      <vt:lpstr>What are some cases to use it?</vt:lpstr>
      <vt:lpstr>Getting From Numbers to Text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2021-07-11T02:28:54Z</dcterms:created>
  <dcterms:modified xsi:type="dcterms:W3CDTF">2021-07-11T04:14:02Z</dcterms:modified>
</cp:coreProperties>
</file>