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Python to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23E54-4E4E-774E-8215-F30295D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164 – In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BAC4B-64D6-4042-AC91-F24A0DA4B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119"/>
          </a:xfrm>
        </p:spPr>
        <p:txBody>
          <a:bodyPr/>
          <a:lstStyle/>
          <a:p>
            <a:r>
              <a:rPr lang="en-US" dirty="0"/>
              <a:t>Why Java?</a:t>
            </a:r>
          </a:p>
          <a:p>
            <a:pPr lvl="1"/>
            <a:r>
              <a:rPr lang="en-US" dirty="0"/>
              <a:t>Python is great for certain situations</a:t>
            </a:r>
          </a:p>
          <a:p>
            <a:pPr lvl="2"/>
            <a:r>
              <a:rPr lang="en-US" dirty="0"/>
              <a:t>Yes, used in industry</a:t>
            </a:r>
          </a:p>
          <a:p>
            <a:pPr lvl="1"/>
            <a:r>
              <a:rPr lang="en-US" dirty="0"/>
              <a:t>But languages are tools, use the best tool for the job</a:t>
            </a:r>
          </a:p>
          <a:p>
            <a:r>
              <a:rPr lang="en-US" dirty="0"/>
              <a:t>Java is…</a:t>
            </a:r>
          </a:p>
          <a:p>
            <a:pPr lvl="1"/>
            <a:r>
              <a:rPr lang="en-US" dirty="0"/>
              <a:t>Most common language in the world (due to android OS)</a:t>
            </a:r>
          </a:p>
          <a:p>
            <a:pPr lvl="2"/>
            <a:r>
              <a:rPr lang="en-US" dirty="0"/>
              <a:t>Compiled language </a:t>
            </a:r>
          </a:p>
          <a:p>
            <a:pPr lvl="1"/>
            <a:r>
              <a:rPr lang="en-US" dirty="0"/>
              <a:t>Build around Object Oriented Programming</a:t>
            </a:r>
          </a:p>
          <a:p>
            <a:pPr lvl="2"/>
            <a:r>
              <a:rPr lang="en-US" dirty="0"/>
              <a:t>Abstraction</a:t>
            </a:r>
          </a:p>
          <a:p>
            <a:pPr lvl="2"/>
            <a:r>
              <a:rPr lang="en-US" dirty="0"/>
              <a:t>Inheritance</a:t>
            </a:r>
          </a:p>
          <a:p>
            <a:pPr lvl="2"/>
            <a:r>
              <a:rPr lang="en-US" dirty="0"/>
              <a:t>Encapsulation</a:t>
            </a:r>
          </a:p>
          <a:p>
            <a:pPr lvl="2"/>
            <a:r>
              <a:rPr lang="en-US" dirty="0"/>
              <a:t>Polymorphism</a:t>
            </a:r>
          </a:p>
          <a:p>
            <a:pPr lvl="1"/>
            <a:r>
              <a:rPr lang="en-US" dirty="0"/>
              <a:t>Focuses on building objects and using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B6600-8CE2-444F-B9FD-FEF09CEA6700}"/>
              </a:ext>
            </a:extLst>
          </p:cNvPr>
          <p:cNvSpPr txBox="1"/>
          <p:nvPr/>
        </p:nvSpPr>
        <p:spPr>
          <a:xfrm rot="1455797">
            <a:off x="8622343" y="2491179"/>
            <a:ext cx="356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89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A20A-7C35-2B49-ADED-E6EDE64F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D23C-9A1E-C343-A171-6877CE0BF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718" y="1463722"/>
            <a:ext cx="4248729" cy="3250057"/>
          </a:xfrm>
        </p:spPr>
        <p:txBody>
          <a:bodyPr/>
          <a:lstStyle/>
          <a:p>
            <a:r>
              <a:rPr lang="en-US" sz="1600" dirty="0"/>
              <a:t>Java</a:t>
            </a:r>
          </a:p>
          <a:p>
            <a:pPr lvl="1"/>
            <a:r>
              <a:rPr lang="en-US" sz="1400" dirty="0"/>
              <a:t>Every file is a “class” / object</a:t>
            </a:r>
          </a:p>
          <a:p>
            <a:pPr lvl="1"/>
            <a:r>
              <a:rPr lang="en-US" sz="1400" dirty="0"/>
              <a:t>methods</a:t>
            </a:r>
          </a:p>
          <a:p>
            <a:pPr lvl="1"/>
            <a:r>
              <a:rPr lang="en-US" sz="1400" dirty="0"/>
              <a:t>indentation </a:t>
            </a:r>
          </a:p>
          <a:p>
            <a:pPr lvl="2"/>
            <a:r>
              <a:rPr lang="en-US" sz="1400" dirty="0"/>
              <a:t>doesn’t matter</a:t>
            </a:r>
          </a:p>
          <a:p>
            <a:pPr lvl="2"/>
            <a:r>
              <a:rPr lang="en-US" sz="1400" dirty="0"/>
              <a:t>curly brackets instead</a:t>
            </a:r>
          </a:p>
          <a:p>
            <a:pPr lvl="1"/>
            <a:r>
              <a:rPr lang="en-US" sz="1400" dirty="0"/>
              <a:t>semi-colons</a:t>
            </a:r>
          </a:p>
          <a:p>
            <a:r>
              <a:rPr lang="en-US" sz="1600" dirty="0"/>
              <a:t>Python</a:t>
            </a:r>
          </a:p>
          <a:p>
            <a:pPr lvl="1"/>
            <a:r>
              <a:rPr lang="en-US" sz="1400" dirty="0"/>
              <a:t>files are “ideas” loosely coupled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8C9A4-2780-654F-8D29-689529CA105B}"/>
              </a:ext>
            </a:extLst>
          </p:cNvPr>
          <p:cNvSpPr txBox="1"/>
          <p:nvPr/>
        </p:nvSpPr>
        <p:spPr>
          <a:xfrm>
            <a:off x="1425730" y="4735047"/>
            <a:ext cx="39244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my_cool_method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 something cool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my_cool_method2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 something cool2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"Done2"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my_cool_method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my_cool_method2()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A053A-0A56-4146-B733-4D2444E6A482}"/>
              </a:ext>
            </a:extLst>
          </p:cNvPr>
          <p:cNvSpPr txBox="1"/>
          <p:nvPr/>
        </p:nvSpPr>
        <p:spPr>
          <a:xfrm>
            <a:off x="6723553" y="1065127"/>
            <a:ext cx="80530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myCoolMethod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myCoolMethod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"Done2"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entry point! 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 is a comment!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myCoolMethod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myCoolMethod2()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0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C4F-EEF4-7F4C-B206-6E968E3D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type matters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1536-3B77-5745-8A63-2115C0A3A1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851747" cy="1689006"/>
          </a:xfrm>
        </p:spPr>
        <p:txBody>
          <a:bodyPr/>
          <a:lstStyle/>
          <a:p>
            <a:r>
              <a:rPr lang="en-US" dirty="0"/>
              <a:t>Java (C, C++, C#, others)</a:t>
            </a:r>
          </a:p>
          <a:p>
            <a:pPr lvl="1"/>
            <a:r>
              <a:rPr lang="en-US" b="1" dirty="0"/>
              <a:t>Strongly</a:t>
            </a:r>
            <a:r>
              <a:rPr lang="en-US" dirty="0"/>
              <a:t> Typed</a:t>
            </a:r>
          </a:p>
          <a:p>
            <a:pPr lvl="1"/>
            <a:r>
              <a:rPr lang="en-US" dirty="0"/>
              <a:t>Meaning programmer *must* tell it the type</a:t>
            </a:r>
          </a:p>
          <a:p>
            <a:pPr lvl="1"/>
            <a:r>
              <a:rPr lang="en-US" dirty="0"/>
              <a:t>and programmer must keep the type!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1D889-39F9-9844-9B6A-71B7688FE60E}"/>
              </a:ext>
            </a:extLst>
          </p:cNvPr>
          <p:cNvSpPr txBox="1"/>
          <p:nvPr/>
        </p:nvSpPr>
        <p:spPr>
          <a:xfrm>
            <a:off x="1471149" y="3778650"/>
            <a:ext cx="47151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 err="1"/>
              <a:t>typeExample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  <a:effectLst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10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rgbClr val="CC7832"/>
                </a:solidFill>
                <a:effectLst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10.5</a:t>
            </a:r>
            <a:r>
              <a:rPr lang="en-US" dirty="0"/>
              <a:t>; </a:t>
            </a:r>
            <a:r>
              <a:rPr lang="en-US" dirty="0">
                <a:solidFill>
                  <a:srgbClr val="808080"/>
                </a:solidFill>
                <a:effectLst/>
              </a:rPr>
              <a:t>// ERROR! – won’t compile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float </a:t>
            </a:r>
            <a:r>
              <a:rPr lang="en-US" dirty="0"/>
              <a:t>y </a:t>
            </a:r>
            <a:r>
              <a:rPr lang="en-US" dirty="0">
                <a:solidFill>
                  <a:srgbClr val="CC7832"/>
                </a:solidFill>
                <a:effectLst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10.5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DBDA-8C83-4C40-A0D8-A505F7A7DC79}"/>
              </a:ext>
            </a:extLst>
          </p:cNvPr>
          <p:cNvSpPr txBox="1"/>
          <p:nvPr/>
        </p:nvSpPr>
        <p:spPr>
          <a:xfrm>
            <a:off x="1425993" y="5556970"/>
            <a:ext cx="3495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typeExample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2737A"/>
                </a:solidFill>
                <a:effectLst/>
              </a:rPr>
              <a:t>x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72737A"/>
                </a:solidFill>
                <a:effectLst/>
              </a:rPr>
              <a:t>x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10.5 </a:t>
            </a:r>
            <a:r>
              <a:rPr lang="en-US" dirty="0">
                <a:solidFill>
                  <a:srgbClr val="808080"/>
                </a:solidFill>
                <a:effectLst/>
              </a:rPr>
              <a:t># valid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1AEA3-0153-EB48-A9F8-33B9B6E2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68" y="0"/>
            <a:ext cx="7757732" cy="37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2080-3E13-1B4F-A964-F35D94E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92C1-50EC-714A-932E-291603D8A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but can chain, else + if, creating “else if”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203D-FA0B-D041-A552-6494C60174D6}"/>
              </a:ext>
            </a:extLst>
          </p:cNvPr>
          <p:cNvSpPr txBox="1"/>
          <p:nvPr/>
        </p:nvSpPr>
        <p:spPr>
          <a:xfrm>
            <a:off x="628075" y="3886200"/>
            <a:ext cx="775956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value,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going to be -1, 0, 1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-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value2)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else assumed by 0 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59DF-2303-D644-9CB3-E536BA121A32}"/>
              </a:ext>
            </a:extLst>
          </p:cNvPr>
          <p:cNvSpPr txBox="1"/>
          <p:nvPr/>
        </p:nvSpPr>
        <p:spPr>
          <a:xfrm>
            <a:off x="4507859" y="2916270"/>
            <a:ext cx="6097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methods have to specify type, if returning value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12520F24-C571-2A43-8D21-A014B30C595C}"/>
              </a:ext>
            </a:extLst>
          </p:cNvPr>
          <p:cNvSpPr/>
          <p:nvPr/>
        </p:nvSpPr>
        <p:spPr>
          <a:xfrm>
            <a:off x="2822222" y="2857290"/>
            <a:ext cx="1685637" cy="1028910"/>
          </a:xfrm>
          <a:prstGeom prst="bentArrow">
            <a:avLst>
              <a:gd name="adj1" fmla="val 7445"/>
              <a:gd name="adj2" fmla="val 25000"/>
              <a:gd name="adj3" fmla="val 25000"/>
              <a:gd name="adj4" fmla="val 4375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157C15F8-39BB-EA42-B2F0-EE9FE8332634}"/>
              </a:ext>
            </a:extLst>
          </p:cNvPr>
          <p:cNvSpPr/>
          <p:nvPr/>
        </p:nvSpPr>
        <p:spPr>
          <a:xfrm>
            <a:off x="4507859" y="3488267"/>
            <a:ext cx="1685637" cy="510838"/>
          </a:xfrm>
          <a:prstGeom prst="bentArrow">
            <a:avLst>
              <a:gd name="adj1" fmla="val 7445"/>
              <a:gd name="adj2" fmla="val 25000"/>
              <a:gd name="adj3" fmla="val 25000"/>
              <a:gd name="adj4" fmla="val 4375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3F72E-53E9-8A49-A6F7-774DD238915A}"/>
              </a:ext>
            </a:extLst>
          </p:cNvPr>
          <p:cNvSpPr txBox="1"/>
          <p:nvPr/>
        </p:nvSpPr>
        <p:spPr>
          <a:xfrm>
            <a:off x="6272519" y="3373185"/>
            <a:ext cx="565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the parameter has type, only int work here</a:t>
            </a:r>
          </a:p>
        </p:txBody>
      </p:sp>
    </p:spTree>
    <p:extLst>
      <p:ext uri="{BB962C8B-B14F-4D97-AF65-F5344CB8AC3E}">
        <p14:creationId xmlns:p14="http://schemas.microsoft.com/office/powerpoint/2010/main" val="14242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EE11-9FD0-B940-BE2B-C60B9DA4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EA38-3D2E-A249-AFD5-439EEDC44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3348473"/>
          </a:xfrm>
        </p:spPr>
        <p:txBody>
          <a:bodyPr/>
          <a:lstStyle/>
          <a:p>
            <a:r>
              <a:rPr lang="en-US" dirty="0"/>
              <a:t>while loop </a:t>
            </a:r>
          </a:p>
          <a:p>
            <a:pPr lvl="1"/>
            <a:r>
              <a:rPr lang="en-US" dirty="0"/>
              <a:t>same, slightly different syntax</a:t>
            </a:r>
          </a:p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for loop in java, uses indices!</a:t>
            </a:r>
          </a:p>
          <a:p>
            <a:r>
              <a:rPr lang="en-US" dirty="0" err="1"/>
              <a:t>for:each</a:t>
            </a:r>
            <a:r>
              <a:rPr lang="en-US" dirty="0"/>
              <a:t> loop in java is same as python </a:t>
            </a:r>
            <a:r>
              <a:rPr lang="en-US" dirty="0" err="1"/>
              <a:t>for:in</a:t>
            </a:r>
            <a:endParaRPr lang="en-US" dirty="0"/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python does not have equivalent, one run 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15431-F61E-254C-9242-8A8E7409D37E}"/>
              </a:ext>
            </a:extLst>
          </p:cNvPr>
          <p:cNvSpPr txBox="1"/>
          <p:nvPr/>
        </p:nvSpPr>
        <p:spPr>
          <a:xfrm>
            <a:off x="7157155" y="2339778"/>
            <a:ext cx="6660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for_test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letter,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times)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 result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times;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letter;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09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9A3-9B49-4A4A-BC21-F85ED81A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Strengths?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6903-1661-204F-AE3B-B19D0822E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9751"/>
          </a:xfrm>
        </p:spPr>
        <p:txBody>
          <a:bodyPr/>
          <a:lstStyle/>
          <a:p>
            <a:r>
              <a:rPr lang="en-US" dirty="0"/>
              <a:t>Makes you think about</a:t>
            </a:r>
          </a:p>
          <a:p>
            <a:pPr lvl="1"/>
            <a:r>
              <a:rPr lang="en-US" dirty="0"/>
              <a:t>How data is stored</a:t>
            </a:r>
          </a:p>
          <a:p>
            <a:r>
              <a:rPr lang="en-US" dirty="0"/>
              <a:t>Focuses on larger program design! </a:t>
            </a:r>
          </a:p>
          <a:p>
            <a:r>
              <a:rPr lang="en-US" dirty="0"/>
              <a:t>Expansive library, used in industry</a:t>
            </a:r>
          </a:p>
          <a:p>
            <a:endParaRPr lang="en-US" dirty="0"/>
          </a:p>
          <a:p>
            <a:r>
              <a:rPr lang="en-US" dirty="0"/>
              <a:t>Word to the wise:</a:t>
            </a:r>
          </a:p>
          <a:p>
            <a:pPr lvl="1"/>
            <a:r>
              <a:rPr lang="en-US" dirty="0"/>
              <a:t>Everyone has their favorite language (</a:t>
            </a:r>
            <a:r>
              <a:rPr lang="en-US" dirty="0" err="1"/>
              <a:t>kotlin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Divide – Conquer - Glue</a:t>
            </a:r>
          </a:p>
          <a:p>
            <a:pPr lvl="2"/>
            <a:r>
              <a:rPr lang="en-US" dirty="0"/>
              <a:t>Valid for all languages!</a:t>
            </a:r>
          </a:p>
          <a:p>
            <a:pPr lvl="2"/>
            <a:r>
              <a:rPr lang="en-US" dirty="0"/>
              <a:t>It is a mindset</a:t>
            </a:r>
          </a:p>
          <a:p>
            <a:pPr lvl="2"/>
            <a:r>
              <a:rPr lang="en-US" dirty="0"/>
              <a:t>It is a way to look at the world </a:t>
            </a:r>
          </a:p>
          <a:p>
            <a:pPr lvl="2"/>
            <a:r>
              <a:rPr lang="en-US" dirty="0"/>
              <a:t>It is a way to solve problems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6FCD5-2B5A-E942-82E2-D6C378AB6FD8}"/>
              </a:ext>
            </a:extLst>
          </p:cNvPr>
          <p:cNvSpPr txBox="1"/>
          <p:nvPr/>
        </p:nvSpPr>
        <p:spPr>
          <a:xfrm>
            <a:off x="8794045" y="2122312"/>
            <a:ext cx="2932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All…</a:t>
            </a:r>
          </a:p>
          <a:p>
            <a:endParaRPr lang="en-US" dirty="0"/>
          </a:p>
          <a:p>
            <a:r>
              <a:rPr lang="en-US" dirty="0"/>
              <a:t>I hope you take CS 164!</a:t>
            </a:r>
          </a:p>
        </p:txBody>
      </p:sp>
    </p:spTree>
    <p:extLst>
      <p:ext uri="{BB962C8B-B14F-4D97-AF65-F5344CB8AC3E}">
        <p14:creationId xmlns:p14="http://schemas.microsoft.com/office/powerpoint/2010/main" val="41675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606</Words>
  <Application>Microsoft Macintosh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CS 164 – In Java</vt:lpstr>
      <vt:lpstr>Basic Formatting</vt:lpstr>
      <vt:lpstr>Java – type matters</vt:lpstr>
      <vt:lpstr>conditionals</vt:lpstr>
      <vt:lpstr>Loops</vt:lpstr>
      <vt:lpstr>Java Strengths?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2021-07-22T20:26:31Z</dcterms:created>
  <dcterms:modified xsi:type="dcterms:W3CDTF">2021-07-22T23:16:05Z</dcterms:modified>
</cp:coreProperties>
</file>