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6"/>
  </p:notesMasterIdLst>
  <p:sldIdLst>
    <p:sldId id="256" r:id="rId3"/>
    <p:sldId id="257" r:id="rId4"/>
    <p:sldId id="258"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0" autoAdjust="0"/>
    <p:restoredTop sz="86481" autoAdjust="0"/>
  </p:normalViewPr>
  <p:slideViewPr>
    <p:cSldViewPr snapToGrid="0">
      <p:cViewPr varScale="1">
        <p:scale>
          <a:sx n="56" d="100"/>
          <a:sy n="56" d="100"/>
        </p:scale>
        <p:origin x="66" y="504"/>
      </p:cViewPr>
      <p:guideLst>
        <p:guide orient="horz" pos="1620"/>
        <p:guide pos="2880"/>
      </p:guideLst>
    </p:cSldViewPr>
  </p:slideViewPr>
  <p:outlineViewPr>
    <p:cViewPr>
      <p:scale>
        <a:sx n="33" d="100"/>
        <a:sy n="33" d="100"/>
      </p:scale>
      <p:origin x="0" y="-5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ddd29dac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ddd29da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ddd29daca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ddd29daca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ddd29daca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ddd29daca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grpSp>
        <p:nvGrpSpPr>
          <p:cNvPr id="54" name="Google Shape;54;p14"/>
          <p:cNvGrpSpPr/>
          <p:nvPr/>
        </p:nvGrpSpPr>
        <p:grpSpPr>
          <a:xfrm>
            <a:off x="0" y="4879108"/>
            <a:ext cx="9165280" cy="264755"/>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60" name="Google Shape;60;p14"/>
          <p:cNvSpPr txBox="1">
            <a:spLocks noGrp="1"/>
          </p:cNvSpPr>
          <p:nvPr>
            <p:ph type="body" idx="1"/>
          </p:nvPr>
        </p:nvSpPr>
        <p:spPr>
          <a:xfrm>
            <a:off x="415638" y="1646393"/>
            <a:ext cx="8312700" cy="13338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Green Dots CSU">
  <p:cSld name="Title Green Dots CSU">
    <p:bg>
      <p:bgPr>
        <a:solidFill>
          <a:schemeClr val="dk2"/>
        </a:solidFill>
        <a:effectLst/>
      </p:bgPr>
    </p:bg>
    <p:spTree>
      <p:nvGrpSpPr>
        <p:cNvPr id="1" name="Shape 61"/>
        <p:cNvGrpSpPr/>
        <p:nvPr/>
      </p:nvGrpSpPr>
      <p:grpSpPr>
        <a:xfrm>
          <a:off x="0" y="0"/>
          <a:ext cx="0" cy="0"/>
          <a:chOff x="0" y="0"/>
          <a:chExt cx="0" cy="0"/>
        </a:xfrm>
      </p:grpSpPr>
      <p:pic>
        <p:nvPicPr>
          <p:cNvPr id="62" name="Google Shape;62;p15"/>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3" name="Google Shape;63;p15"/>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Google Shape;64;p15"/>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65" name="Google Shape;65;p15"/>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66" name="Google Shape;66;p15"/>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Green Dots UnitID">
  <p:cSld name="Title Green Dots UnitID">
    <p:bg>
      <p:bgPr>
        <a:solidFill>
          <a:schemeClr val="dk2"/>
        </a:solidFill>
        <a:effectLst/>
      </p:bgPr>
    </p:bg>
    <p:spTree>
      <p:nvGrpSpPr>
        <p:cNvPr id="1" name="Shape 67"/>
        <p:cNvGrpSpPr/>
        <p:nvPr/>
      </p:nvGrpSpPr>
      <p:grpSpPr>
        <a:xfrm>
          <a:off x="0" y="0"/>
          <a:ext cx="0" cy="0"/>
          <a:chOff x="0" y="0"/>
          <a:chExt cx="0" cy="0"/>
        </a:xfrm>
      </p:grpSpPr>
      <p:pic>
        <p:nvPicPr>
          <p:cNvPr id="68" name="Google Shape;68;p16"/>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9" name="Google Shape;69;p16"/>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1" name="Google Shape;71;p16"/>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72" name="Google Shape;72;p16"/>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Green Ram CSU">
  <p:cSld name="Title Green Ram CSU">
    <p:bg>
      <p:bgPr>
        <a:solidFill>
          <a:schemeClr val="dk2"/>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75" name="Google Shape;75;p17"/>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7" name="Google Shape;77;p17"/>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78" name="Google Shape;78;p17"/>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Green Ram UnitID">
  <p:cSld name="Title Green Ram UnitID">
    <p:bg>
      <p:bgPr>
        <a:solidFill>
          <a:schemeClr val="dk2"/>
        </a:solidFill>
        <a:effectLst/>
      </p:bgPr>
    </p:bg>
    <p:spTree>
      <p:nvGrpSpPr>
        <p:cNvPr id="1" name="Shape 79"/>
        <p:cNvGrpSpPr/>
        <p:nvPr/>
      </p:nvGrpSpPr>
      <p:grpSpPr>
        <a:xfrm>
          <a:off x="0" y="0"/>
          <a:ext cx="0" cy="0"/>
          <a:chOff x="0" y="0"/>
          <a:chExt cx="0" cy="0"/>
        </a:xfrm>
      </p:grpSpPr>
      <p:pic>
        <p:nvPicPr>
          <p:cNvPr id="80" name="Google Shape;80;p18"/>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81" name="Google Shape;81;p18"/>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8"/>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83" name="Google Shape;83;p18"/>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84" name="Google Shape;84;p18"/>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White CSU">
  <p:cSld name="Title White CSU">
    <p:spTree>
      <p:nvGrpSpPr>
        <p:cNvPr id="1" name="Shape 85"/>
        <p:cNvGrpSpPr/>
        <p:nvPr/>
      </p:nvGrpSpPr>
      <p:grpSpPr>
        <a:xfrm>
          <a:off x="0" y="0"/>
          <a:ext cx="0" cy="0"/>
          <a:chOff x="0" y="0"/>
          <a:chExt cx="0" cy="0"/>
        </a:xfrm>
      </p:grpSpPr>
      <p:sp>
        <p:nvSpPr>
          <p:cNvPr id="86" name="Google Shape;86;p19"/>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7" name="Google Shape;87;p19"/>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8" name="Google Shape;88;p19"/>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9" name="Google Shape;89;p19"/>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9"/>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1" name="Google Shape;91;p19"/>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92" name="Google Shape;92;p19"/>
          <p:cNvPicPr preferRelativeResize="0"/>
          <p:nvPr/>
        </p:nvPicPr>
        <p:blipFill rotWithShape="1">
          <a:blip r:embed="rId2">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White UnitID">
  <p:cSld name="Title White UnitID">
    <p:spTree>
      <p:nvGrpSpPr>
        <p:cNvPr id="1" name="Shape 93"/>
        <p:cNvGrpSpPr/>
        <p:nvPr/>
      </p:nvGrpSpPr>
      <p:grpSpPr>
        <a:xfrm>
          <a:off x="0" y="0"/>
          <a:ext cx="0" cy="0"/>
          <a:chOff x="0" y="0"/>
          <a:chExt cx="0" cy="0"/>
        </a:xfrm>
      </p:grpSpPr>
      <p:sp>
        <p:nvSpPr>
          <p:cNvPr id="94" name="Google Shape;94;p20"/>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5" name="Google Shape;95;p20"/>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6" name="Google Shape;96;p20"/>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7" name="Google Shape;97;p20"/>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Google Shape;98;p20"/>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9" name="Google Shape;99;p20"/>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100" name="Google Shape;100;p20"/>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rgbClr val="9A9A9C"/>
              </a:buClr>
              <a:buSzPts val="1100"/>
              <a:buFont typeface="Arial"/>
              <a:buNone/>
              <a:defRPr sz="1100" b="0" i="0" u="none" strike="noStrike" cap="none">
                <a:solidFill>
                  <a:srgbClr val="9A9A9C"/>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grpSp>
        <p:nvGrpSpPr>
          <p:cNvPr id="103" name="Google Shape;103;p21"/>
          <p:cNvGrpSpPr/>
          <p:nvPr/>
        </p:nvGrpSpPr>
        <p:grpSpPr>
          <a:xfrm>
            <a:off x="0" y="4879021"/>
            <a:ext cx="9144554" cy="264755"/>
            <a:chOff x="0" y="7372350"/>
            <a:chExt cx="13817700" cy="400053"/>
          </a:xfrm>
        </p:grpSpPr>
        <p:sp>
          <p:nvSpPr>
            <p:cNvPr id="104" name="Google Shape;104;p21"/>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05" name="Google Shape;105;p21"/>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06" name="Google Shape;106;p21"/>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07" name="Google Shape;107;p21"/>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0" name="Google Shape;110;p22"/>
          <p:cNvSpPr txBox="1">
            <a:spLocks noGrp="1"/>
          </p:cNvSpPr>
          <p:nvPr>
            <p:ph type="body" idx="1"/>
          </p:nvPr>
        </p:nvSpPr>
        <p:spPr>
          <a:xfrm>
            <a:off x="2279997" y="2899851"/>
            <a:ext cx="6448500" cy="3219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1" name="Google Shape;111;p22"/>
          <p:cNvPicPr preferRelativeResize="0"/>
          <p:nvPr/>
        </p:nvPicPr>
        <p:blipFill rotWithShape="1">
          <a:blip r:embed="rId2">
            <a:alphaModFix/>
          </a:blip>
          <a:srcRect l="79830" t="28562" b="11531"/>
          <a:stretch/>
        </p:blipFill>
        <p:spPr>
          <a:xfrm>
            <a:off x="0" y="1"/>
            <a:ext cx="1702674" cy="5143502"/>
          </a:xfrm>
          <a:prstGeom prst="rect">
            <a:avLst/>
          </a:prstGeom>
          <a:noFill/>
          <a:ln>
            <a:noFill/>
          </a:ln>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to and Green Bar">
  <p:cSld name="Photo and Green Bar">
    <p:spTree>
      <p:nvGrpSpPr>
        <p:cNvPr id="1" name="Shape 112"/>
        <p:cNvGrpSpPr/>
        <p:nvPr/>
      </p:nvGrpSpPr>
      <p:grpSpPr>
        <a:xfrm>
          <a:off x="0" y="0"/>
          <a:ext cx="0" cy="0"/>
          <a:chOff x="0" y="0"/>
          <a:chExt cx="0" cy="0"/>
        </a:xfrm>
      </p:grpSpPr>
      <p:sp>
        <p:nvSpPr>
          <p:cNvPr id="113" name="Google Shape;113;p23"/>
          <p:cNvSpPr>
            <a:spLocks noGrp="1"/>
          </p:cNvSpPr>
          <p:nvPr>
            <p:ph type="pic" idx="2"/>
          </p:nvPr>
        </p:nvSpPr>
        <p:spPr>
          <a:xfrm>
            <a:off x="0" y="0"/>
            <a:ext cx="6051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14" name="Google Shape;114;p23"/>
          <p:cNvSpPr/>
          <p:nvPr/>
        </p:nvSpPr>
        <p:spPr>
          <a:xfrm>
            <a:off x="6051176" y="0"/>
            <a:ext cx="3092700" cy="51435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sp>
        <p:nvSpPr>
          <p:cNvPr id="115" name="Google Shape;115;p23"/>
          <p:cNvSpPr txBox="1">
            <a:spLocks noGrp="1"/>
          </p:cNvSpPr>
          <p:nvPr>
            <p:ph type="title"/>
          </p:nvPr>
        </p:nvSpPr>
        <p:spPr>
          <a:xfrm>
            <a:off x="6326841" y="1880795"/>
            <a:ext cx="2541600" cy="353100"/>
          </a:xfrm>
          <a:prstGeom prst="rect">
            <a:avLst/>
          </a:prstGeom>
          <a:noFill/>
          <a:ln>
            <a:noFill/>
          </a:ln>
        </p:spPr>
        <p:txBody>
          <a:bodyPr spcFirstLastPara="1" wrap="square" lIns="67400" tIns="33700" rIns="67400" bIns="33700" anchor="b" anchorCtr="0">
            <a:noAutofit/>
          </a:bodyPr>
          <a:lstStyle>
            <a:lvl1pPr marR="0" lvl="0" algn="ctr" rtl="0">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6" name="Google Shape;116;p23"/>
          <p:cNvSpPr txBox="1">
            <a:spLocks noGrp="1"/>
          </p:cNvSpPr>
          <p:nvPr>
            <p:ph type="body" idx="1"/>
          </p:nvPr>
        </p:nvSpPr>
        <p:spPr>
          <a:xfrm>
            <a:off x="6326841" y="2571750"/>
            <a:ext cx="2541600" cy="331200"/>
          </a:xfrm>
          <a:prstGeom prst="rect">
            <a:avLst/>
          </a:prstGeom>
          <a:noFill/>
          <a:ln>
            <a:noFill/>
          </a:ln>
        </p:spPr>
        <p:txBody>
          <a:bodyPr spcFirstLastPara="1" wrap="square" lIns="60500" tIns="60500" rIns="60500" bIns="60500" anchor="t" anchorCtr="0">
            <a:noAutofit/>
          </a:bodyPr>
          <a:lstStyle>
            <a:lvl1pPr marL="457200" marR="0" lvl="0" indent="-228600" algn="ctr" rtl="0">
              <a:lnSpc>
                <a:spcPct val="114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7" name="Google Shape;117;p23"/>
          <p:cNvPicPr preferRelativeResize="0"/>
          <p:nvPr/>
        </p:nvPicPr>
        <p:blipFill rotWithShape="1">
          <a:blip r:embed="rId2">
            <a:alphaModFix/>
          </a:blip>
          <a:srcRect/>
          <a:stretch/>
        </p:blipFill>
        <p:spPr>
          <a:xfrm>
            <a:off x="8558216" y="4598058"/>
            <a:ext cx="323565" cy="323565"/>
          </a:xfrm>
          <a:prstGeom prst="rect">
            <a:avLst/>
          </a:prstGeom>
          <a:noFill/>
          <a:ln>
            <a:noFill/>
          </a:ln>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and Photo Right">
  <p:cSld name="Content and Photo Righ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411449" y="650159"/>
            <a:ext cx="3217800" cy="1099800"/>
          </a:xfrm>
          <a:prstGeom prst="rect">
            <a:avLst/>
          </a:prstGeom>
          <a:noFill/>
          <a:ln>
            <a:noFill/>
          </a:ln>
        </p:spPr>
        <p:txBody>
          <a:bodyPr spcFirstLastPara="1" wrap="square" lIns="60500" tIns="60500" rIns="60500" bIns="60500" anchor="t" anchorCtr="0">
            <a:noAutofit/>
          </a:bodyPr>
          <a:lstStyle>
            <a:lvl1pPr marR="0" lvl="0" algn="l" rtl="0">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20" name="Google Shape;120;p24"/>
          <p:cNvSpPr txBox="1">
            <a:spLocks noGrp="1"/>
          </p:cNvSpPr>
          <p:nvPr>
            <p:ph type="body" idx="1"/>
          </p:nvPr>
        </p:nvSpPr>
        <p:spPr>
          <a:xfrm>
            <a:off x="411449" y="2019879"/>
            <a:ext cx="3217800" cy="13077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1" name="Google Shape;121;p24"/>
          <p:cNvSpPr>
            <a:spLocks noGrp="1"/>
          </p:cNvSpPr>
          <p:nvPr>
            <p:ph type="pic" idx="2"/>
          </p:nvPr>
        </p:nvSpPr>
        <p:spPr>
          <a:xfrm>
            <a:off x="4040664" y="0"/>
            <a:ext cx="5103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and Photo Left">
  <p:cSld name="Content and Photo Left">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5514785" y="650159"/>
            <a:ext cx="3217800" cy="1099800"/>
          </a:xfrm>
          <a:prstGeom prst="rect">
            <a:avLst/>
          </a:prstGeom>
          <a:noFill/>
          <a:ln>
            <a:noFill/>
          </a:ln>
        </p:spPr>
        <p:txBody>
          <a:bodyPr spcFirstLastPara="1" wrap="square" lIns="60500" tIns="60500" rIns="60500" bIns="60500" anchor="t" anchorCtr="0">
            <a:noAutofit/>
          </a:bodyPr>
          <a:lstStyle>
            <a:lvl1pPr marR="0" lvl="0" algn="l" rtl="0">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24" name="Google Shape;124;p25"/>
          <p:cNvSpPr txBox="1">
            <a:spLocks noGrp="1"/>
          </p:cNvSpPr>
          <p:nvPr>
            <p:ph type="body" idx="1"/>
          </p:nvPr>
        </p:nvSpPr>
        <p:spPr>
          <a:xfrm>
            <a:off x="5514785" y="2019879"/>
            <a:ext cx="3217800" cy="13077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5" name="Google Shape;125;p25"/>
          <p:cNvSpPr>
            <a:spLocks noGrp="1"/>
          </p:cNvSpPr>
          <p:nvPr>
            <p:ph type="pic" idx="2"/>
          </p:nvPr>
        </p:nvSpPr>
        <p:spPr>
          <a:xfrm>
            <a:off x="1" y="0"/>
            <a:ext cx="5103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and Header">
  <p:cSld name="Photo and Header">
    <p:spTree>
      <p:nvGrpSpPr>
        <p:cNvPr id="1" name="Shape 126"/>
        <p:cNvGrpSpPr/>
        <p:nvPr/>
      </p:nvGrpSpPr>
      <p:grpSpPr>
        <a:xfrm>
          <a:off x="0" y="0"/>
          <a:ext cx="0" cy="0"/>
          <a:chOff x="0" y="0"/>
          <a:chExt cx="0" cy="0"/>
        </a:xfrm>
      </p:grpSpPr>
      <p:sp>
        <p:nvSpPr>
          <p:cNvPr id="127" name="Google Shape;127;p26"/>
          <p:cNvSpPr>
            <a:spLocks noGrp="1"/>
          </p:cNvSpPr>
          <p:nvPr>
            <p:ph type="pic" idx="2"/>
          </p:nvPr>
        </p:nvSpPr>
        <p:spPr>
          <a:xfrm>
            <a:off x="0" y="0"/>
            <a:ext cx="9144000" cy="42357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28" name="Google Shape;128;p26"/>
          <p:cNvSpPr txBox="1">
            <a:spLocks noGrp="1"/>
          </p:cNvSpPr>
          <p:nvPr>
            <p:ph type="title"/>
          </p:nvPr>
        </p:nvSpPr>
        <p:spPr>
          <a:xfrm>
            <a:off x="264986" y="4403848"/>
            <a:ext cx="8613900" cy="5157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900"/>
              <a:buFont typeface="Arial"/>
              <a:buNone/>
              <a:defRPr sz="29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ull Photo">
  <p:cSld name="Full Photo">
    <p:spTree>
      <p:nvGrpSpPr>
        <p:cNvPr id="1" name="Shape 129"/>
        <p:cNvGrpSpPr/>
        <p:nvPr/>
      </p:nvGrpSpPr>
      <p:grpSpPr>
        <a:xfrm>
          <a:off x="0" y="0"/>
          <a:ext cx="0" cy="0"/>
          <a:chOff x="0" y="0"/>
          <a:chExt cx="0" cy="0"/>
        </a:xfrm>
      </p:grpSpPr>
      <p:sp>
        <p:nvSpPr>
          <p:cNvPr id="130" name="Google Shape;130;p27"/>
          <p:cNvSpPr>
            <a:spLocks noGrp="1"/>
          </p:cNvSpPr>
          <p:nvPr>
            <p:ph type="pic" idx="2"/>
          </p:nvPr>
        </p:nvSpPr>
        <p:spPr>
          <a:xfrm>
            <a:off x="0" y="0"/>
            <a:ext cx="91440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hart and Content">
  <p:cSld name="Chart and Content">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6055167" y="1533699"/>
            <a:ext cx="2673300" cy="8514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500"/>
              <a:buFont typeface="Arial"/>
              <a:buNone/>
              <a:defRPr sz="25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33" name="Google Shape;133;p28"/>
          <p:cNvSpPr txBox="1">
            <a:spLocks noGrp="1"/>
          </p:cNvSpPr>
          <p:nvPr>
            <p:ph type="body" idx="1"/>
          </p:nvPr>
        </p:nvSpPr>
        <p:spPr>
          <a:xfrm>
            <a:off x="6055167" y="2468061"/>
            <a:ext cx="2673300" cy="6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14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4" name="Google Shape;134;p28"/>
          <p:cNvSpPr>
            <a:spLocks noGrp="1"/>
          </p:cNvSpPr>
          <p:nvPr>
            <p:ph type="chart" idx="2"/>
          </p:nvPr>
        </p:nvSpPr>
        <p:spPr>
          <a:xfrm>
            <a:off x="839933" y="954952"/>
            <a:ext cx="4541700" cy="33063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grpSp>
        <p:nvGrpSpPr>
          <p:cNvPr id="135" name="Google Shape;135;p28"/>
          <p:cNvGrpSpPr/>
          <p:nvPr/>
        </p:nvGrpSpPr>
        <p:grpSpPr>
          <a:xfrm>
            <a:off x="0" y="4879021"/>
            <a:ext cx="9144554" cy="264755"/>
            <a:chOff x="0" y="7372350"/>
            <a:chExt cx="13817700" cy="400053"/>
          </a:xfrm>
        </p:grpSpPr>
        <p:sp>
          <p:nvSpPr>
            <p:cNvPr id="136" name="Google Shape;136;p28"/>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37" name="Google Shape;137;p28"/>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38" name="Google Shape;138;p28"/>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39" name="Google Shape;139;p28"/>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140"/>
        <p:cNvGrpSpPr/>
        <p:nvPr/>
      </p:nvGrpSpPr>
      <p:grpSpPr>
        <a:xfrm>
          <a:off x="0" y="0"/>
          <a:ext cx="0" cy="0"/>
          <a:chOff x="0" y="0"/>
          <a:chExt cx="0" cy="0"/>
        </a:xfrm>
      </p:grpSpPr>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losing Green Ram">
  <p:cSld name="Closing Green Ram">
    <p:bg>
      <p:bgPr>
        <a:solidFill>
          <a:schemeClr val="dk2"/>
        </a:solidFill>
        <a:effectLst/>
      </p:bgPr>
    </p:bg>
    <p:spTree>
      <p:nvGrpSpPr>
        <p:cNvPr id="1" name="Shape 141"/>
        <p:cNvGrpSpPr/>
        <p:nvPr/>
      </p:nvGrpSpPr>
      <p:grpSpPr>
        <a:xfrm>
          <a:off x="0" y="0"/>
          <a:ext cx="0" cy="0"/>
          <a:chOff x="0" y="0"/>
          <a:chExt cx="0" cy="0"/>
        </a:xfrm>
      </p:grpSpPr>
      <p:sp>
        <p:nvSpPr>
          <p:cNvPr id="142" name="Google Shape;142;p30"/>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dirty="0">
              <a:solidFill>
                <a:schemeClr val="lt1"/>
              </a:solidFill>
              <a:latin typeface="Arial"/>
              <a:ea typeface="Arial"/>
              <a:cs typeface="Arial"/>
              <a:sym typeface="Arial"/>
            </a:endParaRPr>
          </a:p>
        </p:txBody>
      </p:sp>
      <p:cxnSp>
        <p:nvCxnSpPr>
          <p:cNvPr id="143" name="Google Shape;143;p30"/>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44" name="Google Shape;144;p30"/>
          <p:cNvPicPr preferRelativeResize="0"/>
          <p:nvPr/>
        </p:nvPicPr>
        <p:blipFill rotWithShape="1">
          <a:blip r:embed="rId2">
            <a:alphaModFix/>
          </a:blip>
          <a:srcRect/>
          <a:stretch/>
        </p:blipFill>
        <p:spPr>
          <a:xfrm>
            <a:off x="500452" y="4182975"/>
            <a:ext cx="2329700" cy="521089"/>
          </a:xfrm>
          <a:prstGeom prst="rect">
            <a:avLst/>
          </a:prstGeom>
          <a:noFill/>
          <a:ln>
            <a:noFill/>
          </a:ln>
        </p:spPr>
      </p:pic>
      <p:pic>
        <p:nvPicPr>
          <p:cNvPr id="145" name="Google Shape;145;p30"/>
          <p:cNvPicPr preferRelativeResize="0"/>
          <p:nvPr/>
        </p:nvPicPr>
        <p:blipFill rotWithShape="1">
          <a:blip r:embed="rId3">
            <a:alphaModFix amt="8000"/>
          </a:blip>
          <a:srcRect t="14707" r="30637" b="6934"/>
          <a:stretch/>
        </p:blipFill>
        <p:spPr>
          <a:xfrm>
            <a:off x="4591002" y="-1"/>
            <a:ext cx="4552996" cy="5143502"/>
          </a:xfrm>
          <a:prstGeom prst="rect">
            <a:avLst/>
          </a:prstGeom>
          <a:noFill/>
          <a:ln>
            <a:noFill/>
          </a:ln>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losing Green Dots">
  <p:cSld name="Closing Green Dots">
    <p:bg>
      <p:bgPr>
        <a:solidFill>
          <a:schemeClr val="dk2"/>
        </a:solidFill>
        <a:effectLst/>
      </p:bgPr>
    </p:bg>
    <p:spTree>
      <p:nvGrpSpPr>
        <p:cNvPr id="1" name="Shape 146"/>
        <p:cNvGrpSpPr/>
        <p:nvPr/>
      </p:nvGrpSpPr>
      <p:grpSpPr>
        <a:xfrm>
          <a:off x="0" y="0"/>
          <a:ext cx="0" cy="0"/>
          <a:chOff x="0" y="0"/>
          <a:chExt cx="0" cy="0"/>
        </a:xfrm>
      </p:grpSpPr>
      <p:sp>
        <p:nvSpPr>
          <p:cNvPr id="147" name="Google Shape;147;p31"/>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dirty="0">
              <a:solidFill>
                <a:schemeClr val="lt1"/>
              </a:solidFill>
              <a:latin typeface="Arial"/>
              <a:ea typeface="Arial"/>
              <a:cs typeface="Arial"/>
              <a:sym typeface="Arial"/>
            </a:endParaRPr>
          </a:p>
        </p:txBody>
      </p:sp>
      <p:pic>
        <p:nvPicPr>
          <p:cNvPr id="148" name="Google Shape;148;p31"/>
          <p:cNvPicPr preferRelativeResize="0"/>
          <p:nvPr/>
        </p:nvPicPr>
        <p:blipFill rotWithShape="1">
          <a:blip r:embed="rId2">
            <a:alphaModFix/>
          </a:blip>
          <a:srcRect t="6244" r="31394"/>
          <a:stretch/>
        </p:blipFill>
        <p:spPr>
          <a:xfrm>
            <a:off x="5563251" y="0"/>
            <a:ext cx="3580748" cy="5007048"/>
          </a:xfrm>
          <a:prstGeom prst="rect">
            <a:avLst/>
          </a:prstGeom>
          <a:noFill/>
          <a:ln>
            <a:noFill/>
          </a:ln>
        </p:spPr>
      </p:pic>
      <p:cxnSp>
        <p:nvCxnSpPr>
          <p:cNvPr id="149" name="Google Shape;149;p31"/>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50" name="Google Shape;150;p31"/>
          <p:cNvPicPr preferRelativeResize="0"/>
          <p:nvPr/>
        </p:nvPicPr>
        <p:blipFill rotWithShape="1">
          <a:blip r:embed="rId3">
            <a:alphaModFix/>
          </a:blip>
          <a:srcRect/>
          <a:stretch/>
        </p:blipFill>
        <p:spPr>
          <a:xfrm>
            <a:off x="500452" y="4182975"/>
            <a:ext cx="2329700" cy="521089"/>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losing White">
  <p:cSld name="Closing White">
    <p:spTree>
      <p:nvGrpSpPr>
        <p:cNvPr id="1" name="Shape 151"/>
        <p:cNvGrpSpPr/>
        <p:nvPr/>
      </p:nvGrpSpPr>
      <p:grpSpPr>
        <a:xfrm>
          <a:off x="0" y="0"/>
          <a:ext cx="0" cy="0"/>
          <a:chOff x="0" y="0"/>
          <a:chExt cx="0" cy="0"/>
        </a:xfrm>
      </p:grpSpPr>
      <p:sp>
        <p:nvSpPr>
          <p:cNvPr id="152" name="Google Shape;152;p32"/>
          <p:cNvSpPr txBox="1"/>
          <p:nvPr/>
        </p:nvSpPr>
        <p:spPr>
          <a:xfrm>
            <a:off x="482653" y="2778619"/>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dk2"/>
              </a:buClr>
              <a:buSzPts val="4000"/>
              <a:buFont typeface="Arial"/>
              <a:buNone/>
            </a:pPr>
            <a:r>
              <a:rPr lang="en" sz="4000" b="0" i="0">
                <a:solidFill>
                  <a:schemeClr val="dk2"/>
                </a:solidFill>
                <a:latin typeface="Arial"/>
                <a:ea typeface="Arial"/>
                <a:cs typeface="Arial"/>
                <a:sym typeface="Arial"/>
              </a:rPr>
              <a:t>Thank you</a:t>
            </a:r>
            <a:endParaRPr sz="4000" b="0" i="0" dirty="0">
              <a:solidFill>
                <a:schemeClr val="dk2"/>
              </a:solidFill>
              <a:latin typeface="Arial"/>
              <a:ea typeface="Arial"/>
              <a:cs typeface="Arial"/>
              <a:sym typeface="Arial"/>
            </a:endParaRPr>
          </a:p>
        </p:txBody>
      </p:sp>
      <p:cxnSp>
        <p:nvCxnSpPr>
          <p:cNvPr id="153" name="Google Shape;153;p32"/>
          <p:cNvCxnSpPr/>
          <p:nvPr/>
        </p:nvCxnSpPr>
        <p:spPr>
          <a:xfrm>
            <a:off x="583506" y="3928468"/>
            <a:ext cx="603000" cy="0"/>
          </a:xfrm>
          <a:prstGeom prst="straightConnector1">
            <a:avLst/>
          </a:prstGeom>
          <a:noFill/>
          <a:ln w="28575" cap="flat" cmpd="sng">
            <a:solidFill>
              <a:schemeClr val="lt2"/>
            </a:solidFill>
            <a:prstDash val="solid"/>
            <a:round/>
            <a:headEnd type="none" w="sm" len="sm"/>
            <a:tailEnd type="none" w="sm" len="sm"/>
          </a:ln>
        </p:spPr>
      </p:cxnSp>
      <p:pic>
        <p:nvPicPr>
          <p:cNvPr id="154" name="Google Shape;154;p32"/>
          <p:cNvPicPr preferRelativeResize="0"/>
          <p:nvPr/>
        </p:nvPicPr>
        <p:blipFill rotWithShape="1">
          <a:blip r:embed="rId2">
            <a:alphaModFix/>
          </a:blip>
          <a:srcRect/>
          <a:stretch/>
        </p:blipFill>
        <p:spPr>
          <a:xfrm>
            <a:off x="500452" y="4182976"/>
            <a:ext cx="2329700" cy="521089"/>
          </a:xfrm>
          <a:prstGeom prst="rect">
            <a:avLst/>
          </a:prstGeom>
          <a:noFill/>
          <a:ln>
            <a:noFill/>
          </a:ln>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Green">
  <p:cSld name="Section Green">
    <p:bg>
      <p:bgPr>
        <a:solidFill>
          <a:schemeClr val="dk2"/>
        </a:solidFill>
        <a:effectLst/>
      </p:bgPr>
    </p:bg>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57" name="Google Shape;157;p33"/>
          <p:cNvSpPr txBox="1">
            <a:spLocks noGrp="1"/>
          </p:cNvSpPr>
          <p:nvPr>
            <p:ph type="body" idx="1"/>
          </p:nvPr>
        </p:nvSpPr>
        <p:spPr>
          <a:xfrm>
            <a:off x="2279997" y="2899851"/>
            <a:ext cx="6448500" cy="3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pic>
        <p:nvPicPr>
          <p:cNvPr id="158" name="Google Shape;158;p33"/>
          <p:cNvPicPr preferRelativeResize="0"/>
          <p:nvPr/>
        </p:nvPicPr>
        <p:blipFill rotWithShape="1">
          <a:blip r:embed="rId2">
            <a:alphaModFix/>
          </a:blip>
          <a:srcRect l="79830" t="28562" b="11531"/>
          <a:stretch/>
        </p:blipFill>
        <p:spPr>
          <a:xfrm>
            <a:off x="0" y="0"/>
            <a:ext cx="1702674" cy="5143502"/>
          </a:xfrm>
          <a:prstGeom prst="rect">
            <a:avLst/>
          </a:prstGeom>
          <a:noFill/>
          <a:ln>
            <a:noFill/>
          </a:ln>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2"/>
        </a:solidFill>
        <a:effectLst/>
      </p:bgPr>
    </p:bg>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347817" y="1851211"/>
            <a:ext cx="6448500" cy="672000"/>
          </a:xfrm>
          <a:prstGeom prst="rect">
            <a:avLst/>
          </a:prstGeom>
          <a:noFill/>
          <a:ln>
            <a:noFill/>
          </a:ln>
        </p:spPr>
        <p:txBody>
          <a:bodyPr spcFirstLastPara="1" wrap="square" lIns="60500" tIns="60500" rIns="60500" bIns="605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pic>
        <p:nvPicPr>
          <p:cNvPr id="161" name="Google Shape;161;p34"/>
          <p:cNvPicPr preferRelativeResize="0"/>
          <p:nvPr/>
        </p:nvPicPr>
        <p:blipFill rotWithShape="1">
          <a:blip r:embed="rId2">
            <a:alphaModFix/>
          </a:blip>
          <a:srcRect l="-220" t="28562" b="57446"/>
          <a:stretch/>
        </p:blipFill>
        <p:spPr>
          <a:xfrm>
            <a:off x="163382" y="3993671"/>
            <a:ext cx="8780259" cy="1246649"/>
          </a:xfrm>
          <a:prstGeom prst="rect">
            <a:avLst/>
          </a:prstGeom>
          <a:noFill/>
          <a:ln>
            <a:noFill/>
          </a:ln>
        </p:spPr>
      </p:pic>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dk2"/>
        </a:solidFill>
        <a:effectLst/>
      </p:bgPr>
    </p:bg>
    <p:spTree>
      <p:nvGrpSpPr>
        <p:cNvPr id="1" name="Shape 162"/>
        <p:cNvGrpSpPr/>
        <p:nvPr/>
      </p:nvGrpSpPr>
      <p:grpSpPr>
        <a:xfrm>
          <a:off x="0" y="0"/>
          <a:ext cx="0" cy="0"/>
          <a:chOff x="0" y="0"/>
          <a:chExt cx="0" cy="0"/>
        </a:xfrm>
      </p:grpSpPr>
      <p:sp>
        <p:nvSpPr>
          <p:cNvPr id="163" name="Google Shape;163;p35"/>
          <p:cNvSpPr txBox="1">
            <a:spLocks noGrp="1"/>
          </p:cNvSpPr>
          <p:nvPr>
            <p:ph type="body" idx="1"/>
          </p:nvPr>
        </p:nvSpPr>
        <p:spPr>
          <a:xfrm>
            <a:off x="491658"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grpSp>
        <p:nvGrpSpPr>
          <p:cNvPr id="164" name="Google Shape;164;p35"/>
          <p:cNvGrpSpPr/>
          <p:nvPr/>
        </p:nvGrpSpPr>
        <p:grpSpPr>
          <a:xfrm>
            <a:off x="0" y="4498086"/>
            <a:ext cx="9144488" cy="408426"/>
            <a:chOff x="0" y="6739600"/>
            <a:chExt cx="13817600" cy="617144"/>
          </a:xfrm>
        </p:grpSpPr>
        <p:pic>
          <p:nvPicPr>
            <p:cNvPr id="165" name="Google Shape;165;p35"/>
            <p:cNvPicPr preferRelativeResize="0"/>
            <p:nvPr/>
          </p:nvPicPr>
          <p:blipFill rotWithShape="1">
            <a:blip r:embed="rId2">
              <a:alphaModFix/>
            </a:blip>
            <a:srcRect/>
            <a:stretch/>
          </p:blipFill>
          <p:spPr>
            <a:xfrm>
              <a:off x="0" y="6778192"/>
              <a:ext cx="6449921" cy="539962"/>
            </a:xfrm>
            <a:prstGeom prst="rect">
              <a:avLst/>
            </a:prstGeom>
            <a:noFill/>
            <a:ln>
              <a:noFill/>
            </a:ln>
          </p:spPr>
        </p:pic>
        <p:pic>
          <p:nvPicPr>
            <p:cNvPr id="166" name="Google Shape;166;p35"/>
            <p:cNvPicPr preferRelativeResize="0"/>
            <p:nvPr/>
          </p:nvPicPr>
          <p:blipFill rotWithShape="1">
            <a:blip r:embed="rId2">
              <a:alphaModFix/>
            </a:blip>
            <a:srcRect/>
            <a:stretch/>
          </p:blipFill>
          <p:spPr>
            <a:xfrm rot="10800000">
              <a:off x="7367679" y="6778192"/>
              <a:ext cx="6449921" cy="539962"/>
            </a:xfrm>
            <a:prstGeom prst="rect">
              <a:avLst/>
            </a:prstGeom>
            <a:noFill/>
            <a:ln>
              <a:noFill/>
            </a:ln>
          </p:spPr>
        </p:pic>
        <p:pic>
          <p:nvPicPr>
            <p:cNvPr id="167" name="Google Shape;167;p35"/>
            <p:cNvPicPr preferRelativeResize="0"/>
            <p:nvPr/>
          </p:nvPicPr>
          <p:blipFill rotWithShape="1">
            <a:blip r:embed="rId3">
              <a:alphaModFix/>
            </a:blip>
            <a:srcRect/>
            <a:stretch/>
          </p:blipFill>
          <p:spPr>
            <a:xfrm>
              <a:off x="6600229" y="6739600"/>
              <a:ext cx="617144" cy="617144"/>
            </a:xfrm>
            <a:prstGeom prst="rect">
              <a:avLst/>
            </a:prstGeom>
            <a:noFill/>
            <a:ln>
              <a:noFill/>
            </a:ln>
          </p:spPr>
        </p:pic>
      </p:grpSp>
      <p:sp>
        <p:nvSpPr>
          <p:cNvPr id="168" name="Google Shape;168;p35"/>
          <p:cNvSpPr txBox="1">
            <a:spLocks noGrp="1"/>
          </p:cNvSpPr>
          <p:nvPr>
            <p:ph type="body" idx="2"/>
          </p:nvPr>
        </p:nvSpPr>
        <p:spPr>
          <a:xfrm>
            <a:off x="3379284"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69" name="Google Shape;169;p35"/>
          <p:cNvSpPr txBox="1">
            <a:spLocks noGrp="1"/>
          </p:cNvSpPr>
          <p:nvPr>
            <p:ph type="body" idx="3"/>
          </p:nvPr>
        </p:nvSpPr>
        <p:spPr>
          <a:xfrm>
            <a:off x="6266909"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Footer">
  <p:cSld name="Blank Footer">
    <p:spTree>
      <p:nvGrpSpPr>
        <p:cNvPr id="1" name="Shape 170"/>
        <p:cNvGrpSpPr/>
        <p:nvPr/>
      </p:nvGrpSpPr>
      <p:grpSpPr>
        <a:xfrm>
          <a:off x="0" y="0"/>
          <a:ext cx="0" cy="0"/>
          <a:chOff x="0" y="0"/>
          <a:chExt cx="0" cy="0"/>
        </a:xfrm>
      </p:grpSpPr>
      <p:grpSp>
        <p:nvGrpSpPr>
          <p:cNvPr id="171" name="Google Shape;171;p36"/>
          <p:cNvGrpSpPr/>
          <p:nvPr/>
        </p:nvGrpSpPr>
        <p:grpSpPr>
          <a:xfrm>
            <a:off x="0" y="4879021"/>
            <a:ext cx="9144554" cy="264755"/>
            <a:chOff x="0" y="7372350"/>
            <a:chExt cx="13817700" cy="400053"/>
          </a:xfrm>
        </p:grpSpPr>
        <p:sp>
          <p:nvSpPr>
            <p:cNvPr id="172" name="Google Shape;172;p36"/>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73" name="Google Shape;173;p36"/>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74" name="Google Shape;174;p36"/>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dirty="0">
                <a:solidFill>
                  <a:schemeClr val="lt1"/>
                </a:solidFill>
                <a:latin typeface="Arial"/>
                <a:ea typeface="Arial"/>
                <a:cs typeface="Arial"/>
                <a:sym typeface="Arial"/>
              </a:endParaRPr>
            </a:p>
          </p:txBody>
        </p:sp>
        <p:pic>
          <p:nvPicPr>
            <p:cNvPr id="175" name="Google Shape;175;p36"/>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Green">
  <p:cSld name="Blank Green">
    <p:bg>
      <p:bgPr>
        <a:solidFill>
          <a:schemeClr val="dk2"/>
        </a:solidFill>
        <a:effectLst/>
      </p:bgPr>
    </p:bg>
    <p:spTree>
      <p:nvGrpSpPr>
        <p:cNvPr id="1" name="Shape 176"/>
        <p:cNvGrpSpPr/>
        <p:nvPr/>
      </p:nvGrpSpPr>
      <p:grpSpPr>
        <a:xfrm>
          <a:off x="0" y="0"/>
          <a:ext cx="0" cy="0"/>
          <a:chOff x="0" y="0"/>
          <a:chExt cx="0" cy="0"/>
        </a:xfrm>
      </p:grpSpPr>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7"/>
        <p:cNvGrpSpPr/>
        <p:nvPr/>
      </p:nvGrpSpPr>
      <p:grpSpPr>
        <a:xfrm>
          <a:off x="0" y="0"/>
          <a:ext cx="0" cy="0"/>
          <a:chOff x="0" y="0"/>
          <a:chExt cx="0" cy="0"/>
        </a:xfrm>
      </p:grpSpPr>
      <p:sp>
        <p:nvSpPr>
          <p:cNvPr id="178" name="Google Shape;178;p38"/>
          <p:cNvSpPr txBox="1">
            <a:spLocks noGrp="1"/>
          </p:cNvSpPr>
          <p:nvPr>
            <p:ph type="ctrTitle"/>
          </p:nvPr>
        </p:nvSpPr>
        <p:spPr>
          <a:xfrm>
            <a:off x="311708" y="744575"/>
            <a:ext cx="8520600" cy="2052600"/>
          </a:xfrm>
          <a:prstGeom prst="rect">
            <a:avLst/>
          </a:prstGeom>
        </p:spPr>
        <p:txBody>
          <a:bodyPr spcFirstLastPara="1" wrap="square" lIns="60500" tIns="60500" rIns="60500" bIns="6050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9" name="Google Shape;179;p38"/>
          <p:cNvSpPr txBox="1">
            <a:spLocks noGrp="1"/>
          </p:cNvSpPr>
          <p:nvPr>
            <p:ph type="subTitle" idx="1"/>
          </p:nvPr>
        </p:nvSpPr>
        <p:spPr>
          <a:xfrm>
            <a:off x="311700" y="2834125"/>
            <a:ext cx="8520600" cy="792600"/>
          </a:xfrm>
          <a:prstGeom prst="rect">
            <a:avLst/>
          </a:prstGeom>
        </p:spPr>
        <p:txBody>
          <a:bodyPr spcFirstLastPara="1" wrap="square" lIns="60500" tIns="60500" rIns="60500" bIns="60500" anchor="t" anchorCtr="0">
            <a:noAutofit/>
          </a:bodyPr>
          <a:lstStyle>
            <a:lvl1pPr lvl="0" algn="ctr" rtl="0">
              <a:lnSpc>
                <a:spcPct val="100000"/>
              </a:lnSpc>
              <a:spcBef>
                <a:spcPts val="4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2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180" name="Google Shape;18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52" name="Google Shape;52;p13"/>
          <p:cNvSpPr txBox="1">
            <a:spLocks noGrp="1"/>
          </p:cNvSpPr>
          <p:nvPr>
            <p:ph type="body" idx="1"/>
          </p:nvPr>
        </p:nvSpPr>
        <p:spPr>
          <a:xfrm>
            <a:off x="415637" y="1646393"/>
            <a:ext cx="8312700" cy="20469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wsj.com/articles/the-6-laws-of-technology-everyone-should-know-1511701201?mod=djmc_pkt_ff"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thefrailestthing.com/2011/08/25/kranzbergs-six-laws-of-technology-a-metaphor-and-a-s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2" name="Title 1">
            <a:extLst>
              <a:ext uri="{FF2B5EF4-FFF2-40B4-BE49-F238E27FC236}">
                <a16:creationId xmlns:a16="http://schemas.microsoft.com/office/drawing/2014/main" id="{6D401C8C-3748-43FD-8D23-8418E91EE384}"/>
              </a:ext>
            </a:extLst>
          </p:cNvPr>
          <p:cNvSpPr>
            <a:spLocks noGrp="1"/>
          </p:cNvSpPr>
          <p:nvPr>
            <p:ph type="title" idx="4294967295"/>
          </p:nvPr>
        </p:nvSpPr>
        <p:spPr>
          <a:xfrm>
            <a:off x="415625" y="2433911"/>
            <a:ext cx="8312700" cy="672000"/>
          </a:xfrm>
        </p:spPr>
        <p:txBody>
          <a:bodyPr/>
          <a:lstStyle/>
          <a:p>
            <a:r>
              <a:rPr lang="en-US" sz="4000" dirty="0">
                <a:solidFill>
                  <a:schemeClr val="bg1"/>
                </a:solidFill>
              </a:rPr>
              <a:t>Six</a:t>
            </a:r>
            <a:r>
              <a:rPr lang="en-US" sz="4000" baseline="0" dirty="0">
                <a:solidFill>
                  <a:schemeClr val="bg1"/>
                </a:solidFill>
              </a:rPr>
              <a:t> Laws of Technology</a:t>
            </a:r>
            <a:endParaRPr lang="en-US" sz="4000" dirty="0">
              <a:solidFill>
                <a:schemeClr val="bg1"/>
              </a:solidFill>
            </a:endParaRPr>
          </a:p>
        </p:txBody>
      </p:sp>
      <p:sp>
        <p:nvSpPr>
          <p:cNvPr id="187" name="Google Shape;187;p39"/>
          <p:cNvSpPr txBox="1">
            <a:spLocks noGrp="1"/>
          </p:cNvSpPr>
          <p:nvPr>
            <p:ph type="body" idx="2"/>
          </p:nvPr>
        </p:nvSpPr>
        <p:spPr>
          <a:xfrm>
            <a:off x="1107900" y="4541175"/>
            <a:ext cx="6928200" cy="765300"/>
          </a:xfrm>
          <a:prstGeom prst="rect">
            <a:avLst/>
          </a:prstGeom>
        </p:spPr>
        <p:txBody>
          <a:bodyPr spcFirstLastPara="1" wrap="square" lIns="60500" tIns="60500" rIns="60500" bIns="60500" anchor="t" anchorCtr="0">
            <a:noAutofit/>
          </a:bodyPr>
          <a:lstStyle/>
          <a:p>
            <a:pPr marL="0" lvl="0" indent="0" algn="ctr" rtl="0">
              <a:lnSpc>
                <a:spcPct val="110000"/>
              </a:lnSpc>
              <a:spcBef>
                <a:spcPts val="0"/>
              </a:spcBef>
              <a:spcAft>
                <a:spcPts val="0"/>
              </a:spcAft>
              <a:buNone/>
            </a:pPr>
            <a:r>
              <a:rPr lang="en" sz="800">
                <a:solidFill>
                  <a:srgbClr val="9A9A9C"/>
                </a:solidFill>
              </a:rPr>
              <a:t> Colorado State University </a:t>
            </a:r>
            <a:endParaRPr sz="800" dirty="0">
              <a:solidFill>
                <a:srgbClr val="9A9A9C"/>
              </a:solidFill>
            </a:endParaRPr>
          </a:p>
          <a:p>
            <a:pPr marL="0" lvl="0" indent="0" algn="ctr" rtl="0">
              <a:lnSpc>
                <a:spcPct val="110000"/>
              </a:lnSpc>
              <a:spcBef>
                <a:spcPts val="0"/>
              </a:spcBef>
              <a:spcAft>
                <a:spcPts val="0"/>
              </a:spcAft>
              <a:buNone/>
            </a:pPr>
            <a:r>
              <a:rPr lang="en" sz="800">
                <a:solidFill>
                  <a:srgbClr val="9A9A9C"/>
                </a:solidFill>
              </a:rPr>
              <a:t>Computer Science Department</a:t>
            </a:r>
            <a:endParaRPr sz="800" dirty="0">
              <a:solidFill>
                <a:srgbClr val="9A9A9C"/>
              </a:solidFill>
            </a:endParaRPr>
          </a:p>
          <a:p>
            <a:pPr marL="0" lvl="0" indent="0" algn="ctr" rtl="0">
              <a:lnSpc>
                <a:spcPct val="110000"/>
              </a:lnSpc>
              <a:spcBef>
                <a:spcPts val="0"/>
              </a:spcBef>
              <a:spcAft>
                <a:spcPts val="0"/>
              </a:spcAft>
              <a:buNone/>
            </a:pPr>
            <a:r>
              <a:rPr lang="en" sz="800">
                <a:solidFill>
                  <a:srgbClr val="9A9A9C"/>
                </a:solidFill>
              </a:rPr>
              <a:t>Slides Originally Created by Albert Lionelle (Albert.Lionelle@colostate.edu)</a:t>
            </a:r>
            <a:endParaRPr sz="800" dirty="0">
              <a:solidFill>
                <a:srgbClr val="9A9A9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415638" y="599068"/>
            <a:ext cx="8312700" cy="6720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Technology is Human</a:t>
            </a:r>
            <a:endParaRPr dirty="0"/>
          </a:p>
        </p:txBody>
      </p:sp>
      <p:sp>
        <p:nvSpPr>
          <p:cNvPr id="193" name="Google Shape;193;p40"/>
          <p:cNvSpPr txBox="1">
            <a:spLocks noGrp="1"/>
          </p:cNvSpPr>
          <p:nvPr>
            <p:ph type="body" idx="1"/>
          </p:nvPr>
        </p:nvSpPr>
        <p:spPr>
          <a:xfrm>
            <a:off x="415650" y="1646406"/>
            <a:ext cx="8312700" cy="25572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sz="1800" dirty="0">
                <a:solidFill>
                  <a:srgbClr val="000000"/>
                </a:solidFill>
              </a:rPr>
              <a:t>A lady came up to the great violinist Fritz Kreisler after a concert and gushed, “Maestro, your violin makes such beautiful music.” Kreisler held his violin up to his ear and said, “I don’t hear any music coming out of it.” </a:t>
            </a:r>
            <a:endParaRPr sz="1800" dirty="0">
              <a:solidFill>
                <a:srgbClr val="000000"/>
              </a:solidFill>
            </a:endParaRPr>
          </a:p>
          <a:p>
            <a:pPr marL="0" lvl="0" indent="0" algn="l" rtl="0">
              <a:spcBef>
                <a:spcPts val="400"/>
              </a:spcBef>
              <a:spcAft>
                <a:spcPts val="0"/>
              </a:spcAft>
              <a:buNone/>
            </a:pPr>
            <a:endParaRPr sz="1800" dirty="0">
              <a:solidFill>
                <a:srgbClr val="000000"/>
              </a:solidFill>
            </a:endParaRPr>
          </a:p>
          <a:p>
            <a:pPr marL="0" lvl="0" indent="0" algn="l" rtl="0">
              <a:spcBef>
                <a:spcPts val="400"/>
              </a:spcBef>
              <a:spcAft>
                <a:spcPts val="400"/>
              </a:spcAft>
              <a:buNone/>
            </a:pPr>
            <a:r>
              <a:rPr lang="en" sz="1800" dirty="0">
                <a:solidFill>
                  <a:srgbClr val="000000"/>
                </a:solidFill>
              </a:rPr>
              <a:t>You see, the instrument, the hardware, the violin itself, was of no use without the human element. But then again, without the instrument, Kreisler would not have been able to make music. - </a:t>
            </a:r>
            <a:r>
              <a:rPr lang="en" sz="1800" i="1" dirty="0">
                <a:solidFill>
                  <a:srgbClr val="000000"/>
                </a:solidFill>
              </a:rPr>
              <a:t>Dr. Melvin Kranzberg</a:t>
            </a:r>
            <a:endParaRPr sz="1800" i="1"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1"/>
          <p:cNvSpPr txBox="1">
            <a:spLocks noGrp="1"/>
          </p:cNvSpPr>
          <p:nvPr>
            <p:ph type="title"/>
          </p:nvPr>
        </p:nvSpPr>
        <p:spPr>
          <a:xfrm>
            <a:off x="415650" y="599075"/>
            <a:ext cx="8404200" cy="6720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dirty="0"/>
              <a:t>Six “Laws of Technology” </a:t>
            </a:r>
            <a:endParaRPr dirty="0"/>
          </a:p>
          <a:p>
            <a:pPr marL="0" lvl="0" indent="0" algn="l" rtl="0">
              <a:spcBef>
                <a:spcPts val="0"/>
              </a:spcBef>
              <a:spcAft>
                <a:spcPts val="0"/>
              </a:spcAft>
              <a:buNone/>
            </a:pPr>
            <a:r>
              <a:rPr lang="en" sz="1800" dirty="0"/>
              <a:t>by Melvin Kranzberg</a:t>
            </a:r>
            <a:endParaRPr sz="1800" dirty="0"/>
          </a:p>
        </p:txBody>
      </p:sp>
      <p:sp>
        <p:nvSpPr>
          <p:cNvPr id="199" name="Google Shape;199;p41"/>
          <p:cNvSpPr txBox="1">
            <a:spLocks noGrp="1"/>
          </p:cNvSpPr>
          <p:nvPr>
            <p:ph type="body" idx="1"/>
          </p:nvPr>
        </p:nvSpPr>
        <p:spPr>
          <a:xfrm>
            <a:off x="415650" y="1271084"/>
            <a:ext cx="8312700" cy="3069300"/>
          </a:xfrm>
          <a:prstGeom prst="rect">
            <a:avLst/>
          </a:prstGeom>
        </p:spPr>
        <p:txBody>
          <a:bodyPr spcFirstLastPara="1" wrap="square" lIns="60500" tIns="60500" rIns="60500" bIns="60500" anchor="t" anchorCtr="0">
            <a:noAutofit/>
          </a:bodyPr>
          <a:lstStyle/>
          <a:p>
            <a:pPr marL="457200" lvl="0" indent="-317500" algn="l" rtl="0">
              <a:spcBef>
                <a:spcPts val="400"/>
              </a:spcBef>
              <a:spcAft>
                <a:spcPts val="0"/>
              </a:spcAft>
              <a:buClr>
                <a:srgbClr val="000000"/>
              </a:buClr>
              <a:buSzPts val="1400"/>
              <a:buAutoNum type="arabicPeriod"/>
            </a:pPr>
            <a:r>
              <a:rPr lang="en" sz="1400">
                <a:solidFill>
                  <a:srgbClr val="000000"/>
                </a:solidFill>
              </a:rPr>
              <a:t>Technology is neither good nor bad; nor is it neutral.</a:t>
            </a:r>
            <a:endParaRPr sz="1400" dirty="0">
              <a:solidFill>
                <a:srgbClr val="000000"/>
              </a:solidFill>
            </a:endParaRPr>
          </a:p>
          <a:p>
            <a:pPr marL="914400" lvl="1" indent="-298450" algn="l" rtl="0">
              <a:spcBef>
                <a:spcPts val="0"/>
              </a:spcBef>
              <a:spcAft>
                <a:spcPts val="0"/>
              </a:spcAft>
              <a:buClr>
                <a:srgbClr val="000000"/>
              </a:buClr>
              <a:buSzPts val="1100"/>
              <a:buAutoNum type="alphaLcPeriod"/>
            </a:pPr>
            <a:r>
              <a:rPr lang="en">
                <a:solidFill>
                  <a:srgbClr val="000000"/>
                </a:solidFill>
              </a:rPr>
              <a:t>Tech companies should try to anticipate how their tech can be used</a:t>
            </a:r>
            <a:endParaRPr dirty="0">
              <a:solidFill>
                <a:srgbClr val="000000"/>
              </a:solidFill>
            </a:endParaRPr>
          </a:p>
          <a:p>
            <a:pPr marL="914400" lvl="1" indent="-298450" algn="l" rtl="0">
              <a:spcBef>
                <a:spcPts val="0"/>
              </a:spcBef>
              <a:spcAft>
                <a:spcPts val="0"/>
              </a:spcAft>
              <a:buClr>
                <a:srgbClr val="000000"/>
              </a:buClr>
              <a:buSzPts val="1100"/>
              <a:buAutoNum type="alphaLcPeriod"/>
            </a:pPr>
            <a:r>
              <a:rPr lang="en">
                <a:solidFill>
                  <a:srgbClr val="000000"/>
                </a:solidFill>
              </a:rPr>
              <a:t>Should they even try? Do they have a social responsibility? </a:t>
            </a:r>
            <a:endParaRPr dirty="0">
              <a:solidFill>
                <a:srgbClr val="000000"/>
              </a:solidFill>
            </a:endParaRPr>
          </a:p>
          <a:p>
            <a:pPr marL="457200" lvl="0" indent="-317500" algn="l" rtl="0">
              <a:spcBef>
                <a:spcPts val="0"/>
              </a:spcBef>
              <a:spcAft>
                <a:spcPts val="0"/>
              </a:spcAft>
              <a:buClr>
                <a:srgbClr val="000000"/>
              </a:buClr>
              <a:buSzPts val="1400"/>
              <a:buAutoNum type="arabicPeriod"/>
            </a:pPr>
            <a:r>
              <a:rPr lang="en" sz="1400">
                <a:solidFill>
                  <a:srgbClr val="000000"/>
                </a:solidFill>
              </a:rPr>
              <a:t>Invention is the mother of necessity.</a:t>
            </a:r>
            <a:endParaRPr sz="1400" dirty="0">
              <a:solidFill>
                <a:srgbClr val="000000"/>
              </a:solidFill>
            </a:endParaRPr>
          </a:p>
          <a:p>
            <a:pPr marL="914400" lvl="1" indent="-298450" algn="l" rtl="0">
              <a:spcBef>
                <a:spcPts val="0"/>
              </a:spcBef>
              <a:spcAft>
                <a:spcPts val="0"/>
              </a:spcAft>
              <a:buClr>
                <a:srgbClr val="000000"/>
              </a:buClr>
              <a:buSzPts val="1100"/>
              <a:buAutoNum type="alphaLcPeriod"/>
            </a:pPr>
            <a:r>
              <a:rPr lang="en">
                <a:solidFill>
                  <a:srgbClr val="000000"/>
                </a:solidFill>
              </a:rPr>
              <a:t>Tech adds to tech. </a:t>
            </a:r>
            <a:endParaRPr dirty="0">
              <a:solidFill>
                <a:srgbClr val="000000"/>
              </a:solidFill>
            </a:endParaRPr>
          </a:p>
          <a:p>
            <a:pPr marL="457200" lvl="0" indent="-317500" algn="l" rtl="0">
              <a:spcBef>
                <a:spcPts val="0"/>
              </a:spcBef>
              <a:spcAft>
                <a:spcPts val="0"/>
              </a:spcAft>
              <a:buClr>
                <a:srgbClr val="000000"/>
              </a:buClr>
              <a:buSzPts val="1400"/>
              <a:buAutoNum type="arabicPeriod"/>
            </a:pPr>
            <a:r>
              <a:rPr lang="en" sz="1400">
                <a:solidFill>
                  <a:srgbClr val="000000"/>
                </a:solidFill>
              </a:rPr>
              <a:t>Technology comes in packages, big and small.</a:t>
            </a:r>
            <a:endParaRPr sz="1400" dirty="0">
              <a:solidFill>
                <a:srgbClr val="000000"/>
              </a:solidFill>
            </a:endParaRPr>
          </a:p>
          <a:p>
            <a:pPr marL="914400" lvl="1" indent="-298450" algn="l" rtl="0">
              <a:spcBef>
                <a:spcPts val="0"/>
              </a:spcBef>
              <a:spcAft>
                <a:spcPts val="0"/>
              </a:spcAft>
              <a:buClr>
                <a:srgbClr val="000000"/>
              </a:buClr>
              <a:buSzPts val="1100"/>
              <a:buAutoNum type="alphaLcPeriod"/>
            </a:pPr>
            <a:r>
              <a:rPr lang="en">
                <a:solidFill>
                  <a:srgbClr val="000000"/>
                </a:solidFill>
              </a:rPr>
              <a:t>From the nuclear bomb to the smart watch</a:t>
            </a:r>
            <a:endParaRPr dirty="0">
              <a:solidFill>
                <a:srgbClr val="000000"/>
              </a:solidFill>
            </a:endParaRPr>
          </a:p>
          <a:p>
            <a:pPr marL="457200" lvl="0" indent="-317500" algn="l" rtl="0">
              <a:spcBef>
                <a:spcPts val="0"/>
              </a:spcBef>
              <a:spcAft>
                <a:spcPts val="0"/>
              </a:spcAft>
              <a:buClr>
                <a:srgbClr val="000000"/>
              </a:buClr>
              <a:buSzPts val="1400"/>
              <a:buAutoNum type="arabicPeriod"/>
            </a:pPr>
            <a:r>
              <a:rPr lang="en" sz="1400">
                <a:solidFill>
                  <a:srgbClr val="000000"/>
                </a:solidFill>
              </a:rPr>
              <a:t>Although technology might be a prime element in many public issues, nontechnical factors take precedence in technology-policy decisions.</a:t>
            </a:r>
            <a:endParaRPr sz="1400" dirty="0">
              <a:solidFill>
                <a:srgbClr val="000000"/>
              </a:solidFill>
            </a:endParaRPr>
          </a:p>
          <a:p>
            <a:pPr marL="914400" lvl="1" indent="-298450" algn="l" rtl="0">
              <a:spcBef>
                <a:spcPts val="0"/>
              </a:spcBef>
              <a:spcAft>
                <a:spcPts val="0"/>
              </a:spcAft>
              <a:buClr>
                <a:srgbClr val="000000"/>
              </a:buClr>
              <a:buSzPts val="1100"/>
              <a:buAutoNum type="alphaLcPeriod"/>
            </a:pPr>
            <a:r>
              <a:rPr lang="en">
                <a:solidFill>
                  <a:srgbClr val="000000"/>
                </a:solidFill>
              </a:rPr>
              <a:t>Corollary - people who do not know about tech, make the laws about tech - unless we intervene</a:t>
            </a:r>
            <a:endParaRPr dirty="0">
              <a:solidFill>
                <a:srgbClr val="000000"/>
              </a:solidFill>
            </a:endParaRPr>
          </a:p>
          <a:p>
            <a:pPr marL="457200" lvl="0" indent="-317500" algn="l" rtl="0">
              <a:spcBef>
                <a:spcPts val="0"/>
              </a:spcBef>
              <a:spcAft>
                <a:spcPts val="0"/>
              </a:spcAft>
              <a:buClr>
                <a:srgbClr val="000000"/>
              </a:buClr>
              <a:buSzPts val="1400"/>
              <a:buAutoNum type="arabicPeriod"/>
            </a:pPr>
            <a:r>
              <a:rPr lang="en" sz="1400">
                <a:solidFill>
                  <a:srgbClr val="000000"/>
                </a:solidFill>
              </a:rPr>
              <a:t>All history is relevant, but the history of technology is the most relevant.</a:t>
            </a:r>
            <a:endParaRPr sz="1400" dirty="0">
              <a:solidFill>
                <a:srgbClr val="000000"/>
              </a:solidFill>
            </a:endParaRPr>
          </a:p>
          <a:p>
            <a:pPr marL="914400" lvl="1" indent="-298450" algn="l" rtl="0">
              <a:spcBef>
                <a:spcPts val="0"/>
              </a:spcBef>
              <a:spcAft>
                <a:spcPts val="0"/>
              </a:spcAft>
              <a:buClr>
                <a:srgbClr val="000000"/>
              </a:buClr>
              <a:buSzPts val="1100"/>
              <a:buAutoNum type="alphaLcPeriod"/>
            </a:pPr>
            <a:r>
              <a:rPr lang="en">
                <a:solidFill>
                  <a:srgbClr val="000000"/>
                </a:solidFill>
              </a:rPr>
              <a:t>As tech leads to tech</a:t>
            </a:r>
            <a:endParaRPr dirty="0">
              <a:solidFill>
                <a:srgbClr val="000000"/>
              </a:solidFill>
            </a:endParaRPr>
          </a:p>
          <a:p>
            <a:pPr marL="457200" lvl="0" indent="-317500" algn="l" rtl="0">
              <a:spcBef>
                <a:spcPts val="0"/>
              </a:spcBef>
              <a:spcAft>
                <a:spcPts val="0"/>
              </a:spcAft>
              <a:buClr>
                <a:srgbClr val="000000"/>
              </a:buClr>
              <a:buSzPts val="1400"/>
              <a:buAutoNum type="arabicPeriod"/>
            </a:pPr>
            <a:r>
              <a:rPr lang="en" sz="1400" b="1">
                <a:solidFill>
                  <a:srgbClr val="000000"/>
                </a:solidFill>
              </a:rPr>
              <a:t>Technology is a very human activity.</a:t>
            </a:r>
            <a:endParaRPr sz="1400" b="1" dirty="0">
              <a:solidFill>
                <a:srgbClr val="000000"/>
              </a:solidFill>
            </a:endParaRPr>
          </a:p>
          <a:p>
            <a:pPr marL="0" lvl="0" indent="0" algn="l" rtl="0">
              <a:spcBef>
                <a:spcPts val="400"/>
              </a:spcBef>
              <a:spcAft>
                <a:spcPts val="400"/>
              </a:spcAft>
              <a:buNone/>
            </a:pPr>
            <a:endParaRPr dirty="0">
              <a:solidFill>
                <a:srgbClr val="000000"/>
              </a:solidFill>
            </a:endParaRPr>
          </a:p>
        </p:txBody>
      </p:sp>
      <p:sp>
        <p:nvSpPr>
          <p:cNvPr id="200" name="Google Shape;200;p41"/>
          <p:cNvSpPr txBox="1"/>
          <p:nvPr/>
        </p:nvSpPr>
        <p:spPr>
          <a:xfrm>
            <a:off x="4572000" y="4340375"/>
            <a:ext cx="42477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Additional Reading: </a:t>
            </a:r>
            <a:r>
              <a:rPr lang="en" u="sng">
                <a:solidFill>
                  <a:schemeClr val="hlink"/>
                </a:solidFill>
                <a:latin typeface="Proxima Nova"/>
                <a:ea typeface="Proxima Nova"/>
                <a:cs typeface="Proxima Nova"/>
                <a:sym typeface="Proxima Nova"/>
                <a:hlinkClick r:id="rId3"/>
              </a:rPr>
              <a:t>6 Laws of Tech</a:t>
            </a:r>
            <a:r>
              <a:rPr lang="en">
                <a:latin typeface="Proxima Nova"/>
                <a:ea typeface="Proxima Nova"/>
                <a:cs typeface="Proxima Nova"/>
                <a:sym typeface="Proxima Nova"/>
              </a:rPr>
              <a:t>, </a:t>
            </a:r>
            <a:br>
              <a:rPr lang="en">
                <a:latin typeface="Proxima Nova"/>
                <a:ea typeface="Proxima Nova"/>
                <a:cs typeface="Proxima Nova"/>
                <a:sym typeface="Proxima Nova"/>
              </a:rPr>
            </a:br>
            <a:r>
              <a:rPr lang="en" u="sng">
                <a:solidFill>
                  <a:schemeClr val="hlink"/>
                </a:solidFill>
                <a:latin typeface="Proxima Nova"/>
                <a:ea typeface="Proxima Nova"/>
                <a:cs typeface="Proxima Nova"/>
                <a:sym typeface="Proxima Nova"/>
                <a:hlinkClick r:id="rId4"/>
              </a:rPr>
              <a:t>6 Laws of Tech Story and Metaphor</a:t>
            </a:r>
            <a:endParaRPr dirty="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0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1000"/>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1000"/>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3" end="3"/>
                                            </p:txEl>
                                          </p:spTgt>
                                        </p:tgtEl>
                                        <p:attrNameLst>
                                          <p:attrName>style.visibility</p:attrName>
                                        </p:attrNameLst>
                                      </p:cBhvr>
                                      <p:to>
                                        <p:strVal val="visible"/>
                                      </p:to>
                                    </p:set>
                                    <p:animEffect transition="in" filter="fade">
                                      <p:cBhvr>
                                        <p:cTn id="22" dur="1000"/>
                                        <p:tgtEl>
                                          <p:spTgt spid="1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9">
                                            <p:txEl>
                                              <p:pRg st="4" end="4"/>
                                            </p:txEl>
                                          </p:spTgt>
                                        </p:tgtEl>
                                        <p:attrNameLst>
                                          <p:attrName>style.visibility</p:attrName>
                                        </p:attrNameLst>
                                      </p:cBhvr>
                                      <p:to>
                                        <p:strVal val="visible"/>
                                      </p:to>
                                    </p:set>
                                    <p:animEffect transition="in" filter="fade">
                                      <p:cBhvr>
                                        <p:cTn id="27" dur="1000"/>
                                        <p:tgtEl>
                                          <p:spTgt spid="1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9">
                                            <p:txEl>
                                              <p:pRg st="5" end="5"/>
                                            </p:txEl>
                                          </p:spTgt>
                                        </p:tgtEl>
                                        <p:attrNameLst>
                                          <p:attrName>style.visibility</p:attrName>
                                        </p:attrNameLst>
                                      </p:cBhvr>
                                      <p:to>
                                        <p:strVal val="visible"/>
                                      </p:to>
                                    </p:set>
                                    <p:animEffect transition="in" filter="fade">
                                      <p:cBhvr>
                                        <p:cTn id="32" dur="1000"/>
                                        <p:tgtEl>
                                          <p:spTgt spid="1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9">
                                            <p:txEl>
                                              <p:pRg st="6" end="6"/>
                                            </p:txEl>
                                          </p:spTgt>
                                        </p:tgtEl>
                                        <p:attrNameLst>
                                          <p:attrName>style.visibility</p:attrName>
                                        </p:attrNameLst>
                                      </p:cBhvr>
                                      <p:to>
                                        <p:strVal val="visible"/>
                                      </p:to>
                                    </p:set>
                                    <p:animEffect transition="in" filter="fade">
                                      <p:cBhvr>
                                        <p:cTn id="37" dur="1000"/>
                                        <p:tgtEl>
                                          <p:spTgt spid="1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9">
                                            <p:txEl>
                                              <p:pRg st="7" end="7"/>
                                            </p:txEl>
                                          </p:spTgt>
                                        </p:tgtEl>
                                        <p:attrNameLst>
                                          <p:attrName>style.visibility</p:attrName>
                                        </p:attrNameLst>
                                      </p:cBhvr>
                                      <p:to>
                                        <p:strVal val="visible"/>
                                      </p:to>
                                    </p:set>
                                    <p:animEffect transition="in" filter="fade">
                                      <p:cBhvr>
                                        <p:cTn id="42" dur="1000"/>
                                        <p:tgtEl>
                                          <p:spTgt spid="1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9">
                                            <p:txEl>
                                              <p:pRg st="8" end="8"/>
                                            </p:txEl>
                                          </p:spTgt>
                                        </p:tgtEl>
                                        <p:attrNameLst>
                                          <p:attrName>style.visibility</p:attrName>
                                        </p:attrNameLst>
                                      </p:cBhvr>
                                      <p:to>
                                        <p:strVal val="visible"/>
                                      </p:to>
                                    </p:set>
                                    <p:animEffect transition="in" filter="fade">
                                      <p:cBhvr>
                                        <p:cTn id="47" dur="1000"/>
                                        <p:tgtEl>
                                          <p:spTgt spid="1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9">
                                            <p:txEl>
                                              <p:pRg st="9" end="9"/>
                                            </p:txEl>
                                          </p:spTgt>
                                        </p:tgtEl>
                                        <p:attrNameLst>
                                          <p:attrName>style.visibility</p:attrName>
                                        </p:attrNameLst>
                                      </p:cBhvr>
                                      <p:to>
                                        <p:strVal val="visible"/>
                                      </p:to>
                                    </p:set>
                                    <p:animEffect transition="in" filter="fade">
                                      <p:cBhvr>
                                        <p:cTn id="52" dur="1000"/>
                                        <p:tgtEl>
                                          <p:spTgt spid="19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9">
                                            <p:txEl>
                                              <p:pRg st="10" end="10"/>
                                            </p:txEl>
                                          </p:spTgt>
                                        </p:tgtEl>
                                        <p:attrNameLst>
                                          <p:attrName>style.visibility</p:attrName>
                                        </p:attrNameLst>
                                      </p:cBhvr>
                                      <p:to>
                                        <p:strVal val="visible"/>
                                      </p:to>
                                    </p:set>
                                    <p:animEffect transition="in" filter="fade">
                                      <p:cBhvr>
                                        <p:cTn id="57" dur="1000"/>
                                        <p:tgtEl>
                                          <p:spTgt spid="19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9">
                                            <p:txEl>
                                              <p:pRg st="11" end="11"/>
                                            </p:txEl>
                                          </p:spTgt>
                                        </p:tgtEl>
                                        <p:attrNameLst>
                                          <p:attrName>style.visibility</p:attrName>
                                        </p:attrNameLst>
                                      </p:cBhvr>
                                      <p:to>
                                        <p:strVal val="visible"/>
                                      </p:to>
                                    </p:set>
                                    <p:animEffect transition="in" filter="fade">
                                      <p:cBhvr>
                                        <p:cTn id="62" dur="1000"/>
                                        <p:tgtEl>
                                          <p:spTgt spid="19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9">
                                            <p:txEl>
                                              <p:pRg st="12" end="12"/>
                                            </p:txEl>
                                          </p:spTgt>
                                        </p:tgtEl>
                                        <p:attrNameLst>
                                          <p:attrName>style.visibility</p:attrName>
                                        </p:attrNameLst>
                                      </p:cBhvr>
                                      <p:to>
                                        <p:strVal val="visible"/>
                                      </p:to>
                                    </p:set>
                                    <p:animEffect transition="in" filter="fade">
                                      <p:cBhvr>
                                        <p:cTn id="67" dur="1000"/>
                                        <p:tgtEl>
                                          <p:spTgt spid="1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SU Palette 2016">
      <a:dk1>
        <a:srgbClr val="59595B"/>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3246A4"/>
      </a:hlink>
      <a:folHlink>
        <a:srgbClr val="6B15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278</Words>
  <Application>Microsoft Office PowerPoint</Application>
  <PresentationFormat>On-screen Show (16:9)</PresentationFormat>
  <Paragraphs>23</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Proxima Nova</vt:lpstr>
      <vt:lpstr>Source Sans Pro</vt:lpstr>
      <vt:lpstr>Simple Light</vt:lpstr>
      <vt:lpstr>Office Theme</vt:lpstr>
      <vt:lpstr>Six Laws of Technology</vt:lpstr>
      <vt:lpstr>Technology is Human</vt:lpstr>
      <vt:lpstr>Six “Laws of Technology”  by Melvin Kranzberg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Wells,Gregory</dc:creator>
  <cp:lastModifiedBy>Paisley</cp:lastModifiedBy>
  <cp:revision>2</cp:revision>
  <dcterms:modified xsi:type="dcterms:W3CDTF">2021-08-13T21:42:38Z</dcterms:modified>
</cp:coreProperties>
</file>