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268" autoAdjust="0"/>
    <p:restoredTop sz="86481" autoAdjust="0"/>
  </p:normalViewPr>
  <p:slideViewPr>
    <p:cSldViewPr snapToGrid="0">
      <p:cViewPr varScale="1">
        <p:scale>
          <a:sx n="61" d="100"/>
          <a:sy n="61" d="100"/>
        </p:scale>
        <p:origin x="84" y="4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3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f4755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f4755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f4755c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cf4755c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f4755cd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f4755cd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f4755cd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f4755cd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cf4755c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cf4755c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cf4755cd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cf4755cd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cf4755cd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cf4755cd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mark.silverchair.com/433.pdf?token=AQECAHi208BE49Ooan9kkhW_Ercy7Dm3ZL_9Cf3qfKAc485ysgAAAagwggGkBgkqhkiG9w0BBwagggGVMIIBkQIBADCCAYoGCSqGSIb3DQEHATAeBglghkgBZQMEAS4wEQQMZ-dayWxfGRTMQJ3uAgEQgIIBW6fwrZN5WsCDj8T62RPL3ab1_ywmExXjxvc0hKqXkkZdIT1uTJ3XRIVTMsbqviVMTPWMCaGm--1Zg4-W-oEkuvwWoDGt4yRSvJW67BFcsNTBcR3A8Br-M30T3BPnlhlY2ilVL-8LI87DKHtPp4KRwazMGwLrqnIfCrezidvFa9ImTaM2eVUfPhgg4mq5Nhorvi9FC_iOQTpJdA3IJWBa_FyTkK3fhjtH423dpXPqqzSGYQUXr8fqpUS0bWWbxOCso00yTZQErOQSWUcURsoqtcww6-e-Pm5B3U3LiMxpb2MLKJR0aL1TiY4UlXo09yfTZnwO1sBGNCnbN7LL-tNay76aP3REZ4mYA8P93iK8ADqSfLcSBL53G5wUXrRQZhOf9mhUeknQYQP3w2w7XHk0cTwf3DTxNyXuQUdYmCE1JtPztaLezC35PI1QtRxYrqD5y4PXEVyuOVJbqie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edium.com/swlh/chatbots-past-future-8df2076192e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File:Caesar3.p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aidpost.nytimes.com/the-weinstein-company/world-war-iis-greatest-hero-the-true-story-of-alan-turing.html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Alan_Turing_Aged_16.jpg" TargetMode="External"/><Relationship Id="rId5" Type="http://schemas.openxmlformats.org/officeDocument/2006/relationships/image" Target="../media/image14.jpg"/><Relationship Id="rId4" Type="http://schemas.openxmlformats.org/officeDocument/2006/relationships/hyperlink" Target="https://commons.wikimedia.org/wiki/File:Bombe-rebuild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mmons.wikimedia.org/wiki/File:Colossus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EE3A-62F1-4979-89EA-CD72F510A6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625" y="2571750"/>
            <a:ext cx="8312700" cy="672000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The Enigma of World War II</a:t>
            </a:r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D58-CE7C-4A21-AABB-7B59EFE1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6" y="-1031754"/>
            <a:ext cx="8312700" cy="672000"/>
          </a:xfrm>
        </p:spPr>
        <p:txBody>
          <a:bodyPr/>
          <a:lstStyle/>
          <a:p>
            <a:r>
              <a:rPr lang="en-US" dirty="0"/>
              <a:t>Alan Turing Quote</a:t>
            </a:r>
          </a:p>
        </p:txBody>
      </p:sp>
      <p:sp>
        <p:nvSpPr>
          <p:cNvPr id="192" name="Google Shape;192;p40"/>
          <p:cNvSpPr txBox="1"/>
          <p:nvPr/>
        </p:nvSpPr>
        <p:spPr>
          <a:xfrm>
            <a:off x="867575" y="1187775"/>
            <a:ext cx="7801200" cy="2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222222"/>
                </a:solidFill>
                <a:highlight>
                  <a:srgbClr val="FFFFFF"/>
                </a:highlight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r>
              <a:rPr lang="en" sz="4200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"I propose to consider the question, 'Can machines think?'"</a:t>
            </a:r>
            <a:endParaRPr sz="4200" dirty="0"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Alan Turing -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Computing and Intelligence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1950.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Turing Test - Philosophical A.I. Debate</a:t>
            </a:r>
            <a:endParaRPr dirty="0"/>
          </a:p>
        </p:txBody>
      </p:sp>
      <p:pic>
        <p:nvPicPr>
          <p:cNvPr id="198" name="Google Shape;198;p41" descr="Turing test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07" y="1271082"/>
            <a:ext cx="4211799" cy="32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1"/>
          <p:cNvSpPr txBox="1"/>
          <p:nvPr/>
        </p:nvSpPr>
        <p:spPr>
          <a:xfrm>
            <a:off x="3217175" y="4482500"/>
            <a:ext cx="25512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By Juan Alberto Sánchez Margallo [CC BY 2.5  (https://creativecommons.org/licenses/by/2.5)], via Wikimedia Commons</a:t>
            </a:r>
            <a:endParaRPr sz="700" dirty="0"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5517850" y="1306895"/>
            <a:ext cx="3426600" cy="17709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Imitation Game</a:t>
            </a:r>
            <a:endParaRPr dirty="0"/>
          </a:p>
          <a:p>
            <a:pPr marL="914400" marR="0" lvl="1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Easier than determining thinking</a:t>
            </a:r>
            <a:endParaRPr dirty="0"/>
          </a:p>
          <a:p>
            <a:pPr marL="914400" marR="0" lvl="1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Does not determine intelligence</a:t>
            </a:r>
            <a:endParaRPr dirty="0"/>
          </a:p>
          <a:p>
            <a:pPr marL="9144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Thinking of modern computing</a:t>
            </a:r>
            <a:endParaRPr dirty="0"/>
          </a:p>
          <a:p>
            <a:pPr marL="914400" marR="0" lvl="1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What is a good way to do this test?</a:t>
            </a:r>
            <a:endParaRPr dirty="0"/>
          </a:p>
          <a:p>
            <a:pPr marL="914400" marR="0" lvl="1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Hint: look at your phones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1"/>
          </p:nvPr>
        </p:nvSpPr>
        <p:spPr>
          <a:xfrm>
            <a:off x="5935350" y="3511601"/>
            <a:ext cx="2793000" cy="1404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CHAT BOTS!</a:t>
            </a:r>
            <a:endParaRPr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Jabberwacky being a prize winner.</a:t>
            </a:r>
            <a:endParaRPr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Additional Reading: </a:t>
            </a:r>
            <a:r>
              <a:rPr lang="en" sz="1100" u="sng">
                <a:solidFill>
                  <a:schemeClr val="accent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Chatbots Past and Future</a:t>
            </a:r>
            <a:r>
              <a:rPr lang="en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405325" y="402825"/>
            <a:ext cx="8642400" cy="9501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Famous Tech Based on Chatbots?</a:t>
            </a:r>
            <a:endParaRPr dirty="0"/>
          </a:p>
        </p:txBody>
      </p:sp>
      <p:pic>
        <p:nvPicPr>
          <p:cNvPr id="207" name="Google Shape;207;p42" descr="Famous techs based on Chatbots: Apple's Siri, Google's Now, and Windows' Cortana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625" y="1425300"/>
            <a:ext cx="5703750" cy="32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Caesar Cipher</a:t>
            </a:r>
            <a:endParaRPr dirty="0"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415650" y="1386352"/>
            <a:ext cx="8312700" cy="17538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Sentence:  ABB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Shift it 1 place: BCC</a:t>
            </a:r>
            <a:endParaRPr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Decoding - pretty easy to figure out by running all combinations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BUT - </a:t>
            </a:r>
            <a:r>
              <a:rPr lang="en" b="1" dirty="0"/>
              <a:t>159 quintillion combinations? 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That would be much harder</a:t>
            </a:r>
            <a:endParaRPr dirty="0"/>
          </a:p>
        </p:txBody>
      </p:sp>
      <p:pic>
        <p:nvPicPr>
          <p:cNvPr id="214" name="Google Shape;214;p43" descr="Caesar cipher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775" y="737425"/>
            <a:ext cx="2586750" cy="10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 txBox="1"/>
          <p:nvPr/>
        </p:nvSpPr>
        <p:spPr>
          <a:xfrm>
            <a:off x="6376400" y="1772275"/>
            <a:ext cx="2292300" cy="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Public domain image by Matt Crytpo </a:t>
            </a:r>
            <a:r>
              <a:rPr lang="en" sz="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http://en.wikipedia.org/wiki/File:Caesar3.png</a:t>
            </a:r>
            <a:endParaRPr sz="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Alan Turing</a:t>
            </a:r>
            <a:endParaRPr dirty="0"/>
          </a:p>
        </p:txBody>
      </p:sp>
      <p:sp>
        <p:nvSpPr>
          <p:cNvPr id="221" name="Google Shape;221;p44"/>
          <p:cNvSpPr txBox="1">
            <a:spLocks noGrp="1"/>
          </p:cNvSpPr>
          <p:nvPr>
            <p:ph type="body" idx="1"/>
          </p:nvPr>
        </p:nvSpPr>
        <p:spPr>
          <a:xfrm>
            <a:off x="415638" y="1113750"/>
            <a:ext cx="3426600" cy="31398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Mathematician and Philosopher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Enigma Code Breaker - Bombe Machine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Series of interlocking wheels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Looked at all combinations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i="1" dirty="0"/>
              <a:t>WWII Hero has a great interactive example</a:t>
            </a:r>
            <a:endParaRPr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Turing Machine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Analog theoretical computer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We have ‘close approximations’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Turing Test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Imitation Game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Thinking is hard to define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Later life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Chemical Castration (DES)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Died age 41 from Cyanide poisoning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Queen pardoned him of ‘crimes’ - 2013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224" name="Google Shape;224;p44" descr="Replica build of Bombe Machin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100" y="1804450"/>
            <a:ext cx="3222425" cy="23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/>
          <p:nvPr/>
        </p:nvSpPr>
        <p:spPr>
          <a:xfrm>
            <a:off x="7105875" y="3728525"/>
            <a:ext cx="17673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Replica of Bombe Machine</a:t>
            </a:r>
            <a:endParaRPr sz="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Photographer: Tom Yates. </a:t>
            </a:r>
            <a:r>
              <a:rPr lang="en" sz="700" u="sng" dirty="0">
                <a:solidFill>
                  <a:schemeClr val="hlink"/>
                </a:solidFill>
                <a:hlinkClick r:id="rId4"/>
              </a:rPr>
              <a:t>Source</a:t>
            </a:r>
            <a:endParaRPr sz="700" dirty="0"/>
          </a:p>
        </p:txBody>
      </p:sp>
      <p:pic>
        <p:nvPicPr>
          <p:cNvPr id="222" name="Google Shape;222;p44" descr="Portrait of Alan Turing at age 16. 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7525" y="69425"/>
            <a:ext cx="1839675" cy="25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4"/>
          <p:cNvSpPr txBox="1"/>
          <p:nvPr/>
        </p:nvSpPr>
        <p:spPr>
          <a:xfrm>
            <a:off x="7157525" y="2571750"/>
            <a:ext cx="18396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See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page</a:t>
            </a:r>
            <a:r>
              <a:rPr lang="en" sz="800"/>
              <a:t> for author [Public domain], via Wikimedia Commons</a:t>
            </a:r>
            <a:endParaRPr sz="800" dirty="0"/>
          </a:p>
        </p:txBody>
      </p:sp>
      <p:pic>
        <p:nvPicPr>
          <p:cNvPr id="225" name="Google Shape;225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8005" y="3938525"/>
            <a:ext cx="559520" cy="2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4"/>
          <p:cNvSpPr txBox="1"/>
          <p:nvPr/>
        </p:nvSpPr>
        <p:spPr>
          <a:xfrm>
            <a:off x="6558600" y="4410650"/>
            <a:ext cx="25854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Additional Reading: </a:t>
            </a:r>
            <a:r>
              <a:rPr lang="en" sz="1100" u="sng">
                <a:solidFill>
                  <a:srgbClr val="105456"/>
                </a:solidFill>
                <a:highlight>
                  <a:srgbClr val="FFFFFF"/>
                </a:highlight>
                <a:hlinkClick r:id="rId8"/>
              </a:rPr>
              <a:t>WWII Hero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Programmed the Bombe?</a:t>
            </a:r>
            <a:endParaRPr dirty="0"/>
          </a:p>
        </p:txBody>
      </p:sp>
      <p:sp>
        <p:nvSpPr>
          <p:cNvPr id="233" name="Google Shape;233;p45"/>
          <p:cNvSpPr txBox="1">
            <a:spLocks noGrp="1"/>
          </p:cNvSpPr>
          <p:nvPr>
            <p:ph type="body" idx="1"/>
          </p:nvPr>
        </p:nvSpPr>
        <p:spPr>
          <a:xfrm>
            <a:off x="415650" y="1646400"/>
            <a:ext cx="4097700" cy="2814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Jean Valentine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Along with many others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 dirty="0"/>
              <a:t>Colossus machines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Call “Wrens”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Worked in parallel with the bombe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Woman programmed them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Considered “unskilled labor”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dirty="0"/>
              <a:t>To the point of morning revelry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Mostly lost to history due to security restrictions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dirty="0"/>
              <a:t>Many were not allowed to continue in computing.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Cryptographers were men, programmers were women</a:t>
            </a:r>
            <a:endParaRPr dirty="0"/>
          </a:p>
        </p:txBody>
      </p:sp>
      <p:pic>
        <p:nvPicPr>
          <p:cNvPr id="234" name="Google Shape;234;p45" descr="Women programming a colossus machine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300" y="1567583"/>
            <a:ext cx="4340200" cy="289346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5"/>
          <p:cNvSpPr txBox="1"/>
          <p:nvPr/>
        </p:nvSpPr>
        <p:spPr>
          <a:xfrm>
            <a:off x="4699400" y="4461000"/>
            <a:ext cx="45135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See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page</a:t>
            </a:r>
            <a:r>
              <a:rPr lang="en" sz="600"/>
              <a:t> for author [Public domain], via Wikimedia Commons</a:t>
            </a:r>
            <a:endParaRPr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War II - USA</a:t>
            </a:r>
            <a:endParaRPr dirty="0"/>
          </a:p>
        </p:txBody>
      </p:sp>
      <p:sp>
        <p:nvSpPr>
          <p:cNvPr id="241" name="Google Shape;241;p46"/>
          <p:cNvSpPr txBox="1">
            <a:spLocks noGrp="1"/>
          </p:cNvSpPr>
          <p:nvPr>
            <p:ph type="body" idx="1"/>
          </p:nvPr>
        </p:nvSpPr>
        <p:spPr>
          <a:xfrm>
            <a:off x="415638" y="1181257"/>
            <a:ext cx="3555000" cy="3465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dirty="0"/>
              <a:t>Electronic Numerical Integrator and Computer (ENIAC)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The ‘silent’ programmers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Jean Jennings (Bartik)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Betty Snyder (Holberton)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Frances Bilas (Spence)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Kay McNulty (Mauchly Antonelli)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Marlyn Wescoff (Meltzer)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Ruth Lichterman (Teitelbaum).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Was considered “unskilled” labor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degrees in mathematics.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After the war?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They continued on after, had more, but limited freedom.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Defined the field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Changed the world </a:t>
            </a:r>
            <a:endParaRPr dirty="0"/>
          </a:p>
        </p:txBody>
      </p:sp>
      <p:pic>
        <p:nvPicPr>
          <p:cNvPr id="242" name="Google Shape;242;p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500" y="1097575"/>
            <a:ext cx="4944725" cy="32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6"/>
          <p:cNvSpPr txBox="1"/>
          <p:nvPr/>
        </p:nvSpPr>
        <p:spPr>
          <a:xfrm>
            <a:off x="4476350" y="4401025"/>
            <a:ext cx="40782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Programmers Betty Jean Jennings (left) and Fran Bilas (right) operate ENIAC's main control panel</a:t>
            </a:r>
            <a:endParaRPr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By United States Army (Image from http://ftp.arl.army.mil/~mike/comphist/) [Public domain], via Wikimedia Commons</a:t>
            </a:r>
            <a:endParaRPr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486</Words>
  <Application>Microsoft Office PowerPoint</Application>
  <PresentationFormat>On-screen Show (16:9)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Cambria</vt:lpstr>
      <vt:lpstr>Pinyon Script</vt:lpstr>
      <vt:lpstr>Proxima Nova</vt:lpstr>
      <vt:lpstr>Source Sans Pro</vt:lpstr>
      <vt:lpstr>Simple Light</vt:lpstr>
      <vt:lpstr>Office Theme</vt:lpstr>
      <vt:lpstr>The Enigma of World War II</vt:lpstr>
      <vt:lpstr>Alan Turing Quote</vt:lpstr>
      <vt:lpstr>Turing Test - Philosophical A.I. Debate</vt:lpstr>
      <vt:lpstr>Famous Tech Based on Chatbots?</vt:lpstr>
      <vt:lpstr>Caesar Cipher</vt:lpstr>
      <vt:lpstr>Alan Turing</vt:lpstr>
      <vt:lpstr>Who Programmed the Bombe?</vt:lpstr>
      <vt:lpstr>World War II - USA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Wells,Gregory</dc:creator>
  <cp:lastModifiedBy>Paisley</cp:lastModifiedBy>
  <cp:revision>2</cp:revision>
  <dcterms:modified xsi:type="dcterms:W3CDTF">2021-08-13T21:47:20Z</dcterms:modified>
</cp:coreProperties>
</file>