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497" autoAdjust="0"/>
    <p:restoredTop sz="86481" autoAdjust="0"/>
  </p:normalViewPr>
  <p:slideViewPr>
    <p:cSldViewPr snapToGrid="0">
      <p:cViewPr varScale="1">
        <p:scale>
          <a:sx n="60" d="100"/>
          <a:sy n="60" d="100"/>
        </p:scale>
        <p:origin x="78" y="438"/>
      </p:cViewPr>
      <p:guideLst>
        <p:guide orient="horz" pos="1620"/>
        <p:guide pos="2880"/>
      </p:guideLst>
    </p:cSldViewPr>
  </p:slideViewPr>
  <p:outlineViewPr>
    <p:cViewPr>
      <p:scale>
        <a:sx n="33" d="100"/>
        <a:sy n="33" d="100"/>
      </p:scale>
      <p:origin x="0" y="-525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6c6f800a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6c6f800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6c6f800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6c6f800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c6f800a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c6f800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6c6f800a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6c6f800a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c6f800a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c6f800a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grpSp>
        <p:nvGrpSpPr>
          <p:cNvPr id="54" name="Google Shape;54;p14"/>
          <p:cNvGrpSpPr/>
          <p:nvPr/>
        </p:nvGrpSpPr>
        <p:grpSpPr>
          <a:xfrm>
            <a:off x="0" y="4879108"/>
            <a:ext cx="9165280" cy="264755"/>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415638" y="497243"/>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60" name="Google Shape;60;p14"/>
          <p:cNvSpPr txBox="1">
            <a:spLocks noGrp="1"/>
          </p:cNvSpPr>
          <p:nvPr>
            <p:ph type="body" idx="1"/>
          </p:nvPr>
        </p:nvSpPr>
        <p:spPr>
          <a:xfrm>
            <a:off x="415638" y="1271068"/>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rgbClr val="000000"/>
              </a:buClr>
              <a:buSzPts val="1200"/>
              <a:buFont typeface="Arial"/>
              <a:buChar char="•"/>
              <a:defRPr sz="1200" b="0" i="0" u="none" strike="noStrike" cap="none">
                <a:solidFill>
                  <a:srgbClr val="000000"/>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4pPr>
            <a:lvl5pPr marL="2286000" marR="0" lvl="4" indent="-298450" algn="l" rtl="0">
              <a:spcBef>
                <a:spcPts val="400"/>
              </a:spcBef>
              <a:spcAft>
                <a:spcPts val="0"/>
              </a:spcAft>
              <a:buClr>
                <a:srgbClr val="000000"/>
              </a:buClr>
              <a:buSzPts val="1100"/>
              <a:buFont typeface="Arial"/>
              <a:buChar char="»"/>
              <a:defRPr sz="1100" b="0" i="0" u="none" strike="noStrike" cap="none">
                <a:solidFill>
                  <a:srgbClr val="000000"/>
                </a:solidFill>
                <a:latin typeface="Source Sans Pro"/>
                <a:ea typeface="Source Sans Pro"/>
                <a:cs typeface="Source Sans Pro"/>
                <a:sym typeface="Source Sans Pro"/>
              </a:defRPr>
            </a:lvl5pPr>
            <a:lvl6pPr marL="2743200" marR="0" lvl="5"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Green Dots CSU">
  <p:cSld name="Title Green Dots CSU">
    <p:bg>
      <p:bgPr>
        <a:solidFill>
          <a:schemeClr val="dk2"/>
        </a:solidFill>
        <a:effectLst/>
      </p:bgPr>
    </p:bg>
    <p:spTree>
      <p:nvGrpSpPr>
        <p:cNvPr id="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3" name="Google Shape;63;p1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1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5" name="Google Shape;65;p15"/>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66" name="Google Shape;66;p15"/>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Green Dots UnitID">
  <p:cSld name="Title Green Dots UnitID">
    <p:bg>
      <p:bgPr>
        <a:solidFill>
          <a:schemeClr val="dk2"/>
        </a:solidFill>
        <a:effectLst/>
      </p:bgPr>
    </p:bg>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9" name="Google Shape;69;p16"/>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1" name="Google Shape;71;p16"/>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72" name="Google Shape;72;p16"/>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75" name="Google Shape;75;p17"/>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Green Ram UnitID">
  <p:cSld name="Title Green Ram UnitID">
    <p:bg>
      <p:bgPr>
        <a:solidFill>
          <a:schemeClr val="dk2"/>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81" name="Google Shape;81;p18"/>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83" name="Google Shape;83;p18"/>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84" name="Google Shape;84;p18"/>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White CSU">
  <p:cSld name="Title White CSU">
    <p:spTree>
      <p:nvGrpSpPr>
        <p:cNvPr id="1" name="Shape 85"/>
        <p:cNvGrpSpPr/>
        <p:nvPr/>
      </p:nvGrpSpPr>
      <p:grpSpPr>
        <a:xfrm>
          <a:off x="0" y="0"/>
          <a:ext cx="0" cy="0"/>
          <a:chOff x="0" y="0"/>
          <a:chExt cx="0" cy="0"/>
        </a:xfrm>
      </p:grpSpPr>
      <p:sp>
        <p:nvSpPr>
          <p:cNvPr id="86" name="Google Shape;86;p19"/>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7" name="Google Shape;87;p19"/>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8" name="Google Shape;88;p19"/>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9" name="Google Shape;89;p19"/>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9"/>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1" name="Google Shape;91;p19"/>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92" name="Google Shape;92;p19"/>
          <p:cNvPicPr preferRelativeResize="0"/>
          <p:nvPr/>
        </p:nvPicPr>
        <p:blipFill rotWithShape="1">
          <a:blip r:embed="rId2">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White UnitID">
  <p:cSld name="Title White UnitID">
    <p:spTree>
      <p:nvGrpSpPr>
        <p:cNvPr id="1" name="Shape 93"/>
        <p:cNvGrpSpPr/>
        <p:nvPr/>
      </p:nvGrpSpPr>
      <p:grpSpPr>
        <a:xfrm>
          <a:off x="0" y="0"/>
          <a:ext cx="0" cy="0"/>
          <a:chOff x="0" y="0"/>
          <a:chExt cx="0" cy="0"/>
        </a:xfrm>
      </p:grpSpPr>
      <p:sp>
        <p:nvSpPr>
          <p:cNvPr id="94" name="Google Shape;94;p20"/>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5" name="Google Shape;95;p20"/>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6" name="Google Shape;96;p20"/>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7" name="Google Shape;97;p20"/>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0"/>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9" name="Google Shape;99;p20"/>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100" name="Google Shape;100;p20"/>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rgbClr val="9A9A9C"/>
              </a:buClr>
              <a:buSzPts val="1100"/>
              <a:buFont typeface="Arial"/>
              <a:buNone/>
              <a:defRPr sz="1100" b="0" i="0" u="none" strike="noStrike" cap="none">
                <a:solidFill>
                  <a:srgbClr val="9A9A9C"/>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grpSp>
        <p:nvGrpSpPr>
          <p:cNvPr id="103" name="Google Shape;103;p21"/>
          <p:cNvGrpSpPr/>
          <p:nvPr/>
        </p:nvGrpSpPr>
        <p:grpSpPr>
          <a:xfrm>
            <a:off x="0" y="4879021"/>
            <a:ext cx="9144554" cy="264755"/>
            <a:chOff x="0" y="7372350"/>
            <a:chExt cx="13817700" cy="400053"/>
          </a:xfrm>
        </p:grpSpPr>
        <p:sp>
          <p:nvSpPr>
            <p:cNvPr id="104" name="Google Shape;104;p21"/>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06" name="Google Shape;106;p21"/>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07" name="Google Shape;107;p21"/>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0" name="Google Shape;110;p22"/>
          <p:cNvSpPr txBox="1">
            <a:spLocks noGrp="1"/>
          </p:cNvSpPr>
          <p:nvPr>
            <p:ph type="body" idx="1"/>
          </p:nvPr>
        </p:nvSpPr>
        <p:spPr>
          <a:xfrm>
            <a:off x="2279997" y="2899851"/>
            <a:ext cx="6448500" cy="3219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1" name="Google Shape;111;p22"/>
          <p:cNvPicPr preferRelativeResize="0"/>
          <p:nvPr/>
        </p:nvPicPr>
        <p:blipFill rotWithShape="1">
          <a:blip r:embed="rId2">
            <a:alphaModFix/>
          </a:blip>
          <a:srcRect l="79830" t="28562" b="11531"/>
          <a:stretch/>
        </p:blipFill>
        <p:spPr>
          <a:xfrm>
            <a:off x="0" y="1"/>
            <a:ext cx="1702674" cy="5143502"/>
          </a:xfrm>
          <a:prstGeom prst="rect">
            <a:avLst/>
          </a:prstGeom>
          <a:noFill/>
          <a:ln>
            <a:noFill/>
          </a:ln>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and Green Bar">
  <p:cSld name="Photo and Green Bar">
    <p:spTree>
      <p:nvGrpSpPr>
        <p:cNvPr id="1" name="Shape 112"/>
        <p:cNvGrpSpPr/>
        <p:nvPr/>
      </p:nvGrpSpPr>
      <p:grpSpPr>
        <a:xfrm>
          <a:off x="0" y="0"/>
          <a:ext cx="0" cy="0"/>
          <a:chOff x="0" y="0"/>
          <a:chExt cx="0" cy="0"/>
        </a:xfrm>
      </p:grpSpPr>
      <p:sp>
        <p:nvSpPr>
          <p:cNvPr id="113" name="Google Shape;113;p23"/>
          <p:cNvSpPr>
            <a:spLocks noGrp="1"/>
          </p:cNvSpPr>
          <p:nvPr>
            <p:ph type="pic" idx="2"/>
          </p:nvPr>
        </p:nvSpPr>
        <p:spPr>
          <a:xfrm>
            <a:off x="0" y="0"/>
            <a:ext cx="6051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14" name="Google Shape;114;p23"/>
          <p:cNvSpPr/>
          <p:nvPr/>
        </p:nvSpPr>
        <p:spPr>
          <a:xfrm>
            <a:off x="6051176" y="0"/>
            <a:ext cx="3092700" cy="51435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sp>
        <p:nvSpPr>
          <p:cNvPr id="115" name="Google Shape;115;p23"/>
          <p:cNvSpPr txBox="1">
            <a:spLocks noGrp="1"/>
          </p:cNvSpPr>
          <p:nvPr>
            <p:ph type="title"/>
          </p:nvPr>
        </p:nvSpPr>
        <p:spPr>
          <a:xfrm>
            <a:off x="6326841" y="1880795"/>
            <a:ext cx="2541600" cy="353100"/>
          </a:xfrm>
          <a:prstGeom prst="rect">
            <a:avLst/>
          </a:prstGeom>
          <a:noFill/>
          <a:ln>
            <a:noFill/>
          </a:ln>
        </p:spPr>
        <p:txBody>
          <a:bodyPr spcFirstLastPara="1" wrap="square" lIns="67400" tIns="33700" rIns="67400" bIns="33700" anchor="b" anchorCtr="0">
            <a:noAutofit/>
          </a:bodyPr>
          <a:lstStyle>
            <a:lvl1pPr marR="0" lvl="0" algn="ctr" rtl="0">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6" name="Google Shape;116;p23"/>
          <p:cNvSpPr txBox="1">
            <a:spLocks noGrp="1"/>
          </p:cNvSpPr>
          <p:nvPr>
            <p:ph type="body" idx="1"/>
          </p:nvPr>
        </p:nvSpPr>
        <p:spPr>
          <a:xfrm>
            <a:off x="6326841" y="2571750"/>
            <a:ext cx="2541600" cy="331200"/>
          </a:xfrm>
          <a:prstGeom prst="rect">
            <a:avLst/>
          </a:prstGeom>
          <a:noFill/>
          <a:ln>
            <a:noFill/>
          </a:ln>
        </p:spPr>
        <p:txBody>
          <a:bodyPr spcFirstLastPara="1" wrap="square" lIns="60500" tIns="60500" rIns="60500" bIns="60500" anchor="t" anchorCtr="0">
            <a:noAutofit/>
          </a:bodyPr>
          <a:lstStyle>
            <a:lvl1pPr marL="457200" marR="0" lvl="0" indent="-228600" algn="ctr" rtl="0">
              <a:lnSpc>
                <a:spcPct val="114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7" name="Google Shape;117;p23"/>
          <p:cNvPicPr preferRelativeResize="0"/>
          <p:nvPr/>
        </p:nvPicPr>
        <p:blipFill rotWithShape="1">
          <a:blip r:embed="rId2">
            <a:alphaModFix/>
          </a:blip>
          <a:srcRect/>
          <a:stretch/>
        </p:blipFill>
        <p:spPr>
          <a:xfrm>
            <a:off x="8558216" y="4598058"/>
            <a:ext cx="323565" cy="323565"/>
          </a:xfrm>
          <a:prstGeom prst="rect">
            <a:avLst/>
          </a:prstGeom>
          <a:noFill/>
          <a:ln>
            <a:noFill/>
          </a:ln>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and Photo Right">
  <p:cSld name="Content and Photo Righ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11449"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0" name="Google Shape;120;p24"/>
          <p:cNvSpPr txBox="1">
            <a:spLocks noGrp="1"/>
          </p:cNvSpPr>
          <p:nvPr>
            <p:ph type="body" idx="1"/>
          </p:nvPr>
        </p:nvSpPr>
        <p:spPr>
          <a:xfrm>
            <a:off x="411449"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Google Shape;121;p24"/>
          <p:cNvSpPr>
            <a:spLocks noGrp="1"/>
          </p:cNvSpPr>
          <p:nvPr>
            <p:ph type="pic" idx="2"/>
          </p:nvPr>
        </p:nvSpPr>
        <p:spPr>
          <a:xfrm>
            <a:off x="4040664"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and Photo Left">
  <p:cSld name="Content and Photo Lef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5514785"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4" name="Google Shape;124;p25"/>
          <p:cNvSpPr txBox="1">
            <a:spLocks noGrp="1"/>
          </p:cNvSpPr>
          <p:nvPr>
            <p:ph type="body" idx="1"/>
          </p:nvPr>
        </p:nvSpPr>
        <p:spPr>
          <a:xfrm>
            <a:off x="5514785"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5" name="Google Shape;125;p25"/>
          <p:cNvSpPr>
            <a:spLocks noGrp="1"/>
          </p:cNvSpPr>
          <p:nvPr>
            <p:ph type="pic" idx="2"/>
          </p:nvPr>
        </p:nvSpPr>
        <p:spPr>
          <a:xfrm>
            <a:off x="1"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and Header">
  <p:cSld name="Photo and Header">
    <p:spTree>
      <p:nvGrpSpPr>
        <p:cNvPr id="1" name="Shape 126"/>
        <p:cNvGrpSpPr/>
        <p:nvPr/>
      </p:nvGrpSpPr>
      <p:grpSpPr>
        <a:xfrm>
          <a:off x="0" y="0"/>
          <a:ext cx="0" cy="0"/>
          <a:chOff x="0" y="0"/>
          <a:chExt cx="0" cy="0"/>
        </a:xfrm>
      </p:grpSpPr>
      <p:sp>
        <p:nvSpPr>
          <p:cNvPr id="127" name="Google Shape;127;p26"/>
          <p:cNvSpPr>
            <a:spLocks noGrp="1"/>
          </p:cNvSpPr>
          <p:nvPr>
            <p:ph type="pic" idx="2"/>
          </p:nvPr>
        </p:nvSpPr>
        <p:spPr>
          <a:xfrm>
            <a:off x="0" y="0"/>
            <a:ext cx="9144000" cy="42357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8" name="Google Shape;128;p26"/>
          <p:cNvSpPr txBox="1">
            <a:spLocks noGrp="1"/>
          </p:cNvSpPr>
          <p:nvPr>
            <p:ph type="title"/>
          </p:nvPr>
        </p:nvSpPr>
        <p:spPr>
          <a:xfrm>
            <a:off x="264986" y="4403848"/>
            <a:ext cx="8613900" cy="5157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900"/>
              <a:buFont typeface="Arial"/>
              <a:buNone/>
              <a:defRPr sz="29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129"/>
        <p:cNvGrpSpPr/>
        <p:nvPr/>
      </p:nvGrpSpPr>
      <p:grpSpPr>
        <a:xfrm>
          <a:off x="0" y="0"/>
          <a:ext cx="0" cy="0"/>
          <a:chOff x="0" y="0"/>
          <a:chExt cx="0" cy="0"/>
        </a:xfrm>
      </p:grpSpPr>
      <p:sp>
        <p:nvSpPr>
          <p:cNvPr id="130" name="Google Shape;130;p27"/>
          <p:cNvSpPr>
            <a:spLocks noGrp="1"/>
          </p:cNvSpPr>
          <p:nvPr>
            <p:ph type="pic" idx="2"/>
          </p:nvPr>
        </p:nvSpPr>
        <p:spPr>
          <a:xfrm>
            <a:off x="0" y="0"/>
            <a:ext cx="91440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and Content">
  <p:cSld name="Chart and Conten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055167" y="1533699"/>
            <a:ext cx="2673300" cy="8514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500"/>
              <a:buFont typeface="Arial"/>
              <a:buNone/>
              <a:defRPr sz="25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33" name="Google Shape;133;p28"/>
          <p:cNvSpPr txBox="1">
            <a:spLocks noGrp="1"/>
          </p:cNvSpPr>
          <p:nvPr>
            <p:ph type="body" idx="1"/>
          </p:nvPr>
        </p:nvSpPr>
        <p:spPr>
          <a:xfrm>
            <a:off x="6055167" y="2468061"/>
            <a:ext cx="2673300" cy="6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14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Google Shape;134;p28"/>
          <p:cNvSpPr>
            <a:spLocks noGrp="1"/>
          </p:cNvSpPr>
          <p:nvPr>
            <p:ph type="chart" idx="2"/>
          </p:nvPr>
        </p:nvSpPr>
        <p:spPr>
          <a:xfrm>
            <a:off x="839933" y="954952"/>
            <a:ext cx="4541700" cy="33063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grpSp>
        <p:nvGrpSpPr>
          <p:cNvPr id="135" name="Google Shape;135;p28"/>
          <p:cNvGrpSpPr/>
          <p:nvPr/>
        </p:nvGrpSpPr>
        <p:grpSpPr>
          <a:xfrm>
            <a:off x="0" y="4879021"/>
            <a:ext cx="9144554" cy="264755"/>
            <a:chOff x="0" y="7372350"/>
            <a:chExt cx="13817700" cy="400053"/>
          </a:xfrm>
        </p:grpSpPr>
        <p:sp>
          <p:nvSpPr>
            <p:cNvPr id="136" name="Google Shape;136;p28"/>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37" name="Google Shape;137;p28"/>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38" name="Google Shape;138;p28"/>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39" name="Google Shape;139;p28"/>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140"/>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losing Green Ram">
  <p:cSld name="Closing Green Ram">
    <p:bg>
      <p:bgPr>
        <a:solidFill>
          <a:schemeClr val="dk2"/>
        </a:solidFill>
        <a:effectLst/>
      </p:bgPr>
    </p:bg>
    <p:spTree>
      <p:nvGrpSpPr>
        <p:cNvPr id="1" name="Shape 141"/>
        <p:cNvGrpSpPr/>
        <p:nvPr/>
      </p:nvGrpSpPr>
      <p:grpSpPr>
        <a:xfrm>
          <a:off x="0" y="0"/>
          <a:ext cx="0" cy="0"/>
          <a:chOff x="0" y="0"/>
          <a:chExt cx="0" cy="0"/>
        </a:xfrm>
      </p:grpSpPr>
      <p:sp>
        <p:nvSpPr>
          <p:cNvPr id="142" name="Google Shape;142;p30"/>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dirty="0">
              <a:solidFill>
                <a:schemeClr val="lt1"/>
              </a:solidFill>
              <a:latin typeface="Arial"/>
              <a:ea typeface="Arial"/>
              <a:cs typeface="Arial"/>
              <a:sym typeface="Arial"/>
            </a:endParaRPr>
          </a:p>
        </p:txBody>
      </p:sp>
      <p:cxnSp>
        <p:nvCxnSpPr>
          <p:cNvPr id="143" name="Google Shape;143;p30"/>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44" name="Google Shape;144;p30"/>
          <p:cNvPicPr preferRelativeResize="0"/>
          <p:nvPr/>
        </p:nvPicPr>
        <p:blipFill rotWithShape="1">
          <a:blip r:embed="rId2">
            <a:alphaModFix/>
          </a:blip>
          <a:srcRect/>
          <a:stretch/>
        </p:blipFill>
        <p:spPr>
          <a:xfrm>
            <a:off x="500452" y="4182975"/>
            <a:ext cx="2329700" cy="521089"/>
          </a:xfrm>
          <a:prstGeom prst="rect">
            <a:avLst/>
          </a:prstGeom>
          <a:noFill/>
          <a:ln>
            <a:noFill/>
          </a:ln>
        </p:spPr>
      </p:pic>
      <p:pic>
        <p:nvPicPr>
          <p:cNvPr id="145" name="Google Shape;145;p30"/>
          <p:cNvPicPr preferRelativeResize="0"/>
          <p:nvPr/>
        </p:nvPicPr>
        <p:blipFill rotWithShape="1">
          <a:blip r:embed="rId3">
            <a:alphaModFix amt="8000"/>
          </a:blip>
          <a:srcRect t="14707" r="30637" b="6934"/>
          <a:stretch/>
        </p:blipFill>
        <p:spPr>
          <a:xfrm>
            <a:off x="4591002" y="-1"/>
            <a:ext cx="4552996" cy="5143502"/>
          </a:xfrm>
          <a:prstGeom prst="rect">
            <a:avLst/>
          </a:prstGeom>
          <a:noFill/>
          <a:ln>
            <a:noFill/>
          </a:ln>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losing Green Dots">
  <p:cSld name="Closing Green Dots">
    <p:bg>
      <p:bgPr>
        <a:solidFill>
          <a:schemeClr val="dk2"/>
        </a:solidFill>
        <a:effectLst/>
      </p:bgPr>
    </p:bg>
    <p:spTree>
      <p:nvGrpSpPr>
        <p:cNvPr id="1" name="Shape 146"/>
        <p:cNvGrpSpPr/>
        <p:nvPr/>
      </p:nvGrpSpPr>
      <p:grpSpPr>
        <a:xfrm>
          <a:off x="0" y="0"/>
          <a:ext cx="0" cy="0"/>
          <a:chOff x="0" y="0"/>
          <a:chExt cx="0" cy="0"/>
        </a:xfrm>
      </p:grpSpPr>
      <p:sp>
        <p:nvSpPr>
          <p:cNvPr id="147" name="Google Shape;147;p31"/>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dirty="0">
              <a:solidFill>
                <a:schemeClr val="lt1"/>
              </a:solidFill>
              <a:latin typeface="Arial"/>
              <a:ea typeface="Arial"/>
              <a:cs typeface="Arial"/>
              <a:sym typeface="Arial"/>
            </a:endParaRPr>
          </a:p>
        </p:txBody>
      </p:sp>
      <p:pic>
        <p:nvPicPr>
          <p:cNvPr id="148" name="Google Shape;148;p31"/>
          <p:cNvPicPr preferRelativeResize="0"/>
          <p:nvPr/>
        </p:nvPicPr>
        <p:blipFill rotWithShape="1">
          <a:blip r:embed="rId2">
            <a:alphaModFix/>
          </a:blip>
          <a:srcRect t="6244" r="31394"/>
          <a:stretch/>
        </p:blipFill>
        <p:spPr>
          <a:xfrm>
            <a:off x="5563251" y="0"/>
            <a:ext cx="3580748" cy="5007048"/>
          </a:xfrm>
          <a:prstGeom prst="rect">
            <a:avLst/>
          </a:prstGeom>
          <a:noFill/>
          <a:ln>
            <a:noFill/>
          </a:ln>
        </p:spPr>
      </p:pic>
      <p:cxnSp>
        <p:nvCxnSpPr>
          <p:cNvPr id="149" name="Google Shape;149;p31"/>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50" name="Google Shape;150;p31"/>
          <p:cNvPicPr preferRelativeResize="0"/>
          <p:nvPr/>
        </p:nvPicPr>
        <p:blipFill rotWithShape="1">
          <a:blip r:embed="rId3">
            <a:alphaModFix/>
          </a:blip>
          <a:srcRect/>
          <a:stretch/>
        </p:blipFill>
        <p:spPr>
          <a:xfrm>
            <a:off x="500452" y="4182975"/>
            <a:ext cx="2329700" cy="521089"/>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losing White">
  <p:cSld name="Closing White">
    <p:spTree>
      <p:nvGrpSpPr>
        <p:cNvPr id="1" name="Shape 151"/>
        <p:cNvGrpSpPr/>
        <p:nvPr/>
      </p:nvGrpSpPr>
      <p:grpSpPr>
        <a:xfrm>
          <a:off x="0" y="0"/>
          <a:ext cx="0" cy="0"/>
          <a:chOff x="0" y="0"/>
          <a:chExt cx="0" cy="0"/>
        </a:xfrm>
      </p:grpSpPr>
      <p:sp>
        <p:nvSpPr>
          <p:cNvPr id="152" name="Google Shape;152;p32"/>
          <p:cNvSpPr txBox="1"/>
          <p:nvPr/>
        </p:nvSpPr>
        <p:spPr>
          <a:xfrm>
            <a:off x="482653" y="2778619"/>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dk2"/>
              </a:buClr>
              <a:buSzPts val="4000"/>
              <a:buFont typeface="Arial"/>
              <a:buNone/>
            </a:pPr>
            <a:r>
              <a:rPr lang="en" sz="4000" b="0" i="0">
                <a:solidFill>
                  <a:schemeClr val="dk2"/>
                </a:solidFill>
                <a:latin typeface="Arial"/>
                <a:ea typeface="Arial"/>
                <a:cs typeface="Arial"/>
                <a:sym typeface="Arial"/>
              </a:rPr>
              <a:t>Thank you</a:t>
            </a:r>
            <a:endParaRPr sz="4000" b="0" i="0" dirty="0">
              <a:solidFill>
                <a:schemeClr val="dk2"/>
              </a:solidFill>
              <a:latin typeface="Arial"/>
              <a:ea typeface="Arial"/>
              <a:cs typeface="Arial"/>
              <a:sym typeface="Arial"/>
            </a:endParaRPr>
          </a:p>
        </p:txBody>
      </p:sp>
      <p:cxnSp>
        <p:nvCxnSpPr>
          <p:cNvPr id="153" name="Google Shape;153;p32"/>
          <p:cNvCxnSpPr/>
          <p:nvPr/>
        </p:nvCxnSpPr>
        <p:spPr>
          <a:xfrm>
            <a:off x="583506" y="3928468"/>
            <a:ext cx="603000" cy="0"/>
          </a:xfrm>
          <a:prstGeom prst="straightConnector1">
            <a:avLst/>
          </a:prstGeom>
          <a:noFill/>
          <a:ln w="28575" cap="flat" cmpd="sng">
            <a:solidFill>
              <a:schemeClr val="lt2"/>
            </a:solidFill>
            <a:prstDash val="solid"/>
            <a:round/>
            <a:headEnd type="none" w="sm" len="sm"/>
            <a:tailEnd type="none" w="sm" len="sm"/>
          </a:ln>
        </p:spPr>
      </p:cxnSp>
      <p:pic>
        <p:nvPicPr>
          <p:cNvPr id="154" name="Google Shape;154;p32"/>
          <p:cNvPicPr preferRelativeResize="0"/>
          <p:nvPr/>
        </p:nvPicPr>
        <p:blipFill rotWithShape="1">
          <a:blip r:embed="rId2">
            <a:alphaModFix/>
          </a:blip>
          <a:srcRect/>
          <a:stretch/>
        </p:blipFill>
        <p:spPr>
          <a:xfrm>
            <a:off x="500452" y="4182976"/>
            <a:ext cx="2329700" cy="521089"/>
          </a:xfrm>
          <a:prstGeom prst="rect">
            <a:avLst/>
          </a:prstGeom>
          <a:noFill/>
          <a:ln>
            <a:noFill/>
          </a:ln>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Green">
  <p:cSld name="Section Green">
    <p:bg>
      <p:bgPr>
        <a:solidFill>
          <a:schemeClr val="dk2"/>
        </a:solid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57" name="Google Shape;157;p33"/>
          <p:cNvSpPr txBox="1">
            <a:spLocks noGrp="1"/>
          </p:cNvSpPr>
          <p:nvPr>
            <p:ph type="body" idx="1"/>
          </p:nvPr>
        </p:nvSpPr>
        <p:spPr>
          <a:xfrm>
            <a:off x="2279997" y="2899851"/>
            <a:ext cx="6448500" cy="3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pic>
        <p:nvPicPr>
          <p:cNvPr id="158" name="Google Shape;158;p33"/>
          <p:cNvPicPr preferRelativeResize="0"/>
          <p:nvPr/>
        </p:nvPicPr>
        <p:blipFill rotWithShape="1">
          <a:blip r:embed="rId2">
            <a:alphaModFix/>
          </a:blip>
          <a:srcRect l="79830" t="28562" b="11531"/>
          <a:stretch/>
        </p:blipFill>
        <p:spPr>
          <a:xfrm>
            <a:off x="0" y="0"/>
            <a:ext cx="1702674" cy="5143502"/>
          </a:xfrm>
          <a:prstGeom prst="rect">
            <a:avLst/>
          </a:prstGeom>
          <a:noFill/>
          <a:ln>
            <a:noFill/>
          </a:ln>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347817" y="1851211"/>
            <a:ext cx="6448500" cy="672000"/>
          </a:xfrm>
          <a:prstGeom prst="rect">
            <a:avLst/>
          </a:prstGeom>
          <a:noFill/>
          <a:ln>
            <a:noFill/>
          </a:ln>
        </p:spPr>
        <p:txBody>
          <a:bodyPr spcFirstLastPara="1" wrap="square" lIns="60500" tIns="60500" rIns="60500" bIns="605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pic>
        <p:nvPicPr>
          <p:cNvPr id="161" name="Google Shape;161;p34"/>
          <p:cNvPicPr preferRelativeResize="0"/>
          <p:nvPr/>
        </p:nvPicPr>
        <p:blipFill rotWithShape="1">
          <a:blip r:embed="rId2">
            <a:alphaModFix/>
          </a:blip>
          <a:srcRect l="-220" t="28562" b="57446"/>
          <a:stretch/>
        </p:blipFill>
        <p:spPr>
          <a:xfrm>
            <a:off x="163382" y="3993671"/>
            <a:ext cx="8780259" cy="1246649"/>
          </a:xfrm>
          <a:prstGeom prst="rect">
            <a:avLst/>
          </a:prstGeom>
          <a:noFill/>
          <a:ln>
            <a:noFill/>
          </a:ln>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162"/>
        <p:cNvGrpSpPr/>
        <p:nvPr/>
      </p:nvGrpSpPr>
      <p:grpSpPr>
        <a:xfrm>
          <a:off x="0" y="0"/>
          <a:ext cx="0" cy="0"/>
          <a:chOff x="0" y="0"/>
          <a:chExt cx="0" cy="0"/>
        </a:xfrm>
      </p:grpSpPr>
      <p:sp>
        <p:nvSpPr>
          <p:cNvPr id="163" name="Google Shape;163;p35"/>
          <p:cNvSpPr txBox="1">
            <a:spLocks noGrp="1"/>
          </p:cNvSpPr>
          <p:nvPr>
            <p:ph type="body" idx="1"/>
          </p:nvPr>
        </p:nvSpPr>
        <p:spPr>
          <a:xfrm>
            <a:off x="491658"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grpSp>
        <p:nvGrpSpPr>
          <p:cNvPr id="164" name="Google Shape;164;p35"/>
          <p:cNvGrpSpPr/>
          <p:nvPr/>
        </p:nvGrpSpPr>
        <p:grpSpPr>
          <a:xfrm>
            <a:off x="0" y="4498086"/>
            <a:ext cx="9144488" cy="408426"/>
            <a:chOff x="0" y="6739600"/>
            <a:chExt cx="13817600" cy="617144"/>
          </a:xfrm>
        </p:grpSpPr>
        <p:pic>
          <p:nvPicPr>
            <p:cNvPr id="165" name="Google Shape;165;p35"/>
            <p:cNvPicPr preferRelativeResize="0"/>
            <p:nvPr/>
          </p:nvPicPr>
          <p:blipFill rotWithShape="1">
            <a:blip r:embed="rId2">
              <a:alphaModFix/>
            </a:blip>
            <a:srcRect/>
            <a:stretch/>
          </p:blipFill>
          <p:spPr>
            <a:xfrm>
              <a:off x="0" y="6778192"/>
              <a:ext cx="6449921" cy="539962"/>
            </a:xfrm>
            <a:prstGeom prst="rect">
              <a:avLst/>
            </a:prstGeom>
            <a:noFill/>
            <a:ln>
              <a:noFill/>
            </a:ln>
          </p:spPr>
        </p:pic>
        <p:pic>
          <p:nvPicPr>
            <p:cNvPr id="166" name="Google Shape;166;p35"/>
            <p:cNvPicPr preferRelativeResize="0"/>
            <p:nvPr/>
          </p:nvPicPr>
          <p:blipFill rotWithShape="1">
            <a:blip r:embed="rId2">
              <a:alphaModFix/>
            </a:blip>
            <a:srcRect/>
            <a:stretch/>
          </p:blipFill>
          <p:spPr>
            <a:xfrm rot="10800000">
              <a:off x="7367679" y="6778192"/>
              <a:ext cx="6449921" cy="539962"/>
            </a:xfrm>
            <a:prstGeom prst="rect">
              <a:avLst/>
            </a:prstGeom>
            <a:noFill/>
            <a:ln>
              <a:noFill/>
            </a:ln>
          </p:spPr>
        </p:pic>
        <p:pic>
          <p:nvPicPr>
            <p:cNvPr id="167" name="Google Shape;167;p35"/>
            <p:cNvPicPr preferRelativeResize="0"/>
            <p:nvPr/>
          </p:nvPicPr>
          <p:blipFill rotWithShape="1">
            <a:blip r:embed="rId3">
              <a:alphaModFix/>
            </a:blip>
            <a:srcRect/>
            <a:stretch/>
          </p:blipFill>
          <p:spPr>
            <a:xfrm>
              <a:off x="6600229" y="6739600"/>
              <a:ext cx="617144" cy="617144"/>
            </a:xfrm>
            <a:prstGeom prst="rect">
              <a:avLst/>
            </a:prstGeom>
            <a:noFill/>
            <a:ln>
              <a:noFill/>
            </a:ln>
          </p:spPr>
        </p:pic>
      </p:grpSp>
      <p:sp>
        <p:nvSpPr>
          <p:cNvPr id="168" name="Google Shape;168;p35"/>
          <p:cNvSpPr txBox="1">
            <a:spLocks noGrp="1"/>
          </p:cNvSpPr>
          <p:nvPr>
            <p:ph type="body" idx="2"/>
          </p:nvPr>
        </p:nvSpPr>
        <p:spPr>
          <a:xfrm>
            <a:off x="3379284"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69" name="Google Shape;169;p35"/>
          <p:cNvSpPr txBox="1">
            <a:spLocks noGrp="1"/>
          </p:cNvSpPr>
          <p:nvPr>
            <p:ph type="body" idx="3"/>
          </p:nvPr>
        </p:nvSpPr>
        <p:spPr>
          <a:xfrm>
            <a:off x="6266909"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Footer">
  <p:cSld name="Blank Footer">
    <p:spTree>
      <p:nvGrpSpPr>
        <p:cNvPr id="1" name="Shape 170"/>
        <p:cNvGrpSpPr/>
        <p:nvPr/>
      </p:nvGrpSpPr>
      <p:grpSpPr>
        <a:xfrm>
          <a:off x="0" y="0"/>
          <a:ext cx="0" cy="0"/>
          <a:chOff x="0" y="0"/>
          <a:chExt cx="0" cy="0"/>
        </a:xfrm>
      </p:grpSpPr>
      <p:grpSp>
        <p:nvGrpSpPr>
          <p:cNvPr id="171" name="Google Shape;171;p36"/>
          <p:cNvGrpSpPr/>
          <p:nvPr/>
        </p:nvGrpSpPr>
        <p:grpSpPr>
          <a:xfrm>
            <a:off x="0" y="4879021"/>
            <a:ext cx="9144554" cy="264755"/>
            <a:chOff x="0" y="7372350"/>
            <a:chExt cx="13817700" cy="400053"/>
          </a:xfrm>
        </p:grpSpPr>
        <p:sp>
          <p:nvSpPr>
            <p:cNvPr id="172" name="Google Shape;172;p36"/>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73" name="Google Shape;173;p36"/>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74" name="Google Shape;174;p36"/>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75" name="Google Shape;175;p36"/>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Green">
  <p:cSld name="Blank Green">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7"/>
        <p:cNvGrpSpPr/>
        <p:nvPr/>
      </p:nvGrpSpPr>
      <p:grpSpPr>
        <a:xfrm>
          <a:off x="0" y="0"/>
          <a:ext cx="0" cy="0"/>
          <a:chOff x="0" y="0"/>
          <a:chExt cx="0" cy="0"/>
        </a:xfrm>
      </p:grpSpPr>
      <p:sp>
        <p:nvSpPr>
          <p:cNvPr id="178" name="Google Shape;178;p38"/>
          <p:cNvSpPr txBox="1">
            <a:spLocks noGrp="1"/>
          </p:cNvSpPr>
          <p:nvPr>
            <p:ph type="ctrTitle"/>
          </p:nvPr>
        </p:nvSpPr>
        <p:spPr>
          <a:xfrm>
            <a:off x="311708" y="744575"/>
            <a:ext cx="8520600" cy="2052600"/>
          </a:xfrm>
          <a:prstGeom prst="rect">
            <a:avLst/>
          </a:prstGeom>
        </p:spPr>
        <p:txBody>
          <a:bodyPr spcFirstLastPara="1" wrap="square" lIns="60500" tIns="60500" rIns="60500" bIns="6050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9" name="Google Shape;179;p38"/>
          <p:cNvSpPr txBox="1">
            <a:spLocks noGrp="1"/>
          </p:cNvSpPr>
          <p:nvPr>
            <p:ph type="subTitle" idx="1"/>
          </p:nvPr>
        </p:nvSpPr>
        <p:spPr>
          <a:xfrm>
            <a:off x="311700" y="2834125"/>
            <a:ext cx="8520600" cy="792600"/>
          </a:xfrm>
          <a:prstGeom prst="rect">
            <a:avLst/>
          </a:prstGeom>
        </p:spPr>
        <p:txBody>
          <a:bodyPr spcFirstLastPara="1" wrap="square" lIns="60500" tIns="60500" rIns="60500" bIns="60500" anchor="t" anchorCtr="0">
            <a:noAutofit/>
          </a:bodyPr>
          <a:lstStyle>
            <a:lvl1pPr lvl="0" algn="ctr" rtl="0">
              <a:lnSpc>
                <a:spcPct val="100000"/>
              </a:lnSpc>
              <a:spcBef>
                <a:spcPts val="4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2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80" name="Google Shape;18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415637" y="1646393"/>
            <a:ext cx="8312700" cy="20469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ww.cnbc.com/2018/09/06/companies-worry-more-about-access-to-software-developers-than-capital.html"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3.gif"/><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3" name="Title 2">
            <a:extLst>
              <a:ext uri="{FF2B5EF4-FFF2-40B4-BE49-F238E27FC236}">
                <a16:creationId xmlns:a16="http://schemas.microsoft.com/office/drawing/2014/main" id="{E52941DA-CF4D-47C1-AA31-82A2B7C2A6A4}"/>
              </a:ext>
            </a:extLst>
          </p:cNvPr>
          <p:cNvSpPr>
            <a:spLocks noGrp="1"/>
          </p:cNvSpPr>
          <p:nvPr>
            <p:ph type="title" idx="4294967295"/>
          </p:nvPr>
        </p:nvSpPr>
        <p:spPr>
          <a:xfrm>
            <a:off x="415625" y="2185261"/>
            <a:ext cx="8312700" cy="1615944"/>
          </a:xfrm>
        </p:spPr>
        <p:txBody>
          <a:bodyPr/>
          <a:lstStyle/>
          <a:p>
            <a:pPr rtl="0"/>
            <a:r>
              <a:rPr lang="en-US" sz="4000" b="0" i="0" dirty="0">
                <a:solidFill>
                  <a:srgbClr val="FFFFFF"/>
                </a:solidFill>
                <a:effectLst/>
                <a:latin typeface="Arial" panose="020B0604020202020204" pitchFamily="34" charset="0"/>
                <a:ea typeface="Arial" panose="020B0604020202020204" pitchFamily="34" charset="0"/>
                <a:cs typeface="Arial" panose="020B0604020202020204" pitchFamily="34" charset="0"/>
              </a:rPr>
              <a:t>Logic of the 50/60s</a:t>
            </a:r>
            <a:endParaRPr lang="en-US" dirty="0">
              <a:effectLst/>
            </a:endParaRPr>
          </a:p>
          <a:p>
            <a:endParaRPr lang="en-US" dirty="0"/>
          </a:p>
        </p:txBody>
      </p:sp>
      <p:sp>
        <p:nvSpPr>
          <p:cNvPr id="187" name="Google Shape;187;p39"/>
          <p:cNvSpPr txBox="1">
            <a:spLocks noGrp="1"/>
          </p:cNvSpPr>
          <p:nvPr>
            <p:ph type="body" idx="2"/>
          </p:nvPr>
        </p:nvSpPr>
        <p:spPr>
          <a:xfrm>
            <a:off x="1107900" y="4541175"/>
            <a:ext cx="6928200" cy="765300"/>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a:solidFill>
                  <a:srgbClr val="9A9A9C"/>
                </a:solidFill>
              </a:rPr>
              <a:t>Slides Originally Created by Albert Lionelle (Albert.Lionelle@colostate.edu)</a:t>
            </a:r>
            <a:endParaRPr sz="800" dirty="0">
              <a:solidFill>
                <a:srgbClr val="9A9A9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15638" y="497243"/>
            <a:ext cx="83127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Poorly Defined Logic of the 50/60s</a:t>
            </a:r>
            <a:endParaRPr dirty="0"/>
          </a:p>
        </p:txBody>
      </p:sp>
      <p:sp>
        <p:nvSpPr>
          <p:cNvPr id="193" name="Google Shape;193;p40"/>
          <p:cNvSpPr txBox="1">
            <a:spLocks noGrp="1"/>
          </p:cNvSpPr>
          <p:nvPr>
            <p:ph type="body" idx="1"/>
          </p:nvPr>
        </p:nvSpPr>
        <p:spPr>
          <a:xfrm>
            <a:off x="415650" y="1450507"/>
            <a:ext cx="8312700" cy="27966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dirty="0"/>
              <a:t>Industry was used to building products</a:t>
            </a:r>
            <a:endParaRPr dirty="0"/>
          </a:p>
          <a:p>
            <a:pPr marL="457200" lvl="0" indent="-304800" algn="l" rtl="0">
              <a:spcBef>
                <a:spcPts val="0"/>
              </a:spcBef>
              <a:spcAft>
                <a:spcPts val="0"/>
              </a:spcAft>
              <a:buSzPts val="1200"/>
              <a:buChar char="•"/>
            </a:pPr>
            <a:r>
              <a:rPr lang="en" dirty="0"/>
              <a:t>Machines are products</a:t>
            </a:r>
            <a:endParaRPr dirty="0"/>
          </a:p>
          <a:p>
            <a:pPr marL="914400" lvl="1" indent="-298450" algn="l" rtl="0">
              <a:spcBef>
                <a:spcPts val="0"/>
              </a:spcBef>
              <a:spcAft>
                <a:spcPts val="0"/>
              </a:spcAft>
              <a:buSzPts val="1100"/>
              <a:buChar char="–"/>
            </a:pPr>
            <a:r>
              <a:rPr lang="en" dirty="0"/>
              <a:t>But Code was not</a:t>
            </a:r>
            <a:endParaRPr dirty="0"/>
          </a:p>
          <a:p>
            <a:pPr marL="457200" lvl="0" indent="-304800" algn="l" rtl="0">
              <a:spcBef>
                <a:spcPts val="0"/>
              </a:spcBef>
              <a:spcAft>
                <a:spcPts val="0"/>
              </a:spcAft>
              <a:buSzPts val="1200"/>
              <a:buChar char="•"/>
            </a:pPr>
            <a:r>
              <a:rPr lang="en" dirty="0"/>
              <a:t>For the first time, the value shifted from the product to the person</a:t>
            </a:r>
            <a:endParaRPr dirty="0"/>
          </a:p>
          <a:p>
            <a:pPr marL="914400" lvl="1" indent="-298450" algn="l" rtl="0">
              <a:spcBef>
                <a:spcPts val="0"/>
              </a:spcBef>
              <a:spcAft>
                <a:spcPts val="0"/>
              </a:spcAft>
              <a:buSzPts val="1100"/>
              <a:buChar char="–"/>
            </a:pPr>
            <a:r>
              <a:rPr lang="en" b="1" dirty="0"/>
              <a:t>You are a company’s most valuable commodity!</a:t>
            </a:r>
            <a:endParaRPr b="1" dirty="0"/>
          </a:p>
          <a:p>
            <a:pPr marL="914400" lvl="1" indent="-298450" algn="l" rtl="0">
              <a:spcBef>
                <a:spcPts val="0"/>
              </a:spcBef>
              <a:spcAft>
                <a:spcPts val="0"/>
              </a:spcAft>
              <a:buSzPts val="1100"/>
              <a:buChar char="–"/>
            </a:pPr>
            <a:r>
              <a:rPr lang="en" dirty="0"/>
              <a:t>Especially true with computer science</a:t>
            </a:r>
            <a:endParaRPr dirty="0"/>
          </a:p>
          <a:p>
            <a:pPr marL="457200" lvl="0" indent="-304800" algn="l" rtl="0">
              <a:spcBef>
                <a:spcPts val="0"/>
              </a:spcBef>
              <a:spcAft>
                <a:spcPts val="0"/>
              </a:spcAft>
              <a:buSzPts val="1200"/>
              <a:buChar char="•"/>
            </a:pPr>
            <a:r>
              <a:rPr lang="en" dirty="0"/>
              <a:t>This created a dichotomy </a:t>
            </a:r>
            <a:endParaRPr dirty="0"/>
          </a:p>
          <a:p>
            <a:pPr marL="914400" lvl="1" indent="-298450" algn="l" rtl="0">
              <a:spcBef>
                <a:spcPts val="0"/>
              </a:spcBef>
              <a:spcAft>
                <a:spcPts val="0"/>
              </a:spcAft>
              <a:buSzPts val="1100"/>
              <a:buChar char="–"/>
            </a:pPr>
            <a:r>
              <a:rPr lang="en" dirty="0"/>
              <a:t>In some cases, still exists today</a:t>
            </a:r>
            <a:endParaRPr dirty="0"/>
          </a:p>
          <a:p>
            <a:pPr marL="457200" lvl="0" indent="-304800" algn="l" rtl="0">
              <a:spcBef>
                <a:spcPts val="0"/>
              </a:spcBef>
              <a:spcAft>
                <a:spcPts val="0"/>
              </a:spcAft>
              <a:buSzPts val="1200"/>
              <a:buChar char="•"/>
            </a:pPr>
            <a:r>
              <a:rPr lang="en" dirty="0"/>
              <a:t>Automatic Programming / Coding </a:t>
            </a:r>
            <a:endParaRPr dirty="0"/>
          </a:p>
          <a:p>
            <a:pPr marL="914400" lvl="1" indent="-298450" algn="l" rtl="0">
              <a:spcBef>
                <a:spcPts val="0"/>
              </a:spcBef>
              <a:spcAft>
                <a:spcPts val="0"/>
              </a:spcAft>
              <a:buSzPts val="1100"/>
              <a:buChar char="–"/>
            </a:pPr>
            <a:r>
              <a:rPr lang="en" dirty="0"/>
              <a:t>At the heart of this!</a:t>
            </a:r>
            <a:endParaRPr dirty="0"/>
          </a:p>
          <a:p>
            <a:pPr marL="914400" lvl="1" indent="-298450" algn="l" rtl="0">
              <a:spcBef>
                <a:spcPts val="0"/>
              </a:spcBef>
              <a:spcAft>
                <a:spcPts val="0"/>
              </a:spcAft>
              <a:buSzPts val="1100"/>
              <a:buChar char="–"/>
            </a:pPr>
            <a:r>
              <a:rPr lang="en" dirty="0"/>
              <a:t>If you can replace coders with machines..</a:t>
            </a:r>
            <a:endParaRPr dirty="0"/>
          </a:p>
          <a:p>
            <a:pPr marL="1371600" lvl="2" indent="-298450" algn="l" rtl="0">
              <a:spcBef>
                <a:spcPts val="0"/>
              </a:spcBef>
              <a:spcAft>
                <a:spcPts val="0"/>
              </a:spcAft>
              <a:buSzPts val="1100"/>
              <a:buChar char="•"/>
            </a:pPr>
            <a:r>
              <a:rPr lang="en" dirty="0"/>
              <a:t>Enter Cobol and Univac </a:t>
            </a:r>
            <a:endParaRPr dirty="0"/>
          </a:p>
        </p:txBody>
      </p:sp>
      <p:sp>
        <p:nvSpPr>
          <p:cNvPr id="194" name="Google Shape;194;p40"/>
          <p:cNvSpPr txBox="1"/>
          <p:nvPr/>
        </p:nvSpPr>
        <p:spPr>
          <a:xfrm>
            <a:off x="5719500" y="4247100"/>
            <a:ext cx="3424500" cy="48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Additional Reading: </a:t>
            </a:r>
            <a:r>
              <a:rPr lang="en" sz="1100" u="sng">
                <a:solidFill>
                  <a:schemeClr val="accent4"/>
                </a:solidFill>
                <a:highlight>
                  <a:srgbClr val="FFFFFF"/>
                </a:highlight>
                <a:hlinkClick r:id="rId3"/>
              </a:rPr>
              <a:t>Techs Ultimate Success</a:t>
            </a:r>
            <a:endParaRPr dirty="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a:spLocks noGrp="1"/>
          </p:cNvSpPr>
          <p:nvPr>
            <p:ph type="title"/>
          </p:nvPr>
        </p:nvSpPr>
        <p:spPr>
          <a:xfrm>
            <a:off x="415638" y="497243"/>
            <a:ext cx="83127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No more coders?</a:t>
            </a:r>
            <a:endParaRPr dirty="0"/>
          </a:p>
        </p:txBody>
      </p:sp>
      <p:sp>
        <p:nvSpPr>
          <p:cNvPr id="200" name="Google Shape;200;p41"/>
          <p:cNvSpPr txBox="1">
            <a:spLocks noGrp="1"/>
          </p:cNvSpPr>
          <p:nvPr>
            <p:ph type="body" idx="1"/>
          </p:nvPr>
        </p:nvSpPr>
        <p:spPr>
          <a:xfrm>
            <a:off x="415650" y="1458738"/>
            <a:ext cx="5192700" cy="27759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dirty="0"/>
              <a:t>Actual ad. for the Univac after the creation of Cobol </a:t>
            </a:r>
            <a:endParaRPr dirty="0"/>
          </a:p>
          <a:p>
            <a:pPr marL="457200" lvl="0" indent="-304800" algn="l" rtl="0">
              <a:spcBef>
                <a:spcPts val="0"/>
              </a:spcBef>
              <a:spcAft>
                <a:spcPts val="0"/>
              </a:spcAft>
              <a:buSzPts val="1200"/>
              <a:buChar char="•"/>
            </a:pPr>
            <a:r>
              <a:rPr lang="en" dirty="0"/>
              <a:t>Let’s think about it…</a:t>
            </a:r>
            <a:endParaRPr dirty="0"/>
          </a:p>
          <a:p>
            <a:pPr marL="457200" lvl="0" indent="0" algn="l" rtl="0">
              <a:spcBef>
                <a:spcPts val="400"/>
              </a:spcBef>
              <a:spcAft>
                <a:spcPts val="0"/>
              </a:spcAft>
              <a:buNone/>
            </a:pPr>
            <a:endParaRPr dirty="0"/>
          </a:p>
          <a:p>
            <a:pPr marL="457200" lvl="0" indent="-304800" algn="l" rtl="0">
              <a:spcBef>
                <a:spcPts val="400"/>
              </a:spcBef>
              <a:spcAft>
                <a:spcPts val="0"/>
              </a:spcAft>
              <a:buSzPts val="1200"/>
              <a:buChar char="•"/>
            </a:pPr>
            <a:r>
              <a:rPr lang="en" dirty="0"/>
              <a:t>The industry didn’t know what to do with programmers</a:t>
            </a:r>
            <a:endParaRPr dirty="0"/>
          </a:p>
          <a:p>
            <a:pPr marL="914400" lvl="1" indent="-298450" algn="l" rtl="0">
              <a:spcBef>
                <a:spcPts val="0"/>
              </a:spcBef>
              <a:spcAft>
                <a:spcPts val="0"/>
              </a:spcAft>
              <a:buSzPts val="1100"/>
              <a:buChar char="–"/>
            </a:pPr>
            <a:r>
              <a:rPr lang="en" dirty="0"/>
              <a:t>Some wanted to get rid of them</a:t>
            </a:r>
            <a:endParaRPr dirty="0"/>
          </a:p>
          <a:p>
            <a:pPr marL="914400" lvl="1" indent="-298450" algn="l" rtl="0">
              <a:spcBef>
                <a:spcPts val="0"/>
              </a:spcBef>
              <a:spcAft>
                <a:spcPts val="0"/>
              </a:spcAft>
              <a:buSzPts val="1100"/>
              <a:buChar char="–"/>
            </a:pPr>
            <a:r>
              <a:rPr lang="en" dirty="0"/>
              <a:t>Others wanted to hire more</a:t>
            </a:r>
            <a:endParaRPr dirty="0"/>
          </a:p>
          <a:p>
            <a:pPr marL="914400" lvl="0" indent="0" algn="l" rtl="0">
              <a:spcBef>
                <a:spcPts val="400"/>
              </a:spcBef>
              <a:spcAft>
                <a:spcPts val="0"/>
              </a:spcAft>
              <a:buNone/>
            </a:pPr>
            <a:endParaRPr dirty="0"/>
          </a:p>
          <a:p>
            <a:pPr marL="457200" lvl="0" indent="-304800" algn="l" rtl="0">
              <a:spcBef>
                <a:spcPts val="400"/>
              </a:spcBef>
              <a:spcAft>
                <a:spcPts val="0"/>
              </a:spcAft>
              <a:buSzPts val="1200"/>
              <a:buChar char="•"/>
            </a:pPr>
            <a:r>
              <a:rPr lang="en" dirty="0"/>
              <a:t>Truth</a:t>
            </a:r>
            <a:endParaRPr dirty="0"/>
          </a:p>
          <a:p>
            <a:pPr marL="914400" lvl="1" indent="-298450" algn="l" rtl="0">
              <a:spcBef>
                <a:spcPts val="0"/>
              </a:spcBef>
              <a:spcAft>
                <a:spcPts val="0"/>
              </a:spcAft>
              <a:buSzPts val="1100"/>
              <a:buChar char="–"/>
            </a:pPr>
            <a:r>
              <a:rPr lang="en" dirty="0"/>
              <a:t>Everyone was tied to this new thing called a computer</a:t>
            </a:r>
            <a:endParaRPr dirty="0"/>
          </a:p>
          <a:p>
            <a:pPr marL="914400" lvl="1" indent="-298450" algn="l" rtl="0">
              <a:spcBef>
                <a:spcPts val="0"/>
              </a:spcBef>
              <a:spcAft>
                <a:spcPts val="0"/>
              </a:spcAft>
              <a:buSzPts val="1100"/>
              <a:buChar char="–"/>
            </a:pPr>
            <a:r>
              <a:rPr lang="en" dirty="0"/>
              <a:t>Programmers were becoming even more important</a:t>
            </a:r>
            <a:endParaRPr dirty="0"/>
          </a:p>
        </p:txBody>
      </p:sp>
      <p:pic>
        <p:nvPicPr>
          <p:cNvPr id="201" name="Google Shape;201;p41" descr="Ad for Univac. Illustration depicts a man ripping a paper (containing computer code) in half. Below him are several Univac machines. The ad reads: Univac no longer asks for the detailed instruction codes required by other computers. Univac now automatically produces complex coded routines when given a simple instruction. This truly remarkable new Remington Rand development cuts months from programming time... is easily adaptable to your individual requirements. For more information about Univac automatic programming, write for booklet EL264."/>
          <p:cNvPicPr preferRelativeResize="0"/>
          <p:nvPr/>
        </p:nvPicPr>
        <p:blipFill>
          <a:blip r:embed="rId3">
            <a:alphaModFix/>
          </a:blip>
          <a:stretch>
            <a:fillRect/>
          </a:stretch>
        </p:blipFill>
        <p:spPr>
          <a:xfrm>
            <a:off x="5706352" y="465575"/>
            <a:ext cx="3071749" cy="3774825"/>
          </a:xfrm>
          <a:prstGeom prst="rect">
            <a:avLst/>
          </a:prstGeom>
          <a:noFill/>
          <a:ln>
            <a:noFill/>
          </a:ln>
        </p:spPr>
      </p:pic>
      <p:sp>
        <p:nvSpPr>
          <p:cNvPr id="202" name="Google Shape;202;p41"/>
          <p:cNvSpPr txBox="1"/>
          <p:nvPr/>
        </p:nvSpPr>
        <p:spPr>
          <a:xfrm>
            <a:off x="607050" y="4422300"/>
            <a:ext cx="4809900" cy="340500"/>
          </a:xfrm>
          <a:prstGeom prst="rect">
            <a:avLst/>
          </a:prstGeom>
          <a:noFill/>
          <a:ln>
            <a:noFill/>
          </a:ln>
        </p:spPr>
        <p:txBody>
          <a:bodyPr spcFirstLastPara="1" wrap="square" lIns="91425" tIns="91425" rIns="91425" bIns="91425" anchor="t" anchorCtr="0">
            <a:noAutofit/>
          </a:bodyPr>
          <a:lstStyle/>
          <a:p>
            <a:pPr marL="457200" lvl="0" indent="0" algn="l" rtl="0">
              <a:lnSpc>
                <a:spcPct val="120000"/>
              </a:lnSpc>
              <a:spcBef>
                <a:spcPts val="400"/>
              </a:spcBef>
              <a:spcAft>
                <a:spcPts val="400"/>
              </a:spcAft>
              <a:buNone/>
            </a:pPr>
            <a:r>
              <a:rPr lang="en">
                <a:solidFill>
                  <a:schemeClr val="dk1"/>
                </a:solidFill>
                <a:latin typeface="Proxima Nova"/>
                <a:ea typeface="Proxima Nova"/>
                <a:cs typeface="Proxima Nova"/>
                <a:sym typeface="Proxima Nova"/>
              </a:rPr>
              <a:t>Second law: Invention is the mother of necessity.</a:t>
            </a:r>
            <a:endParaRPr dirty="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2"/>
          <p:cNvSpPr txBox="1">
            <a:spLocks noGrp="1"/>
          </p:cNvSpPr>
          <p:nvPr>
            <p:ph type="title"/>
          </p:nvPr>
        </p:nvSpPr>
        <p:spPr>
          <a:xfrm>
            <a:off x="415638" y="497243"/>
            <a:ext cx="83127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dirty="0"/>
              <a:t>Fortran</a:t>
            </a:r>
            <a:endParaRPr dirty="0"/>
          </a:p>
        </p:txBody>
      </p:sp>
      <p:sp>
        <p:nvSpPr>
          <p:cNvPr id="209" name="Google Shape;209;p42"/>
          <p:cNvSpPr txBox="1">
            <a:spLocks noGrp="1"/>
          </p:cNvSpPr>
          <p:nvPr>
            <p:ph type="body" idx="1"/>
          </p:nvPr>
        </p:nvSpPr>
        <p:spPr>
          <a:xfrm>
            <a:off x="415650" y="1423475"/>
            <a:ext cx="4671000" cy="2937300"/>
          </a:xfrm>
          <a:prstGeom prst="rect">
            <a:avLst/>
          </a:prstGeom>
        </p:spPr>
        <p:txBody>
          <a:bodyPr spcFirstLastPara="1" wrap="square" lIns="60500" tIns="60500" rIns="60500" bIns="60500" anchor="t" anchorCtr="0">
            <a:noAutofit/>
          </a:bodyPr>
          <a:lstStyle/>
          <a:p>
            <a:pPr marL="457200" lvl="0" indent="-295275" algn="l" rtl="0">
              <a:spcBef>
                <a:spcPts val="40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Designed by John Backus</a:t>
            </a:r>
            <a:endParaRPr sz="1050" dirty="0">
              <a:solidFill>
                <a:srgbClr val="222222"/>
              </a:solidFill>
              <a:highlight>
                <a:srgbClr val="FFFFFF"/>
              </a:highlight>
              <a:latin typeface="Arial"/>
              <a:ea typeface="Arial"/>
              <a:cs typeface="Arial"/>
              <a:sym typeface="Arial"/>
            </a:endParaRPr>
          </a:p>
          <a:p>
            <a:pPr marL="457200" lvl="0" indent="-295275" algn="l" rtl="0">
              <a:spcBef>
                <a:spcPts val="0"/>
              </a:spcBef>
              <a:spcAft>
                <a:spcPts val="0"/>
              </a:spcAft>
              <a:buClr>
                <a:srgbClr val="222222"/>
              </a:buClr>
              <a:buSzPts val="1050"/>
              <a:buChar char="•"/>
            </a:pPr>
            <a:r>
              <a:rPr lang="en" sz="1050" dirty="0">
                <a:solidFill>
                  <a:srgbClr val="222222"/>
                </a:solidFill>
                <a:highlight>
                  <a:srgbClr val="FFFFFF"/>
                </a:highlight>
                <a:latin typeface="Arial"/>
                <a:ea typeface="Arial"/>
                <a:cs typeface="Arial"/>
                <a:sym typeface="Arial"/>
              </a:rPr>
              <a:t>first </a:t>
            </a:r>
            <a:r>
              <a:rPr lang="en" sz="1050" u="sng" dirty="0">
                <a:solidFill>
                  <a:srgbClr val="222222"/>
                </a:solidFill>
                <a:highlight>
                  <a:srgbClr val="FFFFFF"/>
                </a:highlight>
                <a:latin typeface="Arial"/>
                <a:ea typeface="Arial"/>
                <a:cs typeface="Arial"/>
                <a:sym typeface="Arial"/>
              </a:rPr>
              <a:t>optimizing compiler</a:t>
            </a:r>
            <a:endParaRPr sz="1050" u="sng" dirty="0">
              <a:solidFill>
                <a:srgbClr val="222222"/>
              </a:solidFill>
              <a:highlight>
                <a:srgbClr val="FFFFFF"/>
              </a:highlight>
              <a:latin typeface="Arial"/>
              <a:ea typeface="Arial"/>
              <a:cs typeface="Arial"/>
              <a:sym typeface="Arial"/>
            </a:endParaRPr>
          </a:p>
          <a:p>
            <a:pPr marL="914400" lvl="1" indent="-295275" algn="l" rtl="0">
              <a:spcBef>
                <a:spcPts val="0"/>
              </a:spcBef>
              <a:spcAft>
                <a:spcPts val="0"/>
              </a:spcAft>
              <a:buClr>
                <a:srgbClr val="222222"/>
              </a:buClr>
              <a:buSzPts val="1050"/>
              <a:buChar char="–"/>
            </a:pPr>
            <a:r>
              <a:rPr lang="en" sz="1050" dirty="0">
                <a:solidFill>
                  <a:srgbClr val="222222"/>
                </a:solidFill>
                <a:highlight>
                  <a:srgbClr val="FFFFFF"/>
                </a:highlight>
                <a:latin typeface="Arial"/>
                <a:ea typeface="Arial"/>
                <a:cs typeface="Arial"/>
                <a:sym typeface="Arial"/>
              </a:rPr>
              <a:t>Very important or wouldn’t work</a:t>
            </a:r>
            <a:endParaRPr sz="1050" dirty="0">
              <a:solidFill>
                <a:srgbClr val="222222"/>
              </a:solidFill>
              <a:highlight>
                <a:srgbClr val="FFFFFF"/>
              </a:highlight>
              <a:latin typeface="Arial"/>
              <a:ea typeface="Arial"/>
              <a:cs typeface="Arial"/>
              <a:sym typeface="Arial"/>
            </a:endParaRPr>
          </a:p>
          <a:p>
            <a:pPr marL="457200" lvl="0"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1957 (10 years after WW II)</a:t>
            </a:r>
            <a:endParaRPr sz="1050" dirty="0">
              <a:solidFill>
                <a:srgbClr val="222222"/>
              </a:solidFill>
              <a:highlight>
                <a:srgbClr val="FFFFFF"/>
              </a:highlight>
              <a:latin typeface="Arial"/>
              <a:ea typeface="Arial"/>
              <a:cs typeface="Arial"/>
              <a:sym typeface="Arial"/>
            </a:endParaRPr>
          </a:p>
          <a:p>
            <a:pPr marL="457200" lvl="0"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Punch Cards</a:t>
            </a:r>
            <a:endParaRPr sz="1050" dirty="0">
              <a:solidFill>
                <a:srgbClr val="222222"/>
              </a:solidFill>
              <a:highlight>
                <a:srgbClr val="FFFFFF"/>
              </a:highlight>
              <a:latin typeface="Arial"/>
              <a:ea typeface="Arial"/>
              <a:cs typeface="Arial"/>
              <a:sym typeface="Arial"/>
            </a:endParaRPr>
          </a:p>
          <a:p>
            <a:pPr marL="914400" lvl="1"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Machine time limited</a:t>
            </a:r>
            <a:endParaRPr sz="1050" dirty="0">
              <a:solidFill>
                <a:srgbClr val="222222"/>
              </a:solidFill>
              <a:highlight>
                <a:srgbClr val="FFFFFF"/>
              </a:highlight>
              <a:latin typeface="Arial"/>
              <a:ea typeface="Arial"/>
              <a:cs typeface="Arial"/>
              <a:sym typeface="Arial"/>
            </a:endParaRPr>
          </a:p>
          <a:p>
            <a:pPr marL="914400" lvl="1"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Designed programs on paper</a:t>
            </a:r>
            <a:endParaRPr sz="1050" dirty="0">
              <a:solidFill>
                <a:srgbClr val="222222"/>
              </a:solidFill>
              <a:highlight>
                <a:srgbClr val="FFFFFF"/>
              </a:highlight>
              <a:latin typeface="Arial"/>
              <a:ea typeface="Arial"/>
              <a:cs typeface="Arial"/>
              <a:sym typeface="Arial"/>
            </a:endParaRPr>
          </a:p>
          <a:p>
            <a:pPr marL="914400" lvl="1"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Shared times</a:t>
            </a:r>
            <a:endParaRPr sz="1050" dirty="0">
              <a:solidFill>
                <a:srgbClr val="222222"/>
              </a:solidFill>
              <a:highlight>
                <a:srgbClr val="FFFFFF"/>
              </a:highlight>
              <a:latin typeface="Arial"/>
              <a:ea typeface="Arial"/>
              <a:cs typeface="Arial"/>
              <a:sym typeface="Arial"/>
            </a:endParaRPr>
          </a:p>
          <a:p>
            <a:pPr marL="457200" lvl="0" indent="-295275" algn="l" rtl="0">
              <a:spcBef>
                <a:spcPts val="0"/>
              </a:spcBef>
              <a:spcAft>
                <a:spcPts val="0"/>
              </a:spcAft>
              <a:buClr>
                <a:srgbClr val="222222"/>
              </a:buClr>
              <a:buSzPts val="1050"/>
              <a:buChar char="•"/>
            </a:pPr>
            <a:r>
              <a:rPr lang="en" sz="1050" dirty="0">
                <a:solidFill>
                  <a:srgbClr val="222222"/>
                </a:solidFill>
                <a:highlight>
                  <a:srgbClr val="FFFFFF"/>
                </a:highlight>
                <a:latin typeface="Arial"/>
                <a:ea typeface="Arial"/>
                <a:cs typeface="Arial"/>
                <a:sym typeface="Arial"/>
              </a:rPr>
              <a:t>English -&gt; punch cards -&gt; machines</a:t>
            </a:r>
            <a:endParaRPr sz="1050" dirty="0">
              <a:solidFill>
                <a:srgbClr val="222222"/>
              </a:solidFill>
              <a:highlight>
                <a:srgbClr val="FFFFFF"/>
              </a:highlight>
              <a:latin typeface="Arial"/>
              <a:ea typeface="Arial"/>
              <a:cs typeface="Arial"/>
              <a:sym typeface="Arial"/>
            </a:endParaRPr>
          </a:p>
          <a:p>
            <a:pPr marL="457200" lvl="0"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Designed for business use</a:t>
            </a:r>
            <a:endParaRPr sz="1050" dirty="0">
              <a:solidFill>
                <a:srgbClr val="222222"/>
              </a:solidFill>
              <a:highlight>
                <a:srgbClr val="FFFFFF"/>
              </a:highlight>
              <a:latin typeface="Arial"/>
              <a:ea typeface="Arial"/>
              <a:cs typeface="Arial"/>
              <a:sym typeface="Arial"/>
            </a:endParaRPr>
          </a:p>
          <a:p>
            <a:pPr marL="914400" lvl="1"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Accounting</a:t>
            </a:r>
            <a:endParaRPr sz="1050" dirty="0">
              <a:solidFill>
                <a:srgbClr val="222222"/>
              </a:solidFill>
              <a:highlight>
                <a:srgbClr val="FFFFFF"/>
              </a:highlight>
              <a:latin typeface="Arial"/>
              <a:ea typeface="Arial"/>
              <a:cs typeface="Arial"/>
              <a:sym typeface="Arial"/>
            </a:endParaRPr>
          </a:p>
          <a:p>
            <a:pPr marL="914400" lvl="1"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Math calculations</a:t>
            </a:r>
            <a:endParaRPr sz="1050" dirty="0">
              <a:solidFill>
                <a:srgbClr val="222222"/>
              </a:solidFill>
              <a:highlight>
                <a:srgbClr val="FFFFFF"/>
              </a:highlight>
              <a:latin typeface="Arial"/>
              <a:ea typeface="Arial"/>
              <a:cs typeface="Arial"/>
              <a:sym typeface="Arial"/>
            </a:endParaRPr>
          </a:p>
          <a:p>
            <a:pPr marL="457200" lvl="0" indent="-295275" algn="l" rtl="0">
              <a:spcBef>
                <a:spcPts val="0"/>
              </a:spcBef>
              <a:spcAft>
                <a:spcPts val="0"/>
              </a:spcAft>
              <a:buClr>
                <a:srgbClr val="222222"/>
              </a:buClr>
              <a:buSzPts val="1050"/>
              <a:buFont typeface="Arial"/>
              <a:buChar char="•"/>
            </a:pPr>
            <a:r>
              <a:rPr lang="en" sz="1050" dirty="0">
                <a:solidFill>
                  <a:srgbClr val="222222"/>
                </a:solidFill>
                <a:highlight>
                  <a:srgbClr val="FFFFFF"/>
                </a:highlight>
                <a:latin typeface="Arial"/>
                <a:ea typeface="Arial"/>
                <a:cs typeface="Arial"/>
                <a:sym typeface="Arial"/>
              </a:rPr>
              <a:t>All text based</a:t>
            </a:r>
            <a:endParaRPr sz="1050" dirty="0">
              <a:solidFill>
                <a:srgbClr val="222222"/>
              </a:solidFill>
              <a:highlight>
                <a:srgbClr val="FFFFFF"/>
              </a:highlight>
              <a:latin typeface="Arial"/>
              <a:ea typeface="Arial"/>
              <a:cs typeface="Arial"/>
              <a:sym typeface="Arial"/>
            </a:endParaRPr>
          </a:p>
          <a:p>
            <a:pPr marL="457200" lvl="0" indent="-295275" algn="l" rtl="0">
              <a:spcBef>
                <a:spcPts val="0"/>
              </a:spcBef>
              <a:spcAft>
                <a:spcPts val="0"/>
              </a:spcAft>
              <a:buClr>
                <a:srgbClr val="222222"/>
              </a:buClr>
              <a:buSzPts val="1050"/>
              <a:buFont typeface="Arial"/>
              <a:buChar char="•"/>
            </a:pPr>
            <a:r>
              <a:rPr lang="en" sz="1050" b="1" dirty="0">
                <a:solidFill>
                  <a:srgbClr val="222222"/>
                </a:solidFill>
                <a:highlight>
                  <a:srgbClr val="FFFFFF"/>
                </a:highlight>
                <a:latin typeface="Arial"/>
                <a:ea typeface="Arial"/>
                <a:cs typeface="Arial"/>
                <a:sym typeface="Arial"/>
              </a:rPr>
              <a:t>Hidden Figures</a:t>
            </a:r>
            <a:r>
              <a:rPr lang="en" sz="1050" dirty="0">
                <a:solidFill>
                  <a:srgbClr val="222222"/>
                </a:solidFill>
                <a:highlight>
                  <a:srgbClr val="FFFFFF"/>
                </a:highlight>
                <a:latin typeface="Arial"/>
                <a:ea typeface="Arial"/>
                <a:cs typeface="Arial"/>
                <a:sym typeface="Arial"/>
              </a:rPr>
              <a:t> &lt;- Go watch it!</a:t>
            </a:r>
            <a:endParaRPr sz="1050" dirty="0">
              <a:solidFill>
                <a:srgbClr val="222222"/>
              </a:solidFill>
              <a:highlight>
                <a:srgbClr val="FFFFFF"/>
              </a:highlight>
              <a:latin typeface="Arial"/>
              <a:ea typeface="Arial"/>
              <a:cs typeface="Arial"/>
              <a:sym typeface="Arial"/>
            </a:endParaRPr>
          </a:p>
        </p:txBody>
      </p:sp>
      <p:pic>
        <p:nvPicPr>
          <p:cNvPr id="207" name="Google Shape;207;p42" descr="Fortran punch card."/>
          <p:cNvPicPr preferRelativeResize="0"/>
          <p:nvPr/>
        </p:nvPicPr>
        <p:blipFill>
          <a:blip r:embed="rId3">
            <a:alphaModFix/>
          </a:blip>
          <a:stretch>
            <a:fillRect/>
          </a:stretch>
        </p:blipFill>
        <p:spPr>
          <a:xfrm>
            <a:off x="3489025" y="123375"/>
            <a:ext cx="3046224" cy="1466950"/>
          </a:xfrm>
          <a:prstGeom prst="rect">
            <a:avLst/>
          </a:prstGeom>
          <a:noFill/>
          <a:ln>
            <a:noFill/>
          </a:ln>
        </p:spPr>
      </p:pic>
      <p:pic>
        <p:nvPicPr>
          <p:cNvPr id="210" name="Google Shape;210;p42" descr="Fortran booklet cover."/>
          <p:cNvPicPr preferRelativeResize="0"/>
          <p:nvPr/>
        </p:nvPicPr>
        <p:blipFill>
          <a:blip r:embed="rId4">
            <a:alphaModFix/>
          </a:blip>
          <a:stretch>
            <a:fillRect/>
          </a:stretch>
        </p:blipFill>
        <p:spPr>
          <a:xfrm>
            <a:off x="6168450" y="332125"/>
            <a:ext cx="2666600" cy="3415925"/>
          </a:xfrm>
          <a:prstGeom prst="rect">
            <a:avLst/>
          </a:prstGeom>
          <a:noFill/>
          <a:ln>
            <a:noFill/>
          </a:ln>
        </p:spPr>
      </p:pic>
      <p:pic>
        <p:nvPicPr>
          <p:cNvPr id="211" name="Google Shape;211;p42" descr="Machines using Fortran. "/>
          <p:cNvPicPr preferRelativeResize="0"/>
          <p:nvPr/>
        </p:nvPicPr>
        <p:blipFill>
          <a:blip r:embed="rId5">
            <a:alphaModFix/>
          </a:blip>
          <a:stretch>
            <a:fillRect/>
          </a:stretch>
        </p:blipFill>
        <p:spPr>
          <a:xfrm>
            <a:off x="3587175" y="2364375"/>
            <a:ext cx="3381375"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415638" y="497243"/>
            <a:ext cx="83127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Secrets from the past?</a:t>
            </a:r>
            <a:endParaRPr dirty="0"/>
          </a:p>
        </p:txBody>
      </p:sp>
      <p:sp>
        <p:nvSpPr>
          <p:cNvPr id="217" name="Google Shape;217;p43"/>
          <p:cNvSpPr txBox="1">
            <a:spLocks noGrp="1"/>
          </p:cNvSpPr>
          <p:nvPr>
            <p:ph type="body" idx="1"/>
          </p:nvPr>
        </p:nvSpPr>
        <p:spPr>
          <a:xfrm>
            <a:off x="382625" y="1398725"/>
            <a:ext cx="5705400" cy="30984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dirty="0"/>
              <a:t>Rare for a program to work right the first time</a:t>
            </a:r>
            <a:endParaRPr dirty="0"/>
          </a:p>
          <a:p>
            <a:pPr marL="914400" lvl="1" indent="-298450" algn="l" rtl="0">
              <a:spcBef>
                <a:spcPts val="0"/>
              </a:spcBef>
              <a:spcAft>
                <a:spcPts val="0"/>
              </a:spcAft>
              <a:buSzPts val="1100"/>
              <a:buChar char="–"/>
            </a:pPr>
            <a:r>
              <a:rPr lang="en" dirty="0"/>
              <a:t>“The Preparation of Programs for an Electronic Digital Computer” (1951)</a:t>
            </a:r>
            <a:endParaRPr dirty="0"/>
          </a:p>
          <a:p>
            <a:pPr marL="1371600" lvl="2" indent="-298450" algn="l" rtl="0">
              <a:spcBef>
                <a:spcPts val="0"/>
              </a:spcBef>
              <a:spcAft>
                <a:spcPts val="0"/>
              </a:spcAft>
              <a:buSzPts val="1100"/>
              <a:buChar char="•"/>
            </a:pPr>
            <a:r>
              <a:rPr lang="en" dirty="0"/>
              <a:t>Considered the world's first programming book</a:t>
            </a:r>
            <a:endParaRPr dirty="0"/>
          </a:p>
          <a:p>
            <a:pPr marL="914400" lvl="1" indent="-298450" algn="l" rtl="0">
              <a:spcBef>
                <a:spcPts val="0"/>
              </a:spcBef>
              <a:spcAft>
                <a:spcPts val="0"/>
              </a:spcAft>
              <a:buSzPts val="1100"/>
              <a:buChar char="–"/>
            </a:pPr>
            <a:r>
              <a:rPr lang="en" dirty="0"/>
              <a:t>Still true!</a:t>
            </a:r>
            <a:endParaRPr dirty="0"/>
          </a:p>
          <a:p>
            <a:pPr marL="914400" lvl="1" indent="-298450" algn="l" rtl="0">
              <a:spcBef>
                <a:spcPts val="0"/>
              </a:spcBef>
              <a:spcAft>
                <a:spcPts val="0"/>
              </a:spcAft>
              <a:buSzPts val="1100"/>
              <a:buChar char="–"/>
            </a:pPr>
            <a:r>
              <a:rPr lang="en" dirty="0"/>
              <a:t>Imagine compilers:</a:t>
            </a:r>
            <a:endParaRPr dirty="0"/>
          </a:p>
          <a:p>
            <a:pPr marL="1371600" lvl="2" indent="-298450" algn="l" rtl="0">
              <a:spcBef>
                <a:spcPts val="0"/>
              </a:spcBef>
              <a:spcAft>
                <a:spcPts val="0"/>
              </a:spcAft>
              <a:buSzPts val="1100"/>
              <a:buChar char="•"/>
            </a:pPr>
            <a:r>
              <a:rPr lang="en" dirty="0"/>
              <a:t>Only generate code once a day</a:t>
            </a:r>
            <a:endParaRPr dirty="0"/>
          </a:p>
          <a:p>
            <a:pPr marL="1371600" lvl="2" indent="-298450" algn="l" rtl="0">
              <a:spcBef>
                <a:spcPts val="0"/>
              </a:spcBef>
              <a:spcAft>
                <a:spcPts val="0"/>
              </a:spcAft>
              <a:buSzPts val="1100"/>
              <a:buChar char="•"/>
            </a:pPr>
            <a:r>
              <a:rPr lang="en" dirty="0"/>
              <a:t>Even then, there would be bugs</a:t>
            </a:r>
            <a:endParaRPr dirty="0"/>
          </a:p>
          <a:p>
            <a:pPr marL="457200" lvl="0" indent="-304800" algn="l" rtl="0">
              <a:spcBef>
                <a:spcPts val="0"/>
              </a:spcBef>
              <a:spcAft>
                <a:spcPts val="0"/>
              </a:spcAft>
              <a:buSzPts val="1200"/>
              <a:buChar char="•"/>
            </a:pPr>
            <a:r>
              <a:rPr lang="en" dirty="0"/>
              <a:t>Lone ranger mentality</a:t>
            </a:r>
            <a:endParaRPr dirty="0"/>
          </a:p>
          <a:p>
            <a:pPr marL="914400" lvl="1" indent="-298450" algn="l" rtl="0">
              <a:spcBef>
                <a:spcPts val="0"/>
              </a:spcBef>
              <a:spcAft>
                <a:spcPts val="0"/>
              </a:spcAft>
              <a:buSzPts val="1100"/>
              <a:buChar char="–"/>
            </a:pPr>
            <a:r>
              <a:rPr lang="en" dirty="0"/>
              <a:t>Coming in fixing code, not sharing how it is done</a:t>
            </a:r>
            <a:endParaRPr dirty="0"/>
          </a:p>
          <a:p>
            <a:pPr marL="1371600" lvl="2" indent="-298450" algn="l" rtl="0">
              <a:spcBef>
                <a:spcPts val="0"/>
              </a:spcBef>
              <a:spcAft>
                <a:spcPts val="0"/>
              </a:spcAft>
              <a:buSzPts val="1100"/>
              <a:buChar char="•"/>
            </a:pPr>
            <a:r>
              <a:rPr lang="en" dirty="0"/>
              <a:t>This started to push women out of the industry</a:t>
            </a:r>
            <a:endParaRPr dirty="0"/>
          </a:p>
          <a:p>
            <a:pPr marL="914400" lvl="1" indent="-298450" algn="l" rtl="0">
              <a:spcBef>
                <a:spcPts val="0"/>
              </a:spcBef>
              <a:spcAft>
                <a:spcPts val="0"/>
              </a:spcAft>
              <a:buSzPts val="1100"/>
              <a:buChar char="–"/>
            </a:pPr>
            <a:r>
              <a:rPr lang="en" dirty="0"/>
              <a:t>Would be specialized to certain fields</a:t>
            </a:r>
            <a:endParaRPr dirty="0"/>
          </a:p>
          <a:p>
            <a:pPr marL="914400" lvl="1" indent="-298450" algn="l" rtl="0">
              <a:spcBef>
                <a:spcPts val="0"/>
              </a:spcBef>
              <a:spcAft>
                <a:spcPts val="0"/>
              </a:spcAft>
              <a:buSzPts val="1100"/>
              <a:buChar char="–"/>
            </a:pPr>
            <a:r>
              <a:rPr lang="en" dirty="0"/>
              <a:t>Wouldn’t usually get along with management</a:t>
            </a:r>
            <a:endParaRPr dirty="0"/>
          </a:p>
          <a:p>
            <a:pPr marL="1371600" lvl="2" indent="-298450" algn="l" rtl="0">
              <a:spcBef>
                <a:spcPts val="0"/>
              </a:spcBef>
              <a:spcAft>
                <a:spcPts val="0"/>
              </a:spcAft>
              <a:buSzPts val="1100"/>
              <a:buChar char="•"/>
            </a:pPr>
            <a:r>
              <a:rPr lang="en" dirty="0"/>
              <a:t>Management wanted to break free of their programmers</a:t>
            </a:r>
            <a:endParaRPr dirty="0"/>
          </a:p>
        </p:txBody>
      </p:sp>
      <p:pic>
        <p:nvPicPr>
          <p:cNvPr id="218" name="Google Shape;218;p43" descr="Book cover: Programs for an electronic digital computer, Addison-Wesley Publishing Company. "/>
          <p:cNvPicPr preferRelativeResize="0"/>
          <p:nvPr/>
        </p:nvPicPr>
        <p:blipFill>
          <a:blip r:embed="rId3">
            <a:alphaModFix/>
          </a:blip>
          <a:stretch>
            <a:fillRect/>
          </a:stretch>
        </p:blipFill>
        <p:spPr>
          <a:xfrm>
            <a:off x="6301250" y="483975"/>
            <a:ext cx="2574900" cy="386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415638" y="869543"/>
            <a:ext cx="83127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What does it take to be a good programmer - 1950s/60s edition?</a:t>
            </a:r>
            <a:endParaRPr dirty="0"/>
          </a:p>
        </p:txBody>
      </p:sp>
      <p:sp>
        <p:nvSpPr>
          <p:cNvPr id="224" name="Google Shape;224;p44"/>
          <p:cNvSpPr txBox="1">
            <a:spLocks noGrp="1"/>
          </p:cNvSpPr>
          <p:nvPr>
            <p:ph type="body" idx="1"/>
          </p:nvPr>
        </p:nvSpPr>
        <p:spPr>
          <a:xfrm>
            <a:off x="415650" y="1646409"/>
            <a:ext cx="8312700" cy="30036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dirty="0"/>
              <a:t>IBM Programming Aptitude Test</a:t>
            </a:r>
            <a:endParaRPr dirty="0"/>
          </a:p>
          <a:p>
            <a:pPr marL="914400" lvl="1" indent="-298450" algn="l" rtl="0">
              <a:spcBef>
                <a:spcPts val="0"/>
              </a:spcBef>
              <a:spcAft>
                <a:spcPts val="0"/>
              </a:spcAft>
              <a:buSzPts val="1100"/>
              <a:buChar char="–"/>
            </a:pPr>
            <a:r>
              <a:rPr lang="en" dirty="0"/>
              <a:t>number series</a:t>
            </a:r>
            <a:endParaRPr dirty="0"/>
          </a:p>
          <a:p>
            <a:pPr marL="914400" lvl="1" indent="-298450" algn="l" rtl="0">
              <a:spcBef>
                <a:spcPts val="0"/>
              </a:spcBef>
              <a:spcAft>
                <a:spcPts val="0"/>
              </a:spcAft>
              <a:buSzPts val="1100"/>
              <a:buChar char="–"/>
            </a:pPr>
            <a:r>
              <a:rPr lang="en" dirty="0"/>
              <a:t>figure analogies</a:t>
            </a:r>
            <a:endParaRPr dirty="0"/>
          </a:p>
          <a:p>
            <a:pPr marL="914400" lvl="1" indent="-298450" algn="l" rtl="0">
              <a:spcBef>
                <a:spcPts val="0"/>
              </a:spcBef>
              <a:spcAft>
                <a:spcPts val="0"/>
              </a:spcAft>
              <a:buSzPts val="1100"/>
              <a:buChar char="–"/>
            </a:pPr>
            <a:r>
              <a:rPr lang="en" dirty="0"/>
              <a:t>arithmetical reasoning</a:t>
            </a:r>
            <a:endParaRPr dirty="0"/>
          </a:p>
          <a:p>
            <a:pPr marL="457200" marR="0" lvl="0" indent="-304800" algn="l" rtl="0">
              <a:lnSpc>
                <a:spcPct val="120000"/>
              </a:lnSpc>
              <a:spcBef>
                <a:spcPts val="0"/>
              </a:spcBef>
              <a:spcAft>
                <a:spcPts val="0"/>
              </a:spcAft>
              <a:buClr>
                <a:schemeClr val="dk1"/>
              </a:buClr>
              <a:buSzPts val="1200"/>
              <a:buFont typeface="Arial"/>
              <a:buChar char="•"/>
            </a:pPr>
            <a:r>
              <a:rPr lang="en" dirty="0"/>
              <a:t>Cooking?</a:t>
            </a:r>
            <a:endParaRPr dirty="0"/>
          </a:p>
          <a:p>
            <a:pPr marL="914400" marR="0" lvl="1" indent="-298450" algn="l" rtl="0">
              <a:lnSpc>
                <a:spcPct val="120000"/>
              </a:lnSpc>
              <a:spcBef>
                <a:spcPts val="0"/>
              </a:spcBef>
              <a:spcAft>
                <a:spcPts val="0"/>
              </a:spcAft>
              <a:buSzPts val="1100"/>
              <a:buChar char="–"/>
            </a:pPr>
            <a:r>
              <a:rPr lang="en" dirty="0"/>
              <a:t>“Your Career in Computing” - 1968</a:t>
            </a:r>
            <a:endParaRPr dirty="0"/>
          </a:p>
          <a:p>
            <a:pPr marL="914400" marR="0" lvl="1" indent="-298450" algn="l" rtl="0">
              <a:lnSpc>
                <a:spcPct val="120000"/>
              </a:lnSpc>
              <a:spcBef>
                <a:spcPts val="0"/>
              </a:spcBef>
              <a:spcAft>
                <a:spcPts val="0"/>
              </a:spcAft>
              <a:buSzPts val="1100"/>
              <a:buChar char="–"/>
            </a:pPr>
            <a:r>
              <a:rPr lang="en" dirty="0"/>
              <a:t>If you can read a cookbook, you can be a programmer! </a:t>
            </a:r>
            <a:endParaRPr dirty="0"/>
          </a:p>
          <a:p>
            <a:pPr marL="457200" marR="0" lvl="0" indent="-304800" algn="l" rtl="0">
              <a:lnSpc>
                <a:spcPct val="120000"/>
              </a:lnSpc>
              <a:spcBef>
                <a:spcPts val="0"/>
              </a:spcBef>
              <a:spcAft>
                <a:spcPts val="0"/>
              </a:spcAft>
              <a:buSzPts val="1200"/>
              <a:buChar char="•"/>
            </a:pPr>
            <a:r>
              <a:rPr lang="en" dirty="0"/>
              <a:t>Worry about details while keeping big picture in mind</a:t>
            </a:r>
            <a:endParaRPr dirty="0"/>
          </a:p>
          <a:p>
            <a:pPr marL="914400" marR="0" lvl="1" indent="-298450" algn="l" rtl="0">
              <a:lnSpc>
                <a:spcPct val="120000"/>
              </a:lnSpc>
              <a:spcBef>
                <a:spcPts val="0"/>
              </a:spcBef>
              <a:spcAft>
                <a:spcPts val="0"/>
              </a:spcAft>
              <a:buSzPts val="1100"/>
              <a:buChar char="–"/>
            </a:pPr>
            <a:r>
              <a:rPr lang="en" dirty="0"/>
              <a:t>Books even said females could be better programmers</a:t>
            </a:r>
            <a:endParaRPr dirty="0"/>
          </a:p>
          <a:p>
            <a:pPr marL="914400" marR="0" lvl="1" indent="-298450" algn="l" rtl="0">
              <a:lnSpc>
                <a:spcPct val="120000"/>
              </a:lnSpc>
              <a:spcBef>
                <a:spcPts val="0"/>
              </a:spcBef>
              <a:spcAft>
                <a:spcPts val="0"/>
              </a:spcAft>
              <a:buSzPts val="1100"/>
              <a:buChar char="–"/>
            </a:pPr>
            <a:r>
              <a:rPr lang="en" dirty="0"/>
              <a:t>In truth</a:t>
            </a:r>
            <a:endParaRPr dirty="0"/>
          </a:p>
          <a:p>
            <a:pPr marL="1371600" marR="0" lvl="2" indent="-298450" algn="l" rtl="0">
              <a:lnSpc>
                <a:spcPct val="120000"/>
              </a:lnSpc>
              <a:spcBef>
                <a:spcPts val="0"/>
              </a:spcBef>
              <a:spcAft>
                <a:spcPts val="0"/>
              </a:spcAft>
              <a:buSzPts val="1100"/>
              <a:buChar char="•"/>
            </a:pPr>
            <a:r>
              <a:rPr lang="en" dirty="0"/>
              <a:t>Wanted cheaper labor </a:t>
            </a:r>
            <a:endParaRPr dirty="0"/>
          </a:p>
          <a:p>
            <a:pPr marL="1371600" marR="0" lvl="2" indent="-298450" algn="l" rtl="0">
              <a:lnSpc>
                <a:spcPct val="120000"/>
              </a:lnSpc>
              <a:spcBef>
                <a:spcPts val="0"/>
              </a:spcBef>
              <a:spcAft>
                <a:spcPts val="0"/>
              </a:spcAft>
              <a:buSzPts val="1100"/>
              <a:buChar char="•"/>
            </a:pPr>
            <a:r>
              <a:rPr lang="en" dirty="0"/>
              <a:t>Trying to fulfill a shortage - with women that others were pushing away</a:t>
            </a:r>
            <a:endParaRPr dirty="0"/>
          </a:p>
          <a:p>
            <a:pPr marL="0" marR="0" lvl="0" indent="0" algn="ctr" rtl="0">
              <a:lnSpc>
                <a:spcPct val="120000"/>
              </a:lnSpc>
              <a:spcBef>
                <a:spcPts val="400"/>
              </a:spcBef>
              <a:spcAft>
                <a:spcPts val="400"/>
              </a:spcAft>
              <a:buNone/>
            </a:pPr>
            <a:r>
              <a:rPr lang="en" b="1" dirty="0"/>
              <a:t>There has almost always been a shortage of programmers - we have one now. </a:t>
            </a:r>
            <a:endParaRPr b="1" dirty="0"/>
          </a:p>
        </p:txBody>
      </p:sp>
      <p:pic>
        <p:nvPicPr>
          <p:cNvPr id="225" name="Google Shape;225;p44" descr="Women swing dancing. "/>
          <p:cNvPicPr preferRelativeResize="0"/>
          <p:nvPr/>
        </p:nvPicPr>
        <p:blipFill>
          <a:blip r:embed="rId3">
            <a:alphaModFix/>
          </a:blip>
          <a:stretch>
            <a:fillRect/>
          </a:stretch>
        </p:blipFill>
        <p:spPr>
          <a:xfrm>
            <a:off x="7663800" y="159500"/>
            <a:ext cx="1382049" cy="13820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SU Palette 2016">
      <a:dk1>
        <a:srgbClr val="59595B"/>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429</Words>
  <Application>Microsoft Office PowerPoint</Application>
  <PresentationFormat>On-screen Show (16:9)</PresentationFormat>
  <Paragraphs>73</Paragraphs>
  <Slides>6</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Proxima Nova</vt:lpstr>
      <vt:lpstr>Source Sans Pro</vt:lpstr>
      <vt:lpstr>Simple Light</vt:lpstr>
      <vt:lpstr>Office Theme</vt:lpstr>
      <vt:lpstr>Logic of the 50/60s </vt:lpstr>
      <vt:lpstr>Poorly Defined Logic of the 50/60s</vt:lpstr>
      <vt:lpstr>No more coders?</vt:lpstr>
      <vt:lpstr>Fortran</vt:lpstr>
      <vt:lpstr>Secrets from the past?</vt:lpstr>
      <vt:lpstr>What does it take to be a good programmer - 1950s/60s edition?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Wells,Gregory</dc:creator>
  <cp:lastModifiedBy>Paisley</cp:lastModifiedBy>
  <cp:revision>2</cp:revision>
  <dcterms:modified xsi:type="dcterms:W3CDTF">2021-08-13T21:52:42Z</dcterms:modified>
</cp:coreProperties>
</file>