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5" r:id="rId2"/>
    <p:sldId id="266" r:id="rId3"/>
    <p:sldId id="267" r:id="rId4"/>
    <p:sldId id="259" r:id="rId5"/>
    <p:sldId id="268" r:id="rId6"/>
    <p:sldId id="258" r:id="rId7"/>
    <p:sldId id="262" r:id="rId8"/>
    <p:sldId id="263" r:id="rId9"/>
    <p:sldId id="260" r:id="rId10"/>
    <p:sldId id="270" r:id="rId11"/>
    <p:sldId id="261" r:id="rId12"/>
    <p:sldId id="257" r:id="rId13"/>
    <p:sldId id="269" r:id="rId14"/>
    <p:sldId id="264" r:id="rId15"/>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2" autoAdjust="0"/>
    <p:restoredTop sz="95994" autoAdjust="0"/>
  </p:normalViewPr>
  <p:slideViewPr>
    <p:cSldViewPr snapToGrid="0" snapToObjects="1">
      <p:cViewPr varScale="1">
        <p:scale>
          <a:sx n="97" d="100"/>
          <a:sy n="97" d="100"/>
        </p:scale>
        <p:origin x="216" y="592"/>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9/15/21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9/15/21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b95d0b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b95d0b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db95d0b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db95d0b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db95d0b9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db95d0b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b95d0b9b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b95d0b9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d734961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d734961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7349613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7349613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d7349613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d734961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751389"/>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1920725"/>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rgbClr val="000000"/>
              </a:buClr>
              <a:buSzPts val="1200"/>
              <a:buFont typeface="Arial"/>
              <a:buChar char="•"/>
              <a:defRPr sz="1813" b="0" i="0" u="none" strike="noStrike" cap="none">
                <a:solidFill>
                  <a:srgbClr val="000000"/>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rgbClr val="000000"/>
              </a:buClr>
              <a:buSzPts val="1100"/>
              <a:buFont typeface="Arial"/>
              <a:buChar char="–"/>
              <a:defRPr sz="1662" b="0" i="0" u="none" strike="noStrike" cap="none">
                <a:solidFill>
                  <a:srgbClr val="000000"/>
                </a:solidFill>
                <a:latin typeface="Proxima Nova"/>
                <a:ea typeface="Proxima Nova"/>
                <a:cs typeface="Proxima Nova"/>
                <a:sym typeface="Proxima Nova"/>
              </a:defRPr>
            </a:lvl4pPr>
            <a:lvl5pPr marL="3454375" marR="0" lvl="4" indent="-450988" algn="l" rtl="0">
              <a:spcBef>
                <a:spcPts val="604"/>
              </a:spcBef>
              <a:spcAft>
                <a:spcPts val="0"/>
              </a:spcAft>
              <a:buClr>
                <a:srgbClr val="000000"/>
              </a:buClr>
              <a:buSzPts val="1100"/>
              <a:buFont typeface="Arial"/>
              <a:buChar char="»"/>
              <a:defRPr sz="1662" b="0" i="0" u="none" strike="noStrike" cap="none">
                <a:solidFill>
                  <a:srgbClr val="000000"/>
                </a:solidFill>
                <a:latin typeface="Source Sans Pro"/>
                <a:ea typeface="Source Sans Pro"/>
                <a:cs typeface="Source Sans Pro"/>
                <a:sym typeface="Source Sans Pro"/>
              </a:defRPr>
            </a:lvl5pPr>
            <a:lvl6pPr marL="4145250" marR="0" lvl="5"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6pPr>
            <a:lvl7pPr marL="4836124" marR="0" lvl="6"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7pPr>
            <a:lvl8pPr marL="5526999" marR="0" lvl="7"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8pPr>
            <a:lvl9pPr marL="6217874" marR="0" lvl="8" indent="-537347" algn="l" rtl="0">
              <a:spcBef>
                <a:spcPts val="604"/>
              </a:spcBef>
              <a:spcAft>
                <a:spcPts val="0"/>
              </a:spcAft>
              <a:buClr>
                <a:srgbClr val="000000"/>
              </a:buClr>
              <a:buSzPts val="2000"/>
              <a:buFont typeface="Arial"/>
              <a:buChar char="•"/>
              <a:defRPr sz="3022"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146776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Green Ram CSU">
  <p:cSld name="1_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6937514" y="-2"/>
            <a:ext cx="6880083" cy="7772403"/>
          </a:xfrm>
          <a:prstGeom prst="rect">
            <a:avLst/>
          </a:prstGeom>
          <a:noFill/>
          <a:ln>
            <a:noFill/>
          </a:ln>
        </p:spPr>
      </p:pic>
      <p:sp>
        <p:nvSpPr>
          <p:cNvPr id="75" name="Google Shape;75;p17"/>
          <p:cNvSpPr txBox="1">
            <a:spLocks noGrp="1"/>
          </p:cNvSpPr>
          <p:nvPr>
            <p:ph type="body" idx="1"/>
          </p:nvPr>
        </p:nvSpPr>
        <p:spPr>
          <a:xfrm>
            <a:off x="628075" y="2695562"/>
            <a:ext cx="12561413" cy="2031387"/>
          </a:xfrm>
          <a:prstGeom prst="rect">
            <a:avLst/>
          </a:prstGeom>
          <a:noFill/>
          <a:ln>
            <a:noFill/>
          </a:ln>
        </p:spPr>
        <p:txBody>
          <a:bodyPr spcFirstLastPara="1" wrap="square" lIns="60500" tIns="60500" rIns="60500" bIns="60500" anchor="t" anchorCtr="0">
            <a:noAutofit/>
          </a:bodyPr>
          <a:lstStyle>
            <a:lvl1pPr marL="690875" marR="0" lvl="0" indent="-345437" algn="l" rtl="0">
              <a:lnSpc>
                <a:spcPct val="100000"/>
              </a:lnSpc>
              <a:spcBef>
                <a:spcPts val="0"/>
              </a:spcBef>
              <a:spcAft>
                <a:spcPts val="0"/>
              </a:spcAft>
              <a:buClr>
                <a:schemeClr val="lt1"/>
              </a:buClr>
              <a:buSzPts val="4000"/>
              <a:buFont typeface="Arial"/>
              <a:buNone/>
              <a:defRPr sz="6044" b="0" i="0" u="none" strike="noStrike" cap="none">
                <a:solidFill>
                  <a:schemeClr val="lt1"/>
                </a:solidFill>
                <a:latin typeface="Arial"/>
                <a:ea typeface="Arial"/>
                <a:cs typeface="Arial"/>
                <a:sym typeface="Arial"/>
              </a:defRPr>
            </a:lvl1pPr>
            <a:lvl2pPr marL="1381750" marR="0" lvl="1" indent="-345437" algn="l" rtl="0">
              <a:lnSpc>
                <a:spcPct val="120000"/>
              </a:lnSpc>
              <a:spcBef>
                <a:spcPts val="0"/>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2pPr>
            <a:lvl3pPr marL="2072625" marR="0" lvl="2" indent="-345437" algn="l" rtl="0">
              <a:lnSpc>
                <a:spcPct val="120000"/>
              </a:lnSpc>
              <a:spcBef>
                <a:spcPts val="604"/>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3pPr>
            <a:lvl4pPr marL="2763500" marR="0" lvl="3" indent="-345437" algn="l" rtl="0">
              <a:lnSpc>
                <a:spcPct val="120000"/>
              </a:lnSpc>
              <a:spcBef>
                <a:spcPts val="604"/>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4pPr>
            <a:lvl5pPr marL="3454375" marR="0" lvl="4" indent="-345437" algn="l" rtl="0">
              <a:spcBef>
                <a:spcPts val="1058"/>
              </a:spcBef>
              <a:spcAft>
                <a:spcPts val="0"/>
              </a:spcAft>
              <a:buClr>
                <a:schemeClr val="lt1"/>
              </a:buClr>
              <a:buSzPts val="3600"/>
              <a:buFont typeface="Arial"/>
              <a:buNone/>
              <a:defRPr sz="5440" b="0" i="0" u="none" strike="noStrike" cap="none">
                <a:solidFill>
                  <a:schemeClr val="lt1"/>
                </a:solidFill>
                <a:latin typeface="Arial"/>
                <a:ea typeface="Arial"/>
                <a:cs typeface="Arial"/>
                <a:sym typeface="Arial"/>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628074" y="5369310"/>
            <a:ext cx="12561413" cy="472373"/>
          </a:xfrm>
          <a:prstGeom prst="rect">
            <a:avLst/>
          </a:prstGeom>
          <a:noFill/>
          <a:ln>
            <a:noFill/>
          </a:ln>
        </p:spPr>
        <p:txBody>
          <a:bodyPr spcFirstLastPara="1" wrap="square" lIns="60500" tIns="60500" rIns="60500" bIns="60500" anchor="t" anchorCtr="0">
            <a:noAutofit/>
          </a:bodyPr>
          <a:lstStyle>
            <a:lvl1pPr marL="690875" marR="0" lvl="0" indent="-345437" algn="l" rtl="0">
              <a:lnSpc>
                <a:spcPct val="120000"/>
              </a:lnSpc>
              <a:spcBef>
                <a:spcPts val="604"/>
              </a:spcBef>
              <a:spcAft>
                <a:spcPts val="0"/>
              </a:spcAft>
              <a:buClr>
                <a:schemeClr val="lt1"/>
              </a:buClr>
              <a:buSzPts val="1100"/>
              <a:buFont typeface="Arial"/>
              <a:buNone/>
              <a:defRPr sz="1662" b="0" i="0" u="none" strike="noStrike" cap="none">
                <a:solidFill>
                  <a:schemeClr val="lt1"/>
                </a:solidFill>
                <a:latin typeface="Proxima Nova"/>
                <a:ea typeface="Proxima Nova"/>
                <a:cs typeface="Proxima Nova"/>
                <a:sym typeface="Proxima Nova"/>
              </a:defRPr>
            </a:lvl1pPr>
            <a:lvl2pPr marL="1381750" marR="0" lvl="1"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2pPr>
            <a:lvl3pPr marL="2072625" marR="0" lvl="2"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3pPr>
            <a:lvl4pPr marL="2763500" marR="0" lvl="3" indent="-345437" algn="l" rtl="0">
              <a:lnSpc>
                <a:spcPct val="120000"/>
              </a:lnSpc>
              <a:spcBef>
                <a:spcPts val="604"/>
              </a:spcBef>
              <a:spcAft>
                <a:spcPts val="0"/>
              </a:spcAft>
              <a:buClr>
                <a:schemeClr val="dk1"/>
              </a:buClr>
              <a:buSzPts val="1100"/>
              <a:buFont typeface="Arial"/>
              <a:buNone/>
              <a:defRPr sz="1662" b="0" i="0" u="none" strike="noStrike" cap="none">
                <a:solidFill>
                  <a:schemeClr val="dk1"/>
                </a:solidFill>
                <a:latin typeface="Proxima Nova"/>
                <a:ea typeface="Proxima Nova"/>
                <a:cs typeface="Proxima Nova"/>
                <a:sym typeface="Proxima Nova"/>
              </a:defRPr>
            </a:lvl4pPr>
            <a:lvl5pPr marL="3454375" marR="0" lvl="4" indent="-345437" algn="l" rtl="0">
              <a:spcBef>
                <a:spcPts val="604"/>
              </a:spcBef>
              <a:spcAft>
                <a:spcPts val="0"/>
              </a:spcAft>
              <a:buClr>
                <a:srgbClr val="C39E11"/>
              </a:buClr>
              <a:buSzPts val="1100"/>
              <a:buFont typeface="Arial"/>
              <a:buNone/>
              <a:defRPr sz="1662" b="0" i="0" u="none" strike="noStrike" cap="none">
                <a:solidFill>
                  <a:srgbClr val="C39E1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729342" y="5122227"/>
            <a:ext cx="9112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9827881" y="6733970"/>
            <a:ext cx="3520436" cy="787423"/>
          </a:xfrm>
          <a:prstGeom prst="rect">
            <a:avLst/>
          </a:prstGeom>
          <a:noFill/>
          <a:ln>
            <a:noFill/>
          </a:ln>
        </p:spPr>
      </p:pic>
    </p:spTree>
    <p:extLst>
      <p:ext uri="{BB962C8B-B14F-4D97-AF65-F5344CB8AC3E}">
        <p14:creationId xmlns:p14="http://schemas.microsoft.com/office/powerpoint/2010/main" val="9843282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 id="2147483694" r:id="rId2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hyperlink" Target="https://unicode-table.com/e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ownload.microsoft.com/download/b/0/d/b0d4bf87-09ce-4417-8f28-d60703d672ed/inclusive_toolkit_manual_final.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design/assets/inclusive/InclusiveDesign_InclusiveAI.pdf"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2" name="Title 1">
            <a:extLst>
              <a:ext uri="{FF2B5EF4-FFF2-40B4-BE49-F238E27FC236}">
                <a16:creationId xmlns:a16="http://schemas.microsoft.com/office/drawing/2014/main" id="{9AF5C1BE-6B0F-B94B-862D-70D9797FCD94}"/>
              </a:ext>
            </a:extLst>
          </p:cNvPr>
          <p:cNvSpPr>
            <a:spLocks noGrp="1"/>
          </p:cNvSpPr>
          <p:nvPr>
            <p:ph type="title" idx="4294967295"/>
          </p:nvPr>
        </p:nvSpPr>
        <p:spPr>
          <a:xfrm>
            <a:off x="463580" y="3087102"/>
            <a:ext cx="12561413" cy="1945789"/>
          </a:xfrm>
        </p:spPr>
        <p:txBody>
          <a:bodyPr/>
          <a:lstStyle/>
          <a:p>
            <a:pPr rtl="0"/>
            <a:r>
              <a:rPr lang="en-US" sz="6044" dirty="0">
                <a:solidFill>
                  <a:srgbClr val="FFFFFF"/>
                </a:solidFill>
                <a:latin typeface="Arial" panose="020B0604020202020204" pitchFamily="34" charset="0"/>
                <a:ea typeface="Arial" panose="020B0604020202020204" pitchFamily="34" charset="0"/>
                <a:cs typeface="Arial" panose="020B0604020202020204" pitchFamily="34" charset="0"/>
              </a:rPr>
              <a:t>Ethical Design of Software</a:t>
            </a:r>
            <a:endParaRPr lang="en-US" dirty="0">
              <a:effectLst/>
            </a:endParaRPr>
          </a:p>
          <a:p>
            <a:endParaRPr lang="en-US" dirty="0"/>
          </a:p>
        </p:txBody>
      </p:sp>
      <p:sp>
        <p:nvSpPr>
          <p:cNvPr id="186" name="Google Shape;186;p39"/>
          <p:cNvSpPr txBox="1">
            <a:spLocks noGrp="1"/>
          </p:cNvSpPr>
          <p:nvPr>
            <p:ph type="body" idx="2"/>
          </p:nvPr>
        </p:nvSpPr>
        <p:spPr>
          <a:xfrm>
            <a:off x="628056" y="5369329"/>
            <a:ext cx="12561413" cy="1156453"/>
          </a:xfrm>
          <a:prstGeom prst="rect">
            <a:avLst/>
          </a:prstGeom>
        </p:spPr>
        <p:txBody>
          <a:bodyPr spcFirstLastPara="1" vert="horz" wrap="square" lIns="91422" tIns="91422" rIns="91422" bIns="91422" rtlCol="0" anchor="t" anchorCtr="0">
            <a:noAutofit/>
          </a:bodyPr>
          <a:lstStyle/>
          <a:p>
            <a:pPr marL="0" indent="0">
              <a:spcAft>
                <a:spcPts val="604"/>
              </a:spcAft>
            </a:pPr>
            <a:endParaRPr dirty="0"/>
          </a:p>
        </p:txBody>
      </p:sp>
      <p:sp>
        <p:nvSpPr>
          <p:cNvPr id="187" name="Google Shape;187;p39"/>
          <p:cNvSpPr txBox="1">
            <a:spLocks noGrp="1"/>
          </p:cNvSpPr>
          <p:nvPr>
            <p:ph type="body" idx="2"/>
          </p:nvPr>
        </p:nvSpPr>
        <p:spPr>
          <a:xfrm>
            <a:off x="1674160" y="6862220"/>
            <a:ext cx="10469280" cy="1156453"/>
          </a:xfrm>
          <a:prstGeom prst="rect">
            <a:avLst/>
          </a:prstGeom>
        </p:spPr>
        <p:txBody>
          <a:bodyPr spcFirstLastPara="1" vert="horz" wrap="square" lIns="91422" tIns="91422" rIns="91422" bIns="91422" rtlCol="0" anchor="t" anchorCtr="0">
            <a:noAutofit/>
          </a:bodyPr>
          <a:lstStyle/>
          <a:p>
            <a:pPr marL="0" indent="0" algn="ctr">
              <a:lnSpc>
                <a:spcPct val="110000"/>
              </a:lnSpc>
              <a:spcBef>
                <a:spcPts val="0"/>
              </a:spcBef>
            </a:pPr>
            <a:r>
              <a:rPr lang="en" sz="1209">
                <a:solidFill>
                  <a:srgbClr val="9A9A9C"/>
                </a:solidFill>
              </a:rPr>
              <a:t> Colorado State University </a:t>
            </a:r>
            <a:endParaRPr sz="1209" dirty="0">
              <a:solidFill>
                <a:srgbClr val="9A9A9C"/>
              </a:solidFill>
            </a:endParaRPr>
          </a:p>
          <a:p>
            <a:pPr marL="0" indent="0" algn="ctr">
              <a:lnSpc>
                <a:spcPct val="110000"/>
              </a:lnSpc>
              <a:spcBef>
                <a:spcPts val="0"/>
              </a:spcBef>
            </a:pPr>
            <a:r>
              <a:rPr lang="en" sz="1209">
                <a:solidFill>
                  <a:srgbClr val="9A9A9C"/>
                </a:solidFill>
              </a:rPr>
              <a:t>Computer Science Department</a:t>
            </a:r>
            <a:endParaRPr sz="1209" dirty="0">
              <a:solidFill>
                <a:srgbClr val="9A9A9C"/>
              </a:solidFill>
            </a:endParaRPr>
          </a:p>
          <a:p>
            <a:pPr marL="0" indent="0" algn="ctr">
              <a:lnSpc>
                <a:spcPct val="110000"/>
              </a:lnSpc>
              <a:spcBef>
                <a:spcPts val="0"/>
              </a:spcBef>
            </a:pPr>
            <a:r>
              <a:rPr lang="en" sz="1209">
                <a:solidFill>
                  <a:srgbClr val="9A9A9C"/>
                </a:solidFill>
              </a:rPr>
              <a:t>Slides Originally Created by Albert Lionelle (Albert.Lionelle@colostate.edu)</a:t>
            </a:r>
            <a:endParaRPr sz="1209"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A1C8-7787-7541-B7C6-1F72A4D86BE2}"/>
              </a:ext>
            </a:extLst>
          </p:cNvPr>
          <p:cNvSpPr>
            <a:spLocks noGrp="1"/>
          </p:cNvSpPr>
          <p:nvPr>
            <p:ph type="title"/>
          </p:nvPr>
        </p:nvSpPr>
        <p:spPr/>
        <p:txBody>
          <a:bodyPr/>
          <a:lstStyle/>
          <a:p>
            <a:r>
              <a:rPr lang="en-US" dirty="0"/>
              <a:t>Practice One</a:t>
            </a:r>
          </a:p>
        </p:txBody>
      </p:sp>
      <p:sp>
        <p:nvSpPr>
          <p:cNvPr id="3" name="Text Placeholder 2">
            <a:extLst>
              <a:ext uri="{FF2B5EF4-FFF2-40B4-BE49-F238E27FC236}">
                <a16:creationId xmlns:a16="http://schemas.microsoft.com/office/drawing/2014/main" id="{9A83D1E1-ED4F-9342-B0A8-81AA178BF4DF}"/>
              </a:ext>
            </a:extLst>
          </p:cNvPr>
          <p:cNvSpPr>
            <a:spLocks noGrp="1"/>
          </p:cNvSpPr>
          <p:nvPr>
            <p:ph type="body" idx="1"/>
          </p:nvPr>
        </p:nvSpPr>
        <p:spPr>
          <a:xfrm>
            <a:off x="628075" y="1920725"/>
            <a:ext cx="12561413" cy="1603179"/>
          </a:xfrm>
        </p:spPr>
        <p:txBody>
          <a:bodyPr/>
          <a:lstStyle/>
          <a:p>
            <a:r>
              <a:rPr lang="en-US" dirty="0"/>
              <a:t>Finish the function below</a:t>
            </a:r>
          </a:p>
          <a:p>
            <a:pPr lvl="1"/>
            <a:r>
              <a:rPr lang="en-US" dirty="0"/>
              <a:t>Reminder – dividend is the number you are dividing against, the divisor is what you divide it by</a:t>
            </a:r>
          </a:p>
          <a:p>
            <a:pPr lvl="1"/>
            <a:r>
              <a:rPr lang="en-US" dirty="0"/>
              <a:t>250 / 6   - 250 is dividend, 6 is the divisor.</a:t>
            </a:r>
          </a:p>
          <a:p>
            <a:pPr lvl="1"/>
            <a:endParaRPr lang="en-US" dirty="0"/>
          </a:p>
        </p:txBody>
      </p:sp>
      <p:sp>
        <p:nvSpPr>
          <p:cNvPr id="5" name="TextBox 4">
            <a:extLst>
              <a:ext uri="{FF2B5EF4-FFF2-40B4-BE49-F238E27FC236}">
                <a16:creationId xmlns:a16="http://schemas.microsoft.com/office/drawing/2014/main" id="{231E67BF-4C99-1041-AE2C-BB61B2DD2B24}"/>
              </a:ext>
            </a:extLst>
          </p:cNvPr>
          <p:cNvSpPr txBox="1"/>
          <p:nvPr/>
        </p:nvSpPr>
        <p:spPr>
          <a:xfrm>
            <a:off x="1068341" y="4025541"/>
            <a:ext cx="10241844" cy="1015663"/>
          </a:xfrm>
          <a:prstGeom prst="rect">
            <a:avLst/>
          </a:prstGeom>
          <a:noFill/>
        </p:spPr>
        <p:txBody>
          <a:bodyPr wrap="square">
            <a:spAutoFit/>
          </a:bodyPr>
          <a:lstStyle/>
          <a:p>
            <a:r>
              <a:rPr lang="en-US" dirty="0">
                <a:solidFill>
                  <a:srgbClr val="CC7832"/>
                </a:solidFill>
                <a:effectLst/>
                <a:latin typeface="Consolas" panose="020B0609020204030204" pitchFamily="49" charset="0"/>
                <a:cs typeface="Consolas" panose="020B0609020204030204" pitchFamily="49" charset="0"/>
              </a:rPr>
              <a:t>def </a:t>
            </a:r>
            <a:r>
              <a:rPr lang="en-US" dirty="0">
                <a:solidFill>
                  <a:srgbClr val="FFC66D"/>
                </a:solidFill>
                <a:effectLst/>
                <a:latin typeface="Consolas" panose="020B0609020204030204" pitchFamily="49" charset="0"/>
                <a:cs typeface="Consolas" panose="020B0609020204030204" pitchFamily="49" charset="0"/>
              </a:rPr>
              <a:t>division</a:t>
            </a:r>
            <a:r>
              <a:rPr lang="en-US" dirty="0">
                <a:latin typeface="Consolas" panose="020B0609020204030204" pitchFamily="49" charset="0"/>
                <a:cs typeface="Consolas" panose="020B0609020204030204" pitchFamily="49" charset="0"/>
              </a:rPr>
              <a:t>(</a:t>
            </a:r>
            <a:r>
              <a:rPr lang="en-US" i="1" dirty="0">
                <a:solidFill>
                  <a:srgbClr val="9876AA"/>
                </a:solidFill>
                <a:effectLst/>
                <a:latin typeface="Consolas" panose="020B0609020204030204" pitchFamily="49" charset="0"/>
                <a:cs typeface="Consolas" panose="020B0609020204030204" pitchFamily="49" charset="0"/>
              </a:rPr>
              <a:t>dividend</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divisor</a:t>
            </a:r>
            <a:r>
              <a:rPr lang="en-US" dirty="0">
                <a:latin typeface="Consolas" panose="020B0609020204030204" pitchFamily="49" charset="0"/>
                <a:cs typeface="Consolas" panose="020B0609020204030204" pitchFamily="49" charset="0"/>
              </a:rPr>
              <a: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808080"/>
                </a:solidFill>
              </a:rPr>
              <a:t>## student code here</a:t>
            </a:r>
            <a:br>
              <a:rPr lang="en-US" i="1" dirty="0">
                <a:solidFill>
                  <a:srgbClr val="9876AA"/>
                </a:solidFill>
                <a:effectLst/>
                <a:latin typeface="Consolas" panose="020B0609020204030204" pitchFamily="49" charset="0"/>
                <a:cs typeface="Consolas" panose="020B0609020204030204" pitchFamily="49" charset="0"/>
              </a:rPr>
            </a:br>
            <a:r>
              <a:rPr lang="en-US" i="1" dirty="0">
                <a:solidFill>
                  <a:srgbClr val="9876AA"/>
                </a:solidFill>
                <a:effectLst/>
                <a:latin typeface="Consolas" panose="020B0609020204030204" pitchFamily="49" charset="0"/>
                <a:cs typeface="Consolas" panose="020B0609020204030204" pitchFamily="49" charset="0"/>
              </a:rPr>
              <a:t>    </a:t>
            </a:r>
            <a:r>
              <a:rPr lang="en-US" dirty="0">
                <a:solidFill>
                  <a:srgbClr val="CC7832"/>
                </a:solidFill>
                <a:effectLst/>
                <a:latin typeface="Consolas" panose="020B0609020204030204" pitchFamily="49" charset="0"/>
                <a:cs typeface="Consolas" panose="020B0609020204030204" pitchFamily="49" charset="0"/>
              </a:rPr>
              <a:t>return </a:t>
            </a:r>
            <a:r>
              <a:rPr lang="en-US" dirty="0">
                <a:solidFill>
                  <a:srgbClr val="6A8759"/>
                </a:solidFill>
                <a:effectLst/>
                <a:latin typeface="Consolas" panose="020B0609020204030204" pitchFamily="49" charset="0"/>
                <a:cs typeface="Consolas" panose="020B0609020204030204" pitchFamily="49" charset="0"/>
              </a:rPr>
              <a:t>"Answer: {} with remainder {}"</a:t>
            </a:r>
            <a:r>
              <a:rPr lang="en-US" dirty="0">
                <a:latin typeface="Consolas" panose="020B0609020204030204" pitchFamily="49" charset="0"/>
                <a:cs typeface="Consolas" panose="020B0609020204030204" pitchFamily="49" charset="0"/>
              </a:rPr>
              <a:t>.format(</a:t>
            </a:r>
            <a:r>
              <a:rPr lang="en-US" i="1" dirty="0">
                <a:solidFill>
                  <a:srgbClr val="9876AA"/>
                </a:solidFill>
                <a:effectLst/>
                <a:latin typeface="Consolas" panose="020B0609020204030204" pitchFamily="49" charset="0"/>
                <a:cs typeface="Consolas" panose="020B0609020204030204" pitchFamily="49" charset="0"/>
              </a:rPr>
              <a:t>whole</a:t>
            </a:r>
            <a:r>
              <a:rPr lang="en-US" dirty="0">
                <a:solidFill>
                  <a:srgbClr val="CC7832"/>
                </a:solidFill>
                <a:effectLst/>
                <a:latin typeface="Consolas" panose="020B0609020204030204" pitchFamily="49" charset="0"/>
                <a:cs typeface="Consolas" panose="020B0609020204030204" pitchFamily="49" charset="0"/>
              </a:rPr>
              <a:t>, </a:t>
            </a:r>
            <a:r>
              <a:rPr lang="en-US" i="1" dirty="0">
                <a:solidFill>
                  <a:srgbClr val="9876AA"/>
                </a:solidFill>
                <a:effectLst/>
                <a:latin typeface="Consolas" panose="020B0609020204030204" pitchFamily="49" charset="0"/>
                <a:cs typeface="Consolas" panose="020B0609020204030204" pitchFamily="49" charset="0"/>
              </a:rPr>
              <a:t>remainder</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81589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4"/>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What are some cases to use it?</a:t>
            </a:r>
            <a:endParaRPr dirty="0"/>
          </a:p>
        </p:txBody>
      </p:sp>
      <p:sp>
        <p:nvSpPr>
          <p:cNvPr id="222" name="Google Shape;222;p44"/>
          <p:cNvSpPr txBox="1">
            <a:spLocks noGrp="1"/>
          </p:cNvSpPr>
          <p:nvPr>
            <p:ph type="body" idx="1"/>
          </p:nvPr>
        </p:nvSpPr>
        <p:spPr>
          <a:xfrm>
            <a:off x="628094" y="2487902"/>
            <a:ext cx="12561413" cy="3925867"/>
          </a:xfrm>
          <a:prstGeom prst="rect">
            <a:avLst/>
          </a:prstGeom>
        </p:spPr>
        <p:txBody>
          <a:bodyPr spcFirstLastPara="1" vert="horz" wrap="square" lIns="91422" tIns="91422" rIns="91422" bIns="91422" rtlCol="0" anchor="t" anchorCtr="0">
            <a:noAutofit/>
          </a:bodyPr>
          <a:lstStyle/>
          <a:p>
            <a:r>
              <a:rPr lang="en" dirty="0"/>
              <a:t>Setting people into groups</a:t>
            </a:r>
            <a:endParaRPr dirty="0"/>
          </a:p>
          <a:p>
            <a:pPr>
              <a:spcBef>
                <a:spcPts val="0"/>
              </a:spcBef>
            </a:pPr>
            <a:r>
              <a:rPr lang="en" dirty="0"/>
              <a:t>Forcing a range (think about rolling dice)   - </a:t>
            </a:r>
            <a:r>
              <a:rPr lang="en" dirty="0">
                <a:latin typeface="Consolas" panose="020B0609020204030204" pitchFamily="49" charset="0"/>
                <a:cs typeface="Consolas" panose="020B0609020204030204" pitchFamily="49" charset="0"/>
              </a:rPr>
              <a:t>random() % 6</a:t>
            </a:r>
            <a:r>
              <a:rPr lang="en" dirty="0"/>
              <a:t>; - random number between 0 and 5</a:t>
            </a:r>
            <a:endParaRPr dirty="0"/>
          </a:p>
          <a:p>
            <a:pPr>
              <a:spcBef>
                <a:spcPts val="0"/>
              </a:spcBef>
            </a:pPr>
            <a:r>
              <a:rPr lang="en" dirty="0"/>
              <a:t>Determining Even and Odd  - </a:t>
            </a:r>
            <a:r>
              <a:rPr lang="en" dirty="0">
                <a:latin typeface="Consolas" panose="020B0609020204030204" pitchFamily="49" charset="0"/>
                <a:cs typeface="Consolas" panose="020B0609020204030204" pitchFamily="49" charset="0"/>
              </a:rPr>
              <a:t>random() % 2 </a:t>
            </a:r>
            <a:r>
              <a:rPr lang="en" dirty="0"/>
              <a:t>- if 0, even, if 1, odd</a:t>
            </a:r>
            <a:endParaRPr dirty="0"/>
          </a:p>
          <a:p>
            <a:pPr indent="0">
              <a:spcAft>
                <a:spcPts val="604"/>
              </a:spcAft>
              <a:buNone/>
            </a:pPr>
            <a:endParaRPr dirty="0"/>
          </a:p>
        </p:txBody>
      </p:sp>
      <p:pic>
        <p:nvPicPr>
          <p:cNvPr id="223" name="Google Shape;223;p44"/>
          <p:cNvPicPr preferRelativeResize="0"/>
          <p:nvPr/>
        </p:nvPicPr>
        <p:blipFill>
          <a:blip r:embed="rId3">
            <a:alphaModFix/>
          </a:blip>
          <a:stretch>
            <a:fillRect/>
          </a:stretch>
        </p:blipFill>
        <p:spPr>
          <a:xfrm>
            <a:off x="1481191" y="3763911"/>
            <a:ext cx="5012204" cy="2152011"/>
          </a:xfrm>
          <a:prstGeom prst="rect">
            <a:avLst/>
          </a:prstGeom>
          <a:noFill/>
          <a:ln>
            <a:noFill/>
          </a:ln>
        </p:spPr>
      </p:pic>
      <p:pic>
        <p:nvPicPr>
          <p:cNvPr id="224" name="Google Shape;224;p44"/>
          <p:cNvPicPr preferRelativeResize="0"/>
          <p:nvPr/>
        </p:nvPicPr>
        <p:blipFill>
          <a:blip r:embed="rId4">
            <a:alphaModFix/>
          </a:blip>
          <a:stretch>
            <a:fillRect/>
          </a:stretch>
        </p:blipFill>
        <p:spPr>
          <a:xfrm>
            <a:off x="11939894" y="498743"/>
            <a:ext cx="1699926" cy="1699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F96687-8B6E-9A47-9614-7C70792D090D}"/>
              </a:ext>
            </a:extLst>
          </p:cNvPr>
          <p:cNvSpPr>
            <a:spLocks noGrp="1"/>
          </p:cNvSpPr>
          <p:nvPr>
            <p:ph type="title"/>
          </p:nvPr>
        </p:nvSpPr>
        <p:spPr/>
        <p:txBody>
          <a:bodyPr/>
          <a:lstStyle/>
          <a:p>
            <a:r>
              <a:rPr lang="en-US" dirty="0"/>
              <a:t>Getting From Numbers to Text</a:t>
            </a:r>
          </a:p>
        </p:txBody>
      </p:sp>
      <p:sp>
        <p:nvSpPr>
          <p:cNvPr id="5" name="Text Placeholder 4">
            <a:extLst>
              <a:ext uri="{FF2B5EF4-FFF2-40B4-BE49-F238E27FC236}">
                <a16:creationId xmlns:a16="http://schemas.microsoft.com/office/drawing/2014/main" id="{0326F770-7919-EB4E-8DED-30D405066082}"/>
              </a:ext>
            </a:extLst>
          </p:cNvPr>
          <p:cNvSpPr>
            <a:spLocks noGrp="1"/>
          </p:cNvSpPr>
          <p:nvPr>
            <p:ph type="body" sz="quarter" idx="10"/>
          </p:nvPr>
        </p:nvSpPr>
        <p:spPr>
          <a:xfrm>
            <a:off x="628075" y="1776683"/>
            <a:ext cx="7911241" cy="3916137"/>
          </a:xfrm>
        </p:spPr>
        <p:txBody>
          <a:bodyPr/>
          <a:lstStyle/>
          <a:p>
            <a:r>
              <a:rPr lang="en-US" dirty="0"/>
              <a:t>ASCII  and Unicode </a:t>
            </a:r>
          </a:p>
          <a:p>
            <a:pPr lvl="1"/>
            <a:r>
              <a:rPr lang="en-US" dirty="0">
                <a:hlinkClick r:id="rId2"/>
              </a:rPr>
              <a:t>https://unicode-table.com/en/</a:t>
            </a:r>
            <a:endParaRPr lang="en-US" dirty="0"/>
          </a:p>
          <a:p>
            <a:r>
              <a:rPr lang="en-US" dirty="0"/>
              <a:t>Maps numbers to a character</a:t>
            </a:r>
          </a:p>
          <a:p>
            <a:pPr lvl="1"/>
            <a:r>
              <a:rPr lang="en-US" dirty="0"/>
              <a:t>A = 65</a:t>
            </a:r>
          </a:p>
          <a:p>
            <a:pPr lvl="1"/>
            <a:r>
              <a:rPr lang="en-US" dirty="0"/>
              <a:t>B = 66</a:t>
            </a:r>
          </a:p>
          <a:p>
            <a:pPr lvl="1"/>
            <a:r>
              <a:rPr lang="en-US" dirty="0"/>
              <a:t>a = 97   </a:t>
            </a:r>
          </a:p>
          <a:p>
            <a:r>
              <a:rPr lang="en-US" dirty="0"/>
              <a:t>This is how computers went from numbers only to text! </a:t>
            </a:r>
          </a:p>
          <a:p>
            <a:r>
              <a:rPr lang="en-US" dirty="0" err="1"/>
              <a:t>ord</a:t>
            </a:r>
            <a:r>
              <a:rPr lang="en-US" dirty="0"/>
              <a:t>(character) – returns the number value of the character</a:t>
            </a:r>
          </a:p>
          <a:p>
            <a:r>
              <a:rPr lang="en-US" dirty="0" err="1"/>
              <a:t>chr</a:t>
            </a:r>
            <a:r>
              <a:rPr lang="en-US" dirty="0"/>
              <a:t>(number) -  returns the  character value of the number</a:t>
            </a:r>
          </a:p>
        </p:txBody>
      </p:sp>
      <p:sp>
        <p:nvSpPr>
          <p:cNvPr id="6" name="Rectangle 5">
            <a:extLst>
              <a:ext uri="{FF2B5EF4-FFF2-40B4-BE49-F238E27FC236}">
                <a16:creationId xmlns:a16="http://schemas.microsoft.com/office/drawing/2014/main" id="{B0D5811F-4693-884F-905F-37A584EFAC56}"/>
              </a:ext>
            </a:extLst>
          </p:cNvPr>
          <p:cNvSpPr/>
          <p:nvPr/>
        </p:nvSpPr>
        <p:spPr>
          <a:xfrm>
            <a:off x="2101925" y="5995717"/>
            <a:ext cx="3288080" cy="400110"/>
          </a:xfrm>
          <a:prstGeom prst="rect">
            <a:avLst/>
          </a:prstGeom>
        </p:spPr>
        <p:txBody>
          <a:bodyPr wrap="none">
            <a:spAutoFit/>
          </a:bodyPr>
          <a:lstStyle/>
          <a:p>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A7461F5F-666E-BF47-BDCA-7C44752BC66C}"/>
              </a:ext>
            </a:extLst>
          </p:cNvPr>
          <p:cNvSpPr txBox="1"/>
          <p:nvPr/>
        </p:nvSpPr>
        <p:spPr>
          <a:xfrm>
            <a:off x="2663777" y="6395827"/>
            <a:ext cx="2164375" cy="400110"/>
          </a:xfrm>
          <a:prstGeom prst="rect">
            <a:avLst/>
          </a:prstGeom>
          <a:noFill/>
        </p:spPr>
        <p:txBody>
          <a:bodyPr wrap="none" rtlCol="0">
            <a:spAutoFit/>
          </a:bodyPr>
          <a:lstStyle/>
          <a:p>
            <a:r>
              <a:rPr lang="en-US" dirty="0"/>
              <a:t>What is  printed?</a:t>
            </a:r>
          </a:p>
        </p:txBody>
      </p:sp>
    </p:spTree>
    <p:extLst>
      <p:ext uri="{BB962C8B-B14F-4D97-AF65-F5344CB8AC3E}">
        <p14:creationId xmlns:p14="http://schemas.microsoft.com/office/powerpoint/2010/main" val="28824126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DD73-2C97-E742-B76D-20E7FA6E58A5}"/>
              </a:ext>
            </a:extLst>
          </p:cNvPr>
          <p:cNvSpPr>
            <a:spLocks noGrp="1"/>
          </p:cNvSpPr>
          <p:nvPr>
            <p:ph type="title"/>
          </p:nvPr>
        </p:nvSpPr>
        <p:spPr/>
        <p:txBody>
          <a:bodyPr/>
          <a:lstStyle/>
          <a:p>
            <a:r>
              <a:rPr lang="en-US" dirty="0"/>
              <a:t>Practice Loops and Module</a:t>
            </a:r>
          </a:p>
        </p:txBody>
      </p:sp>
      <p:sp>
        <p:nvSpPr>
          <p:cNvPr id="3" name="Text Placeholder 2">
            <a:extLst>
              <a:ext uri="{FF2B5EF4-FFF2-40B4-BE49-F238E27FC236}">
                <a16:creationId xmlns:a16="http://schemas.microsoft.com/office/drawing/2014/main" id="{8B6CDF24-5D21-2B45-8886-875EACB3ED68}"/>
              </a:ext>
            </a:extLst>
          </p:cNvPr>
          <p:cNvSpPr>
            <a:spLocks noGrp="1"/>
          </p:cNvSpPr>
          <p:nvPr>
            <p:ph type="body" sz="quarter" idx="10"/>
          </p:nvPr>
        </p:nvSpPr>
        <p:spPr>
          <a:xfrm>
            <a:off x="8587409" y="1776683"/>
            <a:ext cx="4602119" cy="2975173"/>
          </a:xfrm>
        </p:spPr>
        <p:txBody>
          <a:bodyPr/>
          <a:lstStyle/>
          <a:p>
            <a:r>
              <a:rPr lang="en-US" dirty="0"/>
              <a:t>shift</a:t>
            </a:r>
          </a:p>
          <a:p>
            <a:pPr lvl="1"/>
            <a:r>
              <a:rPr lang="en-US" dirty="0"/>
              <a:t>takes in a character, and shifts it across the alphabet based on key</a:t>
            </a:r>
          </a:p>
          <a:p>
            <a:r>
              <a:rPr lang="en-US" dirty="0"/>
              <a:t>encrypted</a:t>
            </a:r>
          </a:p>
          <a:p>
            <a:pPr lvl="1"/>
            <a:r>
              <a:rPr lang="en-US" dirty="0"/>
              <a:t>takes a string and key, and returns the encrypted string based on the key shift</a:t>
            </a:r>
          </a:p>
          <a:p>
            <a:pPr lvl="2"/>
            <a:r>
              <a:rPr lang="en-US" dirty="0"/>
              <a:t>uses loops</a:t>
            </a:r>
          </a:p>
        </p:txBody>
      </p:sp>
      <p:sp>
        <p:nvSpPr>
          <p:cNvPr id="5" name="TextBox 4">
            <a:extLst>
              <a:ext uri="{FF2B5EF4-FFF2-40B4-BE49-F238E27FC236}">
                <a16:creationId xmlns:a16="http://schemas.microsoft.com/office/drawing/2014/main" id="{4E716D78-AAD0-2146-8718-C1444D09C7F0}"/>
              </a:ext>
            </a:extLst>
          </p:cNvPr>
          <p:cNvSpPr txBox="1"/>
          <p:nvPr/>
        </p:nvSpPr>
        <p:spPr>
          <a:xfrm>
            <a:off x="643466" y="1776683"/>
            <a:ext cx="8218312" cy="3170099"/>
          </a:xfrm>
          <a:prstGeom prst="rect">
            <a:avLst/>
          </a:prstGeom>
          <a:noFill/>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a:solidFill>
                  <a:srgbClr val="FFC66D"/>
                </a:solidFill>
                <a:latin typeface="Consolas" panose="020B0609020204030204" pitchFamily="49" charset="0"/>
                <a:cs typeface="Consolas" panose="020B0609020204030204" pitchFamily="49" charset="0"/>
              </a:rPr>
              <a:t>shift</a:t>
            </a:r>
            <a:r>
              <a:rPr lang="en-US" dirty="0">
                <a:latin typeface="Consolas" panose="020B0609020204030204" pitchFamily="49" charset="0"/>
                <a:cs typeface="Consolas" panose="020B0609020204030204" pitchFamily="49" charset="0"/>
              </a:rPr>
              <a:t>(char</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solidFill>
                  <a:srgbClr val="808080"/>
                </a:solidFill>
              </a:rPr>
              <a:t>## </a:t>
            </a:r>
            <a:r>
              <a:rPr lang="en-US" i="1" dirty="0" err="1">
                <a:solidFill>
                  <a:srgbClr val="A8C023"/>
                </a:solidFill>
              </a:rPr>
              <a:t>todo</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simple_cipher</a:t>
            </a:r>
            <a:r>
              <a:rPr lang="en-US" dirty="0">
                <a:latin typeface="Consolas" panose="020B0609020204030204" pitchFamily="49" charset="0"/>
                <a:cs typeface="Consolas" panose="020B0609020204030204" pitchFamily="49" charset="0"/>
              </a:rPr>
              <a:t>(message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0</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encrypted = </a:t>
            </a:r>
            <a:r>
              <a:rPr lang="en-US" dirty="0">
                <a:solidFill>
                  <a:srgbClr val="6A8759"/>
                </a:solidFill>
                <a:latin typeface="Consolas" panose="020B0609020204030204" pitchFamily="49" charset="0"/>
                <a:cs typeface="Consolas" panose="020B0609020204030204" pitchFamily="49" charset="0"/>
              </a:rPr>
              <a:t>""</a:t>
            </a:r>
            <a:br>
              <a:rPr lang="en-US" dirty="0">
                <a:solidFill>
                  <a:srgbClr val="6A8759"/>
                </a:solidFill>
                <a:latin typeface="Consolas" panose="020B0609020204030204" pitchFamily="49" charset="0"/>
                <a:cs typeface="Consolas" panose="020B0609020204030204" pitchFamily="49" charset="0"/>
              </a:rPr>
            </a:br>
            <a:r>
              <a:rPr lang="en-US" dirty="0">
                <a:solidFill>
                  <a:srgbClr val="6A8759"/>
                </a:solidFill>
                <a:latin typeface="Consolas" panose="020B0609020204030204" pitchFamily="49" charset="0"/>
                <a:cs typeface="Consolas" panose="020B0609020204030204" pitchFamily="49" charset="0"/>
              </a:rPr>
              <a:t>    </a:t>
            </a:r>
            <a:r>
              <a:rPr lang="en-US" dirty="0">
                <a:solidFill>
                  <a:srgbClr val="808080"/>
                </a:solidFill>
              </a:rPr>
              <a:t>## </a:t>
            </a:r>
            <a:r>
              <a:rPr lang="en-US" i="1" dirty="0" err="1">
                <a:solidFill>
                  <a:srgbClr val="A8C023"/>
                </a:solidFill>
              </a:rPr>
              <a:t>todo</a:t>
            </a:r>
            <a:r>
              <a:rPr lang="en-US" dirty="0">
                <a:solidFill>
                  <a:srgbClr val="6897BB"/>
                </a:solidFill>
                <a:latin typeface="Consolas" panose="020B0609020204030204" pitchFamily="49" charset="0"/>
                <a:cs typeface="Consolas" panose="020B0609020204030204" pitchFamily="49" charset="0"/>
              </a:rPr>
              <a:t>    </a:t>
            </a:r>
          </a:p>
          <a:p>
            <a:r>
              <a:rPr lang="en-US" dirty="0">
                <a:solidFill>
                  <a:srgbClr val="6897BB"/>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encrypted</a:t>
            </a:r>
            <a:endParaRPr lang="en-US" dirty="0"/>
          </a:p>
        </p:txBody>
      </p:sp>
      <p:pic>
        <p:nvPicPr>
          <p:cNvPr id="6" name="Picture 5">
            <a:extLst>
              <a:ext uri="{FF2B5EF4-FFF2-40B4-BE49-F238E27FC236}">
                <a16:creationId xmlns:a16="http://schemas.microsoft.com/office/drawing/2014/main" id="{915F17A1-DAA9-BA4F-967E-84C0FC12661A}"/>
              </a:ext>
            </a:extLst>
          </p:cNvPr>
          <p:cNvPicPr>
            <a:picLocks noChangeAspect="1"/>
          </p:cNvPicPr>
          <p:nvPr/>
        </p:nvPicPr>
        <p:blipFill>
          <a:blip r:embed="rId2"/>
          <a:stretch>
            <a:fillRect/>
          </a:stretch>
        </p:blipFill>
        <p:spPr>
          <a:xfrm>
            <a:off x="9921568" y="108227"/>
            <a:ext cx="3780627" cy="1579462"/>
          </a:xfrm>
          <a:prstGeom prst="rect">
            <a:avLst/>
          </a:prstGeom>
        </p:spPr>
      </p:pic>
      <p:sp>
        <p:nvSpPr>
          <p:cNvPr id="7" name="TextBox 6">
            <a:extLst>
              <a:ext uri="{FF2B5EF4-FFF2-40B4-BE49-F238E27FC236}">
                <a16:creationId xmlns:a16="http://schemas.microsoft.com/office/drawing/2014/main" id="{A5266C79-2C75-0E4F-9F1A-3C8C44E6DB12}"/>
              </a:ext>
            </a:extLst>
          </p:cNvPr>
          <p:cNvSpPr txBox="1"/>
          <p:nvPr/>
        </p:nvSpPr>
        <p:spPr>
          <a:xfrm>
            <a:off x="8861778" y="5064817"/>
            <a:ext cx="3950312" cy="400110"/>
          </a:xfrm>
          <a:prstGeom prst="rect">
            <a:avLst/>
          </a:prstGeom>
          <a:noFill/>
        </p:spPr>
        <p:txBody>
          <a:bodyPr wrap="none" rtlCol="0">
            <a:spAutoFit/>
          </a:bodyPr>
          <a:lstStyle/>
          <a:p>
            <a:r>
              <a:rPr lang="en-US" dirty="0"/>
              <a:t>Work on shift first (hint, last slide)</a:t>
            </a:r>
          </a:p>
        </p:txBody>
      </p:sp>
      <p:sp>
        <p:nvSpPr>
          <p:cNvPr id="9" name="TextBox 8">
            <a:extLst>
              <a:ext uri="{FF2B5EF4-FFF2-40B4-BE49-F238E27FC236}">
                <a16:creationId xmlns:a16="http://schemas.microsoft.com/office/drawing/2014/main" id="{3C5F2683-776F-A440-A146-CDE6EB6B6850}"/>
              </a:ext>
            </a:extLst>
          </p:cNvPr>
          <p:cNvSpPr txBox="1"/>
          <p:nvPr/>
        </p:nvSpPr>
        <p:spPr>
          <a:xfrm>
            <a:off x="9084515" y="5577833"/>
            <a:ext cx="3607905" cy="400110"/>
          </a:xfrm>
          <a:prstGeom prst="rect">
            <a:avLst/>
          </a:prstGeom>
          <a:noFill/>
        </p:spPr>
        <p:txBody>
          <a:bodyPr wrap="square">
            <a:spAutoFit/>
          </a:bodyPr>
          <a:lstStyle/>
          <a:p>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6897BB"/>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38357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FC51-88F5-2743-862D-FBB4420907C0}"/>
              </a:ext>
            </a:extLst>
          </p:cNvPr>
          <p:cNvSpPr>
            <a:spLocks noGrp="1"/>
          </p:cNvSpPr>
          <p:nvPr>
            <p:ph type="title"/>
          </p:nvPr>
        </p:nvSpPr>
        <p:spPr/>
        <p:txBody>
          <a:bodyPr/>
          <a:lstStyle/>
          <a:p>
            <a:r>
              <a:rPr lang="en-US" dirty="0"/>
              <a:t>Let’s Code</a:t>
            </a:r>
          </a:p>
        </p:txBody>
      </p:sp>
      <p:sp>
        <p:nvSpPr>
          <p:cNvPr id="4" name="Rectangle 3">
            <a:extLst>
              <a:ext uri="{FF2B5EF4-FFF2-40B4-BE49-F238E27FC236}">
                <a16:creationId xmlns:a16="http://schemas.microsoft.com/office/drawing/2014/main" id="{83C6C8BD-A067-3047-96F2-70B5D1B8878A}"/>
              </a:ext>
            </a:extLst>
          </p:cNvPr>
          <p:cNvSpPr/>
          <p:nvPr/>
        </p:nvSpPr>
        <p:spPr>
          <a:xfrm>
            <a:off x="2677651" y="1993374"/>
            <a:ext cx="8462297" cy="3785652"/>
          </a:xfrm>
          <a:prstGeom prst="rect">
            <a:avLst/>
          </a:prstGeom>
        </p:spPr>
        <p:txBody>
          <a:bodyPr wrap="square">
            <a:spAutoFit/>
          </a:bodyPr>
          <a:lstStyle/>
          <a:p>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find_shift</a:t>
            </a:r>
            <a:r>
              <a:rPr lang="en-US" dirty="0">
                <a:latin typeface="Consolas" panose="020B0609020204030204" pitchFamily="49" charset="0"/>
                <a:cs typeface="Consolas" panose="020B0609020204030204" pitchFamily="49" charset="0"/>
              </a:rPr>
              <a:t>(number</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key):</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number % key </a:t>
            </a: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br>
              <a:rPr lang="en-US" dirty="0">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def </a:t>
            </a:r>
            <a:r>
              <a:rPr lang="en-US" dirty="0" err="1">
                <a:solidFill>
                  <a:srgbClr val="FFC66D"/>
                </a:solidFill>
                <a:latin typeface="Consolas" panose="020B0609020204030204" pitchFamily="49" charset="0"/>
                <a:cs typeface="Consolas" panose="020B0609020204030204" pitchFamily="49" charset="0"/>
              </a:rPr>
              <a:t>simple_cipher</a:t>
            </a:r>
            <a:r>
              <a:rPr lang="en-US" dirty="0">
                <a:latin typeface="Consolas" panose="020B0609020204030204" pitchFamily="49" charset="0"/>
                <a:cs typeface="Consolas" panose="020B0609020204030204" pitchFamily="49" charset="0"/>
              </a:rPr>
              <a:t>(message</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shift):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0</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encrypted = </a:t>
            </a:r>
            <a:r>
              <a:rPr lang="en-US" dirty="0">
                <a:solidFill>
                  <a:srgbClr val="6A8759"/>
                </a:solidFill>
                <a:latin typeface="Consolas" panose="020B0609020204030204" pitchFamily="49" charset="0"/>
                <a:cs typeface="Consolas" panose="020B0609020204030204" pitchFamily="49" charset="0"/>
              </a:rPr>
              <a:t>""</a:t>
            </a:r>
            <a:br>
              <a:rPr lang="en-US" dirty="0">
                <a:solidFill>
                  <a:srgbClr val="6A8759"/>
                </a:solidFill>
                <a:latin typeface="Consolas" panose="020B0609020204030204" pitchFamily="49" charset="0"/>
                <a:cs typeface="Consolas" panose="020B0609020204030204" pitchFamily="49" charset="0"/>
              </a:rPr>
            </a:br>
            <a:r>
              <a:rPr lang="en-US" dirty="0">
                <a:solidFill>
                  <a:srgbClr val="6A8759"/>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while </a:t>
            </a:r>
            <a:r>
              <a:rPr lang="en-US" dirty="0">
                <a:latin typeface="Consolas" panose="020B0609020204030204" pitchFamily="49" charset="0"/>
                <a:cs typeface="Consolas" panose="020B0609020204030204" pitchFamily="49" charset="0"/>
              </a:rPr>
              <a:t>index &lt; </a:t>
            </a:r>
            <a:r>
              <a:rPr lang="en-US" dirty="0" err="1">
                <a:solidFill>
                  <a:srgbClr val="8888C6"/>
                </a:solidFill>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(message):</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encrypted += </a:t>
            </a:r>
            <a:r>
              <a:rPr lang="en-US" dirty="0" err="1">
                <a:solidFill>
                  <a:srgbClr val="8888C6"/>
                </a:solidFill>
                <a:latin typeface="Consolas" panose="020B0609020204030204" pitchFamily="49" charset="0"/>
                <a:cs typeface="Consolas" panose="020B0609020204030204" pitchFamily="49" charset="0"/>
              </a:rPr>
              <a:t>chr</a:t>
            </a:r>
            <a:r>
              <a:rPr lang="en-US" dirty="0">
                <a:latin typeface="Consolas" panose="020B0609020204030204" pitchFamily="49" charset="0"/>
                <a:cs typeface="Consolas" panose="020B0609020204030204" pitchFamily="49" charset="0"/>
              </a:rPr>
              <a:t>(</a:t>
            </a:r>
            <a:r>
              <a:rPr lang="en-US" dirty="0" err="1">
                <a:solidFill>
                  <a:srgbClr val="8888C6"/>
                </a:solidFill>
                <a:latin typeface="Consolas" panose="020B0609020204030204" pitchFamily="49" charset="0"/>
                <a:cs typeface="Consolas" panose="020B0609020204030204" pitchFamily="49" charset="0"/>
              </a:rPr>
              <a:t>ord</a:t>
            </a:r>
            <a:r>
              <a:rPr lang="en-US" dirty="0">
                <a:latin typeface="Consolas" panose="020B0609020204030204" pitchFamily="49" charset="0"/>
                <a:cs typeface="Consolas" panose="020B0609020204030204" pitchFamily="49" charset="0"/>
              </a:rPr>
              <a:t>(message[index]) + shift)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index += </a:t>
            </a:r>
            <a:r>
              <a:rPr lang="en-US" dirty="0">
                <a:solidFill>
                  <a:srgbClr val="6897BB"/>
                </a:solidFill>
                <a:latin typeface="Consolas" panose="020B0609020204030204" pitchFamily="49" charset="0"/>
                <a:cs typeface="Consolas" panose="020B0609020204030204" pitchFamily="49" charset="0"/>
              </a:rPr>
              <a:t>1</a:t>
            </a:r>
            <a:br>
              <a:rPr lang="en-US" dirty="0">
                <a:solidFill>
                  <a:srgbClr val="6897BB"/>
                </a:solidFill>
                <a:latin typeface="Consolas" panose="020B0609020204030204" pitchFamily="49" charset="0"/>
                <a:cs typeface="Consolas" panose="020B0609020204030204" pitchFamily="49" charset="0"/>
              </a:rPr>
            </a:br>
            <a:r>
              <a:rPr lang="en-US" dirty="0">
                <a:solidFill>
                  <a:srgbClr val="6897BB"/>
                </a:solidFill>
                <a:latin typeface="Consolas" panose="020B0609020204030204" pitchFamily="49" charset="0"/>
                <a:cs typeface="Consolas" panose="020B0609020204030204" pitchFamily="49" charset="0"/>
              </a:rPr>
              <a:t>    </a:t>
            </a:r>
            <a:r>
              <a:rPr lang="en-US" dirty="0">
                <a:solidFill>
                  <a:srgbClr val="CC7832"/>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encrypted</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823734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The Ethical Dilemma</a:t>
            </a:r>
            <a:endParaRPr dirty="0"/>
          </a:p>
        </p:txBody>
      </p:sp>
      <p:sp>
        <p:nvSpPr>
          <p:cNvPr id="193" name="Google Shape;193;p40"/>
          <p:cNvSpPr txBox="1">
            <a:spLocks noGrp="1"/>
          </p:cNvSpPr>
          <p:nvPr>
            <p:ph type="body" idx="1"/>
          </p:nvPr>
        </p:nvSpPr>
        <p:spPr>
          <a:xfrm>
            <a:off x="628094" y="1920749"/>
            <a:ext cx="12561413" cy="4574587"/>
          </a:xfrm>
          <a:prstGeom prst="rect">
            <a:avLst/>
          </a:prstGeom>
        </p:spPr>
        <p:txBody>
          <a:bodyPr spcFirstLastPara="1" vert="horz" wrap="square" lIns="91422" tIns="91422" rIns="91422" bIns="91422" rtlCol="0" anchor="t" anchorCtr="0">
            <a:noAutofit/>
          </a:bodyPr>
          <a:lstStyle/>
          <a:p>
            <a:pPr>
              <a:buChar char="●"/>
            </a:pPr>
            <a:r>
              <a:rPr lang="en"/>
              <a:t>Programmers have</a:t>
            </a:r>
            <a:endParaRPr dirty="0"/>
          </a:p>
          <a:p>
            <a:pPr lvl="1">
              <a:spcBef>
                <a:spcPts val="0"/>
              </a:spcBef>
              <a:buChar char="○"/>
            </a:pPr>
            <a:r>
              <a:rPr lang="en"/>
              <a:t>Phenomenal ability to influence society</a:t>
            </a:r>
            <a:endParaRPr dirty="0"/>
          </a:p>
          <a:p>
            <a:pPr lvl="2">
              <a:spcBef>
                <a:spcPts val="0"/>
              </a:spcBef>
              <a:buChar char="■"/>
            </a:pPr>
            <a:r>
              <a:rPr lang="en"/>
              <a:t>Especially in a </a:t>
            </a:r>
            <a:r>
              <a:rPr lang="en" b="1"/>
              <a:t>content delivery</a:t>
            </a:r>
            <a:r>
              <a:rPr lang="en"/>
              <a:t> society</a:t>
            </a:r>
            <a:endParaRPr dirty="0"/>
          </a:p>
          <a:p>
            <a:pPr lvl="1">
              <a:spcBef>
                <a:spcPts val="0"/>
              </a:spcBef>
              <a:buChar char="○"/>
            </a:pPr>
            <a:r>
              <a:rPr lang="en"/>
              <a:t>Influence groups they never expected</a:t>
            </a:r>
            <a:endParaRPr dirty="0"/>
          </a:p>
          <a:p>
            <a:pPr lvl="2">
              <a:spcBef>
                <a:spcPts val="0"/>
              </a:spcBef>
              <a:buChar char="■"/>
            </a:pPr>
            <a:r>
              <a:rPr lang="en"/>
              <a:t>World wide audience</a:t>
            </a:r>
            <a:endParaRPr dirty="0"/>
          </a:p>
          <a:p>
            <a:pPr lvl="1">
              <a:spcBef>
                <a:spcPts val="0"/>
              </a:spcBef>
              <a:buChar char="○"/>
            </a:pPr>
            <a:r>
              <a:rPr lang="en"/>
              <a:t>This power often is unintentional </a:t>
            </a:r>
            <a:endParaRPr dirty="0"/>
          </a:p>
          <a:p>
            <a:pPr lvl="2">
              <a:spcBef>
                <a:spcPts val="0"/>
              </a:spcBef>
              <a:buChar char="■"/>
            </a:pPr>
            <a:r>
              <a:rPr lang="en"/>
              <a:t>First law of technology: </a:t>
            </a:r>
            <a:r>
              <a:rPr lang="en" b="1"/>
              <a:t>Technology is neither good nor bad; nor is it neutral.</a:t>
            </a:r>
            <a:endParaRPr b="1" dirty="0"/>
          </a:p>
          <a:p>
            <a:pPr indent="0">
              <a:buNone/>
            </a:pPr>
            <a:endParaRPr dirty="0"/>
          </a:p>
          <a:p>
            <a:pPr>
              <a:buChar char="●"/>
            </a:pPr>
            <a:r>
              <a:rPr lang="en"/>
              <a:t>Ethical Question - </a:t>
            </a:r>
            <a:r>
              <a:rPr lang="en" i="1"/>
              <a:t>Can</a:t>
            </a:r>
            <a:r>
              <a:rPr lang="en"/>
              <a:t> </a:t>
            </a:r>
            <a:r>
              <a:rPr lang="en" i="1"/>
              <a:t>Technology fully meet a group’s needs or preferences, if members who identify with that group are not part of the creation of that technology?</a:t>
            </a:r>
            <a:endParaRPr i="1" dirty="0"/>
          </a:p>
          <a:p>
            <a:pPr lvl="2">
              <a:spcBef>
                <a:spcPts val="0"/>
              </a:spcBef>
              <a:buChar char="■"/>
            </a:pPr>
            <a:r>
              <a:rPr lang="en"/>
              <a:t>Airbags are a famous example of failure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1"/>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Not all failure is catastrophic </a:t>
            </a:r>
            <a:endParaRPr dirty="0"/>
          </a:p>
        </p:txBody>
      </p:sp>
      <p:pic>
        <p:nvPicPr>
          <p:cNvPr id="200" name="Google Shape;200;p41" descr="Search results of searching grandma in google images. "/>
          <p:cNvPicPr preferRelativeResize="0"/>
          <p:nvPr/>
        </p:nvPicPr>
        <p:blipFill>
          <a:blip r:embed="rId3">
            <a:alphaModFix/>
          </a:blip>
          <a:stretch>
            <a:fillRect/>
          </a:stretch>
        </p:blipFill>
        <p:spPr>
          <a:xfrm>
            <a:off x="628094" y="1976232"/>
            <a:ext cx="9009772" cy="4392687"/>
          </a:xfrm>
          <a:prstGeom prst="rect">
            <a:avLst/>
          </a:prstGeom>
          <a:noFill/>
          <a:ln>
            <a:noFill/>
          </a:ln>
        </p:spPr>
      </p:pic>
      <p:sp>
        <p:nvSpPr>
          <p:cNvPr id="199" name="Google Shape;199;p41"/>
          <p:cNvSpPr txBox="1">
            <a:spLocks noGrp="1"/>
          </p:cNvSpPr>
          <p:nvPr>
            <p:ph type="body" idx="1"/>
          </p:nvPr>
        </p:nvSpPr>
        <p:spPr>
          <a:xfrm>
            <a:off x="9350755" y="2135427"/>
            <a:ext cx="3838827" cy="3912720"/>
          </a:xfrm>
          <a:prstGeom prst="rect">
            <a:avLst/>
          </a:prstGeom>
        </p:spPr>
        <p:txBody>
          <a:bodyPr spcFirstLastPara="1" vert="horz" wrap="square" lIns="91422" tIns="91422" rIns="91422" bIns="91422" rtlCol="0" anchor="t" anchorCtr="0">
            <a:noAutofit/>
          </a:bodyPr>
          <a:lstStyle/>
          <a:p>
            <a:pPr>
              <a:buChar char="●"/>
            </a:pPr>
            <a:r>
              <a:rPr lang="en" dirty="0"/>
              <a:t>Searching “grandma” or “grandmother” in google image search</a:t>
            </a:r>
            <a:endParaRPr dirty="0"/>
          </a:p>
          <a:p>
            <a:pPr indent="0">
              <a:buNone/>
            </a:pPr>
            <a:endParaRPr dirty="0"/>
          </a:p>
          <a:p>
            <a:pPr>
              <a:buChar char="●"/>
            </a:pPr>
            <a:r>
              <a:rPr lang="en" dirty="0"/>
              <a:t>This is known as Training Bias</a:t>
            </a:r>
            <a:endParaRPr dirty="0"/>
          </a:p>
          <a:p>
            <a:pPr lvl="1">
              <a:spcBef>
                <a:spcPts val="0"/>
              </a:spcBef>
              <a:buChar char="○"/>
            </a:pPr>
            <a:r>
              <a:rPr lang="en" dirty="0"/>
              <a:t>In this case, society labeled data!</a:t>
            </a:r>
            <a:endParaRPr dirty="0"/>
          </a:p>
          <a:p>
            <a:pPr lvl="1">
              <a:spcBef>
                <a:spcPts val="0"/>
              </a:spcBef>
              <a:buChar char="○"/>
            </a:pPr>
            <a:r>
              <a:rPr lang="en" dirty="0"/>
              <a:t>Read more about </a:t>
            </a:r>
            <a:r>
              <a:rPr lang="en" u="sng" dirty="0">
                <a:solidFill>
                  <a:schemeClr val="hlink"/>
                </a:solidFill>
                <a:hlinkClick r:id="rId4"/>
              </a:rPr>
              <a:t>A.I. Bias</a:t>
            </a:r>
            <a:r>
              <a:rPr lang="en" dirty="0">
                <a:hlinkClick r:id="rId4"/>
              </a:rPr>
              <a:t> </a:t>
            </a:r>
            <a:r>
              <a:rPr lang="en" dirty="0"/>
              <a:t>from Microsoft</a:t>
            </a:r>
            <a:endParaRPr dirty="0"/>
          </a:p>
          <a:p>
            <a:pPr indent="0">
              <a:spcAft>
                <a:spcPts val="604"/>
              </a:spcAft>
              <a:buNone/>
            </a:pPr>
            <a:endParaRPr dirty="0"/>
          </a:p>
        </p:txBody>
      </p:sp>
      <p:sp>
        <p:nvSpPr>
          <p:cNvPr id="201" name="Google Shape;201;p41"/>
          <p:cNvSpPr txBox="1"/>
          <p:nvPr/>
        </p:nvSpPr>
        <p:spPr>
          <a:xfrm>
            <a:off x="1589681" y="6578295"/>
            <a:ext cx="10638199" cy="946786"/>
          </a:xfrm>
          <a:prstGeom prst="rect">
            <a:avLst/>
          </a:prstGeom>
          <a:noFill/>
          <a:ln>
            <a:noFill/>
          </a:ln>
        </p:spPr>
        <p:txBody>
          <a:bodyPr spcFirstLastPara="1" wrap="square" lIns="138153" tIns="138153" rIns="138153" bIns="138153" anchor="t" anchorCtr="0">
            <a:noAutofit/>
          </a:bodyPr>
          <a:lstStyle/>
          <a:p>
            <a:r>
              <a:rPr lang="en" sz="2400" dirty="0">
                <a:latin typeface="Proxima Nova"/>
                <a:ea typeface="Proxima Nova"/>
                <a:cs typeface="Proxima Nova"/>
                <a:sym typeface="Proxima Nova"/>
              </a:rPr>
              <a:t>Group discuss - what are cases that you see bias in modern applications?</a:t>
            </a:r>
            <a:endParaRPr sz="2400" dirty="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2"/>
          <p:cNvSpPr txBox="1">
            <a:spLocks noGrp="1"/>
          </p:cNvSpPr>
          <p:nvPr>
            <p:ph type="title"/>
          </p:nvPr>
        </p:nvSpPr>
        <p:spPr>
          <a:xfrm>
            <a:off x="628075" y="573683"/>
            <a:ext cx="12561413" cy="1015467"/>
          </a:xfrm>
          <a:prstGeom prst="rect">
            <a:avLst/>
          </a:prstGeom>
        </p:spPr>
        <p:txBody>
          <a:bodyPr spcFirstLastPara="1" vert="horz" wrap="square" lIns="91422" tIns="91422" rIns="91422" bIns="91422" rtlCol="0" anchor="b" anchorCtr="0">
            <a:noAutofit/>
          </a:bodyPr>
          <a:lstStyle/>
          <a:p>
            <a:r>
              <a:rPr lang="en"/>
              <a:t>Bias in A.I. Real World Examples</a:t>
            </a:r>
            <a:endParaRPr dirty="0"/>
          </a:p>
        </p:txBody>
      </p:sp>
      <p:sp>
        <p:nvSpPr>
          <p:cNvPr id="207" name="Google Shape;207;p42"/>
          <p:cNvSpPr txBox="1">
            <a:spLocks noGrp="1"/>
          </p:cNvSpPr>
          <p:nvPr>
            <p:ph type="body" idx="1"/>
          </p:nvPr>
        </p:nvSpPr>
        <p:spPr>
          <a:xfrm>
            <a:off x="628094" y="1457692"/>
            <a:ext cx="12561413" cy="5505733"/>
          </a:xfrm>
          <a:prstGeom prst="rect">
            <a:avLst/>
          </a:prstGeom>
        </p:spPr>
        <p:txBody>
          <a:bodyPr spcFirstLastPara="1" vert="horz" wrap="square" lIns="91422" tIns="91422" rIns="91422" bIns="91422" rtlCol="0" anchor="t" anchorCtr="0">
            <a:noAutofit/>
          </a:bodyPr>
          <a:lstStyle/>
          <a:p>
            <a:pPr>
              <a:buChar char="●"/>
            </a:pPr>
            <a:r>
              <a:rPr lang="en" sz="1800" b="1" dirty="0"/>
              <a:t>Dataset Bias</a:t>
            </a:r>
            <a:br>
              <a:rPr lang="en" sz="1800" b="1" dirty="0"/>
            </a:br>
            <a:r>
              <a:rPr lang="en" sz="1800" dirty="0"/>
              <a:t>Machine vision technologies—such as web cameras to track user movements—that only work well for small subsets of users based on race (predominantly white), because the initial training data excluded other races and skin tones.</a:t>
            </a:r>
            <a:br>
              <a:rPr lang="en" sz="1800" dirty="0"/>
            </a:br>
            <a:endParaRPr sz="1800" dirty="0"/>
          </a:p>
          <a:p>
            <a:pPr>
              <a:spcBef>
                <a:spcPts val="0"/>
              </a:spcBef>
              <a:buChar char="●"/>
            </a:pPr>
            <a:r>
              <a:rPr lang="en" sz="1800" b="1" dirty="0"/>
              <a:t>Associations Bias</a:t>
            </a:r>
            <a:br>
              <a:rPr lang="en" sz="1800" b="1" dirty="0"/>
            </a:br>
            <a:r>
              <a:rPr lang="en" sz="1800" dirty="0"/>
              <a:t>Language translation tools that make gender assumptions (e.g. pilots are male and flight attendants are female).</a:t>
            </a:r>
            <a:br>
              <a:rPr lang="en" sz="1800" dirty="0"/>
            </a:br>
            <a:endParaRPr sz="1800" dirty="0"/>
          </a:p>
          <a:p>
            <a:pPr>
              <a:spcBef>
                <a:spcPts val="0"/>
              </a:spcBef>
              <a:buChar char="●"/>
            </a:pPr>
            <a:r>
              <a:rPr lang="en" sz="1800" b="1" dirty="0"/>
              <a:t>Automation Bias</a:t>
            </a:r>
            <a:br>
              <a:rPr lang="en" sz="1800" b="1" dirty="0"/>
            </a:br>
            <a:r>
              <a:rPr lang="en" sz="1800" dirty="0"/>
              <a:t>Beautification photo filters reinforce a European notion of beauty on facial images, like lightening skin tone.</a:t>
            </a:r>
            <a:br>
              <a:rPr lang="en" sz="1800" dirty="0"/>
            </a:br>
            <a:endParaRPr sz="1800" dirty="0"/>
          </a:p>
          <a:p>
            <a:pPr>
              <a:spcBef>
                <a:spcPts val="0"/>
              </a:spcBef>
              <a:buChar char="●"/>
            </a:pPr>
            <a:r>
              <a:rPr lang="en" sz="1800" b="1" dirty="0"/>
              <a:t>Interaction Bias</a:t>
            </a:r>
            <a:br>
              <a:rPr lang="en" sz="1800" b="1" dirty="0"/>
            </a:br>
            <a:r>
              <a:rPr lang="en" sz="1800" dirty="0"/>
              <a:t>Humans deliberately input racist or sexist language into a chatbot to train it to say offensive things.</a:t>
            </a:r>
            <a:br>
              <a:rPr lang="en" sz="1800" dirty="0"/>
            </a:br>
            <a:endParaRPr sz="1800" dirty="0"/>
          </a:p>
          <a:p>
            <a:pPr>
              <a:spcBef>
                <a:spcPts val="0"/>
              </a:spcBef>
              <a:buChar char="●"/>
            </a:pPr>
            <a:r>
              <a:rPr lang="en" sz="1800" b="1" dirty="0"/>
              <a:t>Confirmation Bias</a:t>
            </a:r>
            <a:br>
              <a:rPr lang="en" sz="1800" b="1" dirty="0"/>
            </a:br>
            <a:r>
              <a:rPr lang="en" sz="1800" dirty="0"/>
              <a:t>Shopping sites that show recommendations for things the customer has already bought.</a:t>
            </a:r>
            <a:br>
              <a:rPr lang="en" sz="1800" dirty="0"/>
            </a:br>
            <a:r>
              <a:rPr lang="en" sz="1800" dirty="0"/>
              <a:t>Updated example: Newsfeeds (</a:t>
            </a:r>
            <a:r>
              <a:rPr lang="en" sz="1800" dirty="0" err="1"/>
              <a:t>facebook</a:t>
            </a:r>
            <a:r>
              <a:rPr lang="en" sz="1800" dirty="0"/>
              <a:t>, google news) only recommending articles like the ones you share.</a:t>
            </a:r>
            <a:endParaRPr sz="1800" dirty="0"/>
          </a:p>
          <a:p>
            <a:pPr indent="0">
              <a:buNone/>
            </a:pPr>
            <a:endParaRPr sz="1800" b="1" dirty="0"/>
          </a:p>
          <a:p>
            <a:pPr indent="0">
              <a:spcAft>
                <a:spcPts val="604"/>
              </a:spcAft>
              <a:buNone/>
            </a:pPr>
            <a:endParaRPr b="1" dirty="0"/>
          </a:p>
        </p:txBody>
      </p:sp>
      <p:sp>
        <p:nvSpPr>
          <p:cNvPr id="208" name="Google Shape;208;p42"/>
          <p:cNvSpPr txBox="1"/>
          <p:nvPr/>
        </p:nvSpPr>
        <p:spPr>
          <a:xfrm>
            <a:off x="4763911" y="6963351"/>
            <a:ext cx="9053689" cy="411173"/>
          </a:xfrm>
          <a:prstGeom prst="rect">
            <a:avLst/>
          </a:prstGeom>
          <a:noFill/>
          <a:ln>
            <a:noFill/>
          </a:ln>
        </p:spPr>
        <p:txBody>
          <a:bodyPr spcFirstLastPara="1" wrap="square" lIns="138153" tIns="138153" rIns="138153" bIns="138153" anchor="t" anchorCtr="0">
            <a:noAutofit/>
          </a:bodyPr>
          <a:lstStyle/>
          <a:p>
            <a:r>
              <a:rPr lang="en" sz="1360" dirty="0">
                <a:latin typeface="Proxima Nova"/>
                <a:ea typeface="Proxima Nova"/>
                <a:cs typeface="Proxima Nova"/>
                <a:sym typeface="Proxima Nova"/>
              </a:rPr>
              <a:t>All examples from: </a:t>
            </a:r>
            <a:r>
              <a:rPr lang="en" sz="1360" u="sng" dirty="0">
                <a:solidFill>
                  <a:schemeClr val="hlink"/>
                </a:solidFill>
                <a:latin typeface="Proxima Nova"/>
                <a:ea typeface="Proxima Nova"/>
                <a:cs typeface="Proxima Nova"/>
                <a:sym typeface="Proxima Nova"/>
                <a:hlinkClick r:id="rId3"/>
              </a:rPr>
              <a:t>In Pursuit of Inclusive AI</a:t>
            </a:r>
            <a:r>
              <a:rPr lang="en" sz="1360" dirty="0">
                <a:latin typeface="Proxima Nova"/>
                <a:ea typeface="Proxima Nova"/>
                <a:cs typeface="Proxima Nova"/>
                <a:sym typeface="Proxima Nova"/>
              </a:rPr>
              <a:t>, Joyce Chou, Roger </a:t>
            </a:r>
            <a:r>
              <a:rPr lang="en" sz="1360" dirty="0" err="1">
                <a:latin typeface="Proxima Nova"/>
                <a:ea typeface="Proxima Nova"/>
                <a:cs typeface="Proxima Nova"/>
                <a:sym typeface="Proxima Nova"/>
              </a:rPr>
              <a:t>Ibars</a:t>
            </a:r>
            <a:r>
              <a:rPr lang="en" sz="1360" dirty="0">
                <a:latin typeface="Proxima Nova"/>
                <a:ea typeface="Proxima Nova"/>
                <a:cs typeface="Proxima Nova"/>
                <a:sym typeface="Proxima Nova"/>
              </a:rPr>
              <a:t>, Oscar Murillo, Microsoft Corporation</a:t>
            </a:r>
            <a:endParaRPr sz="1360" dirty="0">
              <a:latin typeface="Proxima Nova"/>
              <a:ea typeface="Proxima Nova"/>
              <a:cs typeface="Proxima Nova"/>
              <a:sym typeface="Proxima Nova"/>
            </a:endParaRPr>
          </a:p>
          <a:p>
            <a:endParaRPr sz="3022" dirty="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What Is Next?</a:t>
            </a:r>
            <a:endParaRPr dirty="0"/>
          </a:p>
        </p:txBody>
      </p:sp>
      <p:sp>
        <p:nvSpPr>
          <p:cNvPr id="214" name="Google Shape;214;p43"/>
          <p:cNvSpPr txBox="1">
            <a:spLocks noGrp="1"/>
          </p:cNvSpPr>
          <p:nvPr>
            <p:ph type="body" idx="1"/>
          </p:nvPr>
        </p:nvSpPr>
        <p:spPr>
          <a:xfrm>
            <a:off x="628075" y="1920725"/>
            <a:ext cx="12561413" cy="2015520"/>
          </a:xfrm>
          <a:prstGeom prst="rect">
            <a:avLst/>
          </a:prstGeom>
        </p:spPr>
        <p:txBody>
          <a:bodyPr spcFirstLastPara="1" vert="horz" wrap="square" lIns="91422" tIns="91422" rIns="91422" bIns="91422" rtlCol="0" anchor="t" anchorCtr="0">
            <a:noAutofit/>
          </a:bodyPr>
          <a:lstStyle/>
          <a:p>
            <a:pPr>
              <a:buChar char="●"/>
            </a:pPr>
            <a:r>
              <a:rPr lang="en"/>
              <a:t>What are some things we can do to prevent bias?</a:t>
            </a:r>
            <a:endParaRPr dirty="0"/>
          </a:p>
          <a:p>
            <a:pPr>
              <a:spcBef>
                <a:spcPts val="0"/>
              </a:spcBef>
              <a:buChar char="●"/>
            </a:pPr>
            <a:r>
              <a:rPr lang="en"/>
              <a:t>What are some paths the industry is following?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a:t>Computer Science is….</a:t>
            </a:r>
            <a:endParaRPr dirty="0"/>
          </a:p>
        </p:txBody>
      </p:sp>
      <p:sp>
        <p:nvSpPr>
          <p:cNvPr id="193" name="Google Shape;193;p40"/>
          <p:cNvSpPr txBox="1">
            <a:spLocks noGrp="1"/>
          </p:cNvSpPr>
          <p:nvPr>
            <p:ph type="body" idx="1"/>
          </p:nvPr>
        </p:nvSpPr>
        <p:spPr>
          <a:xfrm>
            <a:off x="628094" y="2487906"/>
            <a:ext cx="12561413" cy="4511573"/>
          </a:xfrm>
          <a:prstGeom prst="rect">
            <a:avLst/>
          </a:prstGeom>
        </p:spPr>
        <p:txBody>
          <a:bodyPr spcFirstLastPara="1" vert="horz" wrap="square" lIns="91422" tIns="91422" rIns="91422" bIns="91422" rtlCol="0" anchor="t" anchorCtr="0">
            <a:noAutofit/>
          </a:bodyPr>
          <a:lstStyle/>
          <a:p>
            <a:pPr marL="0" indent="0">
              <a:buNone/>
            </a:pPr>
            <a:r>
              <a:rPr lang="en" sz="3627"/>
              <a:t>Solving real world problems using technology as our means to solve them.</a:t>
            </a:r>
            <a:endParaRPr sz="3627" dirty="0"/>
          </a:p>
          <a:p>
            <a:pPr marL="0" indent="0">
              <a:buNone/>
            </a:pPr>
            <a:endParaRPr sz="3627" dirty="0"/>
          </a:p>
          <a:p>
            <a:pPr marL="0" indent="0">
              <a:buNone/>
            </a:pPr>
            <a:r>
              <a:rPr lang="en" sz="2116"/>
              <a:t>Corollary: Computer Sciences seek to improve the world around them by attempting to solve some of the worlds unsolvable problems.  </a:t>
            </a:r>
            <a:endParaRPr sz="2116" dirty="0"/>
          </a:p>
          <a:p>
            <a:pPr marL="0" indent="0">
              <a:spcAft>
                <a:spcPts val="604"/>
              </a:spcAft>
              <a:buNone/>
            </a:pPr>
            <a:endParaRPr sz="362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9825-C013-8C4E-B286-949CC2AFE481}"/>
              </a:ext>
            </a:extLst>
          </p:cNvPr>
          <p:cNvSpPr>
            <a:spLocks noGrp="1"/>
          </p:cNvSpPr>
          <p:nvPr>
            <p:ph type="title"/>
          </p:nvPr>
        </p:nvSpPr>
        <p:spPr/>
        <p:txBody>
          <a:bodyPr/>
          <a:lstStyle/>
          <a:p>
            <a:r>
              <a:rPr lang="en-US" dirty="0"/>
              <a:t>And it begins with</a:t>
            </a:r>
          </a:p>
        </p:txBody>
      </p:sp>
      <p:sp>
        <p:nvSpPr>
          <p:cNvPr id="3" name="Text Placeholder 2">
            <a:extLst>
              <a:ext uri="{FF2B5EF4-FFF2-40B4-BE49-F238E27FC236}">
                <a16:creationId xmlns:a16="http://schemas.microsoft.com/office/drawing/2014/main" id="{0E2018AA-0AC5-D544-9664-F6E9D0EF820E}"/>
              </a:ext>
            </a:extLst>
          </p:cNvPr>
          <p:cNvSpPr>
            <a:spLocks noGrp="1"/>
          </p:cNvSpPr>
          <p:nvPr>
            <p:ph type="body" idx="1"/>
          </p:nvPr>
        </p:nvSpPr>
        <p:spPr>
          <a:xfrm>
            <a:off x="628075" y="1920724"/>
            <a:ext cx="5717307" cy="4480075"/>
          </a:xfrm>
        </p:spPr>
        <p:txBody>
          <a:bodyPr/>
          <a:lstStyle/>
          <a:p>
            <a:r>
              <a:rPr lang="en-US" dirty="0"/>
              <a:t>Storing values in variables</a:t>
            </a:r>
          </a:p>
          <a:p>
            <a:r>
              <a:rPr lang="en-US" dirty="0"/>
              <a:t>Performing operations (Review)</a:t>
            </a:r>
          </a:p>
          <a:p>
            <a:pPr lvl="1"/>
            <a:r>
              <a:rPr lang="en-US" dirty="0"/>
              <a:t>=  assignment operator</a:t>
            </a:r>
          </a:p>
          <a:p>
            <a:pPr lvl="1"/>
            <a:r>
              <a:rPr lang="en-US" dirty="0"/>
              <a:t>+  addition or concatenation  </a:t>
            </a:r>
          </a:p>
          <a:p>
            <a:pPr lvl="1"/>
            <a:r>
              <a:rPr lang="en-US" dirty="0"/>
              <a:t>-   subtraction</a:t>
            </a:r>
          </a:p>
          <a:p>
            <a:pPr lvl="1"/>
            <a:r>
              <a:rPr lang="en-US" dirty="0"/>
              <a:t>*  multiplication </a:t>
            </a:r>
          </a:p>
          <a:p>
            <a:pPr lvl="1"/>
            <a:r>
              <a:rPr lang="en-US" dirty="0"/>
              <a:t>/ division </a:t>
            </a:r>
          </a:p>
          <a:p>
            <a:r>
              <a:rPr lang="en-US" dirty="0"/>
              <a:t>Adding</a:t>
            </a:r>
          </a:p>
          <a:p>
            <a:pPr lvl="1"/>
            <a:r>
              <a:rPr lang="en-US" dirty="0"/>
              <a:t>//  - Floored(round down) division </a:t>
            </a:r>
          </a:p>
          <a:p>
            <a:pPr lvl="1"/>
            <a:r>
              <a:rPr lang="en-US" dirty="0"/>
              <a:t>** - exponential </a:t>
            </a:r>
          </a:p>
          <a:p>
            <a:pPr lvl="1"/>
            <a:r>
              <a:rPr lang="en-US" dirty="0"/>
              <a:t>% modulo </a:t>
            </a:r>
          </a:p>
          <a:p>
            <a:pPr lvl="2"/>
            <a:endParaRPr lang="en-US" dirty="0"/>
          </a:p>
          <a:p>
            <a:endParaRPr lang="en-US" dirty="0"/>
          </a:p>
        </p:txBody>
      </p:sp>
      <p:sp>
        <p:nvSpPr>
          <p:cNvPr id="4" name="Text Placeholder 2">
            <a:extLst>
              <a:ext uri="{FF2B5EF4-FFF2-40B4-BE49-F238E27FC236}">
                <a16:creationId xmlns:a16="http://schemas.microsoft.com/office/drawing/2014/main" id="{467E2D65-23D6-E846-9356-71B662125D12}"/>
              </a:ext>
            </a:extLst>
          </p:cNvPr>
          <p:cNvSpPr txBox="1">
            <a:spLocks/>
          </p:cNvSpPr>
          <p:nvPr/>
        </p:nvSpPr>
        <p:spPr>
          <a:xfrm>
            <a:off x="7472220" y="1646162"/>
            <a:ext cx="4590469" cy="4480075"/>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pPr marL="239887" indent="0">
              <a:buNone/>
            </a:pPr>
            <a:r>
              <a:rPr lang="en-US" b="1" dirty="0"/>
              <a:t>Reminder</a:t>
            </a:r>
          </a:p>
          <a:p>
            <a:r>
              <a:rPr lang="en-US" dirty="0" err="1"/>
              <a:t>val</a:t>
            </a:r>
            <a:r>
              <a:rPr lang="en-US" dirty="0"/>
              <a:t> += </a:t>
            </a:r>
            <a:r>
              <a:rPr lang="en-US" dirty="0" err="1"/>
              <a:t>somethinig</a:t>
            </a:r>
            <a:endParaRPr lang="en-US" dirty="0"/>
          </a:p>
          <a:p>
            <a:pPr lvl="1"/>
            <a:r>
              <a:rPr lang="en-US" dirty="0" err="1"/>
              <a:t>val</a:t>
            </a:r>
            <a:r>
              <a:rPr lang="en-US" dirty="0"/>
              <a:t> = </a:t>
            </a:r>
            <a:r>
              <a:rPr lang="en-US" dirty="0" err="1"/>
              <a:t>val</a:t>
            </a:r>
            <a:r>
              <a:rPr lang="en-US" dirty="0"/>
              <a:t> + something</a:t>
            </a:r>
          </a:p>
          <a:p>
            <a:r>
              <a:rPr lang="en-US" dirty="0"/>
              <a:t>Very common and very useful</a:t>
            </a:r>
          </a:p>
          <a:p>
            <a:r>
              <a:rPr lang="en-US" dirty="0"/>
              <a:t>+=    -=</a:t>
            </a:r>
          </a:p>
          <a:p>
            <a:r>
              <a:rPr lang="en-US" dirty="0"/>
              <a:t>*=    **=</a:t>
            </a:r>
          </a:p>
          <a:p>
            <a:r>
              <a:rPr lang="en-US" dirty="0"/>
              <a:t>/=     //=    %=</a:t>
            </a:r>
          </a:p>
          <a:p>
            <a:endParaRPr lang="en-US" dirty="0"/>
          </a:p>
          <a:p>
            <a:pPr marL="230292" indent="0">
              <a:buNone/>
            </a:pPr>
            <a:endParaRPr lang="en-US" dirty="0"/>
          </a:p>
        </p:txBody>
      </p:sp>
    </p:spTree>
    <p:extLst>
      <p:ext uri="{BB962C8B-B14F-4D97-AF65-F5344CB8AC3E}">
        <p14:creationId xmlns:p14="http://schemas.microsoft.com/office/powerpoint/2010/main" val="22031391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4BA6-9800-0F49-9553-501971B40139}"/>
              </a:ext>
            </a:extLst>
          </p:cNvPr>
          <p:cNvSpPr>
            <a:spLocks noGrp="1"/>
          </p:cNvSpPr>
          <p:nvPr>
            <p:ph type="title"/>
          </p:nvPr>
        </p:nvSpPr>
        <p:spPr/>
        <p:txBody>
          <a:bodyPr/>
          <a:lstStyle/>
          <a:p>
            <a:r>
              <a:rPr lang="en-US" dirty="0"/>
              <a:t>Specialized Operations</a:t>
            </a:r>
          </a:p>
        </p:txBody>
      </p:sp>
      <p:sp>
        <p:nvSpPr>
          <p:cNvPr id="3" name="Text Placeholder 2">
            <a:extLst>
              <a:ext uri="{FF2B5EF4-FFF2-40B4-BE49-F238E27FC236}">
                <a16:creationId xmlns:a16="http://schemas.microsoft.com/office/drawing/2014/main" id="{801CC83C-D206-574C-8842-41ADC409DB0D}"/>
              </a:ext>
            </a:extLst>
          </p:cNvPr>
          <p:cNvSpPr>
            <a:spLocks noGrp="1"/>
          </p:cNvSpPr>
          <p:nvPr>
            <p:ph type="body" idx="1"/>
          </p:nvPr>
        </p:nvSpPr>
        <p:spPr>
          <a:xfrm>
            <a:off x="628075" y="1920724"/>
            <a:ext cx="5592615" cy="2194075"/>
          </a:xfrm>
        </p:spPr>
        <p:txBody>
          <a:bodyPr/>
          <a:lstStyle/>
          <a:p>
            <a:r>
              <a:rPr lang="en-US" b="1" dirty="0"/>
              <a:t>** - Exponent</a:t>
            </a:r>
          </a:p>
          <a:p>
            <a:r>
              <a:rPr lang="en-US" dirty="0"/>
              <a:t>5 **  2  is commonly written as  5</a:t>
            </a:r>
            <a:r>
              <a:rPr lang="en-US" baseline="30000" dirty="0"/>
              <a:t>2 </a:t>
            </a:r>
            <a:r>
              <a:rPr lang="en-US" dirty="0"/>
              <a:t>in English</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#prints 2 </a:t>
            </a:r>
          </a:p>
          <a:p>
            <a:endParaRPr lang="en-US" dirty="0">
              <a:latin typeface="Consolas" panose="020B0609020204030204" pitchFamily="49" charset="0"/>
              <a:cs typeface="Consolas" panose="020B0609020204030204" pitchFamily="49" charset="0"/>
            </a:endParaRPr>
          </a:p>
        </p:txBody>
      </p:sp>
      <p:sp>
        <p:nvSpPr>
          <p:cNvPr id="4" name="Text Placeholder 2">
            <a:extLst>
              <a:ext uri="{FF2B5EF4-FFF2-40B4-BE49-F238E27FC236}">
                <a16:creationId xmlns:a16="http://schemas.microsoft.com/office/drawing/2014/main" id="{66A8220A-F487-7648-850B-72DFE3CF0893}"/>
              </a:ext>
            </a:extLst>
          </p:cNvPr>
          <p:cNvSpPr txBox="1">
            <a:spLocks/>
          </p:cNvSpPr>
          <p:nvPr/>
        </p:nvSpPr>
        <p:spPr>
          <a:xfrm>
            <a:off x="628074" y="3591232"/>
            <a:ext cx="5713731" cy="3255061"/>
          </a:xfrm>
          <a:prstGeom prst="rect">
            <a:avLst/>
          </a:prstGeom>
          <a:noFill/>
          <a:ln>
            <a:noFill/>
          </a:ln>
        </p:spPr>
        <p:txBody>
          <a:bodyPr spcFirstLastPara="1" vert="horz" wrap="square" lIns="60500" tIns="60500" rIns="60500" bIns="60500" rtlCol="0" anchor="t" anchorCtr="0">
            <a:noAutofit/>
          </a:bodyPr>
          <a:lstStyle>
            <a:lvl1pPr marL="690875" marR="0" lvl="0" indent="-460583" algn="l" defTabSz="699614" rtl="0" eaLnBrk="1" latinLnBrk="0" hangingPunct="1">
              <a:lnSpc>
                <a:spcPct val="120000"/>
              </a:lnSpc>
              <a:spcBef>
                <a:spcPts val="604"/>
              </a:spcBef>
              <a:spcAft>
                <a:spcPts val="0"/>
              </a:spcAft>
              <a:buClr>
                <a:srgbClr val="000000"/>
              </a:buClr>
              <a:buSzPts val="1200"/>
              <a:buFont typeface="Arial"/>
              <a:buChar char="•"/>
              <a:defRPr sz="1813" b="0" i="0" u="none" strike="noStrike" kern="1200" cap="none">
                <a:solidFill>
                  <a:srgbClr val="000000"/>
                </a:solidFill>
                <a:latin typeface="Proxima Nova"/>
                <a:ea typeface="Proxima Nova"/>
                <a:cs typeface="Proxima Nova"/>
                <a:sym typeface="Proxima Nova"/>
              </a:defRPr>
            </a:lvl1pPr>
            <a:lvl2pPr marL="1381750" marR="0" lvl="1"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2pPr>
            <a:lvl3pPr marL="2072625" marR="0" lvl="2"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3pPr>
            <a:lvl4pPr marL="2763500" marR="0" lvl="3" indent="-450988" algn="l" defTabSz="699614" rtl="0" eaLnBrk="1" latinLnBrk="0" hangingPunct="1">
              <a:lnSpc>
                <a:spcPct val="120000"/>
              </a:lnSpc>
              <a:spcBef>
                <a:spcPts val="604"/>
              </a:spcBef>
              <a:spcAft>
                <a:spcPts val="0"/>
              </a:spcAft>
              <a:buClr>
                <a:srgbClr val="000000"/>
              </a:buClr>
              <a:buSzPts val="1100"/>
              <a:buFont typeface="Arial"/>
              <a:buChar char="–"/>
              <a:defRPr sz="1662" b="0" i="0" u="none" strike="noStrike" kern="1200" cap="none">
                <a:solidFill>
                  <a:srgbClr val="000000"/>
                </a:solidFill>
                <a:latin typeface="Proxima Nova"/>
                <a:ea typeface="Proxima Nova"/>
                <a:cs typeface="Proxima Nova"/>
                <a:sym typeface="Proxima Nova"/>
              </a:defRPr>
            </a:lvl4pPr>
            <a:lvl5pPr marL="3454375" marR="0" lvl="4" indent="-450988" algn="l" defTabSz="699614" rtl="0" eaLnBrk="1" latinLnBrk="0" hangingPunct="1">
              <a:spcBef>
                <a:spcPts val="604"/>
              </a:spcBef>
              <a:spcAft>
                <a:spcPts val="0"/>
              </a:spcAft>
              <a:buClr>
                <a:srgbClr val="000000"/>
              </a:buClr>
              <a:buSzPts val="1100"/>
              <a:buFont typeface="Arial"/>
              <a:buChar char="»"/>
              <a:defRPr sz="1662" b="0" i="0" u="none" strike="noStrike" kern="1200" cap="none">
                <a:solidFill>
                  <a:srgbClr val="000000"/>
                </a:solidFill>
                <a:latin typeface="Source Sans Pro"/>
                <a:ea typeface="Source Sans Pro"/>
                <a:cs typeface="Source Sans Pro"/>
                <a:sym typeface="Source Sans Pro"/>
              </a:defRPr>
            </a:lvl5pPr>
            <a:lvl6pPr marL="4145250" marR="0" lvl="5"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6pPr>
            <a:lvl7pPr marL="4836124" marR="0" lvl="6"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7pPr>
            <a:lvl8pPr marL="5526999" marR="0" lvl="7"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8pPr>
            <a:lvl9pPr marL="6217874" marR="0" lvl="8" indent="-537347" algn="l" defTabSz="699614" rtl="0" eaLnBrk="1" latinLnBrk="0" hangingPunct="1">
              <a:spcBef>
                <a:spcPts val="604"/>
              </a:spcBef>
              <a:spcAft>
                <a:spcPts val="0"/>
              </a:spcAft>
              <a:buClr>
                <a:srgbClr val="000000"/>
              </a:buClr>
              <a:buSzPts val="2000"/>
              <a:buFont typeface="Arial"/>
              <a:buChar char="•"/>
              <a:defRPr sz="3022" b="0" i="0" u="none" strike="noStrike" kern="1200" cap="none">
                <a:solidFill>
                  <a:srgbClr val="000000"/>
                </a:solidFill>
                <a:latin typeface="Arial"/>
                <a:ea typeface="Arial"/>
                <a:cs typeface="Arial"/>
                <a:sym typeface="Arial"/>
              </a:defRPr>
            </a:lvl9pPr>
          </a:lstStyle>
          <a:p>
            <a:r>
              <a:rPr lang="en-US" b="1" dirty="0"/>
              <a:t>//  -  floored / rounded down division</a:t>
            </a:r>
          </a:p>
          <a:p>
            <a:r>
              <a:rPr lang="en-US" dirty="0">
                <a:latin typeface="Consolas" panose="020B0609020204030204" pitchFamily="49" charset="0"/>
                <a:cs typeface="Consolas" panose="020B0609020204030204" pitchFamily="49" charset="0"/>
              </a:rPr>
              <a:t>5  //  2 </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prints 2</a:t>
            </a:r>
          </a:p>
          <a:p>
            <a:r>
              <a:rPr lang="en-US" dirty="0"/>
              <a:t>Why not use int(5 / 2)?</a:t>
            </a:r>
          </a:p>
          <a:p>
            <a:pPr lvl="1"/>
            <a:r>
              <a:rPr lang="en-US" dirty="0"/>
              <a:t>Unlike int(), keeps float type, less cost</a:t>
            </a:r>
          </a:p>
          <a:p>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t>
            </a:r>
            <a:r>
              <a:rPr lang="en-US" dirty="0">
                <a:solidFill>
                  <a:srgbClr val="6897BB"/>
                </a:solidFill>
                <a:latin typeface="Consolas" panose="020B0609020204030204" pitchFamily="49" charset="0"/>
                <a:cs typeface="Consolas" panose="020B0609020204030204" pitchFamily="49" charset="0"/>
              </a:rPr>
              <a:t>5.0  </a:t>
            </a:r>
            <a:r>
              <a:rPr lang="en-US" dirty="0">
                <a:latin typeface="Consolas" panose="020B0609020204030204" pitchFamily="49" charset="0"/>
                <a:cs typeface="Consolas" panose="020B0609020204030204" pitchFamily="49" charset="0"/>
              </a:rPr>
              <a:t>// </a:t>
            </a:r>
            <a:r>
              <a:rPr lang="en-US" dirty="0">
                <a:solidFill>
                  <a:srgbClr val="6897BB"/>
                </a:solidFill>
                <a:latin typeface="Consolas" panose="020B0609020204030204" pitchFamily="49" charset="0"/>
                <a:cs typeface="Consolas" panose="020B0609020204030204" pitchFamily="49" charset="0"/>
              </a:rPr>
              <a:t>2</a:t>
            </a:r>
            <a:br>
              <a:rPr lang="en-US" dirty="0">
                <a:solidFill>
                  <a:srgbClr val="6897BB"/>
                </a:solidFill>
                <a:latin typeface="Consolas" panose="020B0609020204030204" pitchFamily="49" charset="0"/>
                <a:cs typeface="Consolas" panose="020B0609020204030204" pitchFamily="49" charset="0"/>
              </a:rPr>
            </a:br>
            <a:r>
              <a:rPr lang="en-US" dirty="0">
                <a:solidFill>
                  <a:srgbClr val="8888C6"/>
                </a:solidFill>
                <a:latin typeface="Consolas" panose="020B0609020204030204" pitchFamily="49" charset="0"/>
                <a:cs typeface="Consolas" panose="020B0609020204030204" pitchFamily="49" charset="0"/>
              </a:rPr>
              <a:t>print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prints 2.0</a:t>
            </a:r>
          </a:p>
        </p:txBody>
      </p:sp>
    </p:spTree>
    <p:extLst>
      <p:ext uri="{BB962C8B-B14F-4D97-AF65-F5344CB8AC3E}">
        <p14:creationId xmlns:p14="http://schemas.microsoft.com/office/powerpoint/2010/main" val="23587386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3"/>
          <p:cNvSpPr txBox="1">
            <a:spLocks noGrp="1"/>
          </p:cNvSpPr>
          <p:nvPr>
            <p:ph type="title"/>
          </p:nvPr>
        </p:nvSpPr>
        <p:spPr>
          <a:xfrm>
            <a:off x="628075" y="751389"/>
            <a:ext cx="12561413" cy="1015467"/>
          </a:xfrm>
          <a:prstGeom prst="rect">
            <a:avLst/>
          </a:prstGeom>
        </p:spPr>
        <p:txBody>
          <a:bodyPr spcFirstLastPara="1" vert="horz" wrap="square" lIns="91422" tIns="91422" rIns="91422" bIns="91422" rtlCol="0" anchor="b" anchorCtr="0">
            <a:noAutofit/>
          </a:bodyPr>
          <a:lstStyle/>
          <a:p>
            <a:r>
              <a:rPr lang="en" dirty="0"/>
              <a:t>Modulo  - Extremely useful operation</a:t>
            </a:r>
            <a:endParaRPr dirty="0"/>
          </a:p>
        </p:txBody>
      </p:sp>
      <p:sp>
        <p:nvSpPr>
          <p:cNvPr id="214" name="Google Shape;214;p43"/>
          <p:cNvSpPr txBox="1">
            <a:spLocks noGrp="1"/>
          </p:cNvSpPr>
          <p:nvPr>
            <p:ph type="body" idx="1"/>
          </p:nvPr>
        </p:nvSpPr>
        <p:spPr>
          <a:xfrm>
            <a:off x="628075" y="1920725"/>
            <a:ext cx="12561413" cy="2015520"/>
          </a:xfrm>
          <a:prstGeom prst="rect">
            <a:avLst/>
          </a:prstGeom>
        </p:spPr>
        <p:txBody>
          <a:bodyPr spcFirstLastPara="1" vert="horz" wrap="square" lIns="91422" tIns="91422" rIns="91422" bIns="91422" rtlCol="0" anchor="t" anchorCtr="0">
            <a:noAutofit/>
          </a:bodyPr>
          <a:lstStyle/>
          <a:p>
            <a:pPr marL="0" indent="0">
              <a:buNone/>
            </a:pPr>
            <a:r>
              <a:rPr lang="en"/>
              <a:t>% - it is the remainder of a division statement?</a:t>
            </a:r>
            <a:endParaRPr dirty="0"/>
          </a:p>
          <a:p>
            <a:pPr marL="0" indent="0">
              <a:spcAft>
                <a:spcPts val="604"/>
              </a:spcAft>
              <a:buNone/>
            </a:pPr>
            <a:endParaRPr dirty="0"/>
          </a:p>
        </p:txBody>
      </p:sp>
      <p:pic>
        <p:nvPicPr>
          <p:cNvPr id="215" name="Google Shape;215;p43"/>
          <p:cNvPicPr preferRelativeResize="0"/>
          <p:nvPr/>
        </p:nvPicPr>
        <p:blipFill>
          <a:blip r:embed="rId3">
            <a:alphaModFix/>
          </a:blip>
          <a:stretch>
            <a:fillRect/>
          </a:stretch>
        </p:blipFill>
        <p:spPr>
          <a:xfrm>
            <a:off x="862769" y="3004947"/>
            <a:ext cx="3744545" cy="2808409"/>
          </a:xfrm>
          <a:prstGeom prst="rect">
            <a:avLst/>
          </a:prstGeom>
          <a:noFill/>
          <a:ln>
            <a:noFill/>
          </a:ln>
        </p:spPr>
      </p:pic>
      <p:sp>
        <p:nvSpPr>
          <p:cNvPr id="216" name="Google Shape;216;p43"/>
          <p:cNvSpPr txBox="1">
            <a:spLocks noGrp="1"/>
          </p:cNvSpPr>
          <p:nvPr>
            <p:ph type="body" idx="1"/>
          </p:nvPr>
        </p:nvSpPr>
        <p:spPr>
          <a:xfrm>
            <a:off x="4607314" y="2868617"/>
            <a:ext cx="6497627" cy="2926267"/>
          </a:xfrm>
          <a:prstGeom prst="rect">
            <a:avLst/>
          </a:prstGeom>
        </p:spPr>
        <p:txBody>
          <a:bodyPr spcFirstLastPara="1" vert="horz" wrap="square" lIns="91422" tIns="91422" rIns="91422" bIns="91422" rtlCol="0" anchor="t" anchorCtr="0">
            <a:noAutofit/>
          </a:bodyPr>
          <a:lstStyle/>
          <a:p>
            <a:r>
              <a:rPr lang="en" dirty="0"/>
              <a:t>Always return the remainder</a:t>
            </a:r>
            <a:endParaRPr dirty="0"/>
          </a:p>
          <a:p>
            <a:pPr>
              <a:spcBef>
                <a:spcPts val="0"/>
              </a:spcBef>
            </a:pPr>
            <a:r>
              <a:rPr lang="en" dirty="0"/>
              <a:t>So </a:t>
            </a:r>
            <a:endParaRPr dirty="0"/>
          </a:p>
          <a:p>
            <a:pPr lvl="1">
              <a:spcBef>
                <a:spcPts val="0"/>
              </a:spcBef>
            </a:pPr>
            <a:r>
              <a:rPr lang="en" dirty="0">
                <a:latin typeface="Consolas" panose="020B0609020204030204" pitchFamily="49" charset="0"/>
                <a:cs typeface="Consolas" panose="020B0609020204030204" pitchFamily="49" charset="0"/>
              </a:rPr>
              <a:t>x = 250 % 6</a:t>
            </a:r>
            <a:endParaRPr dirty="0">
              <a:latin typeface="Consolas" panose="020B0609020204030204" pitchFamily="49" charset="0"/>
              <a:cs typeface="Consolas" panose="020B0609020204030204" pitchFamily="49" charset="0"/>
            </a:endParaRPr>
          </a:p>
          <a:p>
            <a:pPr lvl="1">
              <a:spcBef>
                <a:spcPts val="0"/>
              </a:spcBef>
            </a:pPr>
            <a:r>
              <a:rPr lang="en" dirty="0"/>
              <a:t>x would be </a:t>
            </a:r>
            <a:r>
              <a:rPr lang="en" b="1" dirty="0"/>
              <a:t>4</a:t>
            </a:r>
            <a:endParaRPr dirty="0"/>
          </a:p>
          <a:p>
            <a:pPr lvl="1">
              <a:spcBef>
                <a:spcPts val="0"/>
              </a:spcBef>
            </a:pPr>
            <a:r>
              <a:rPr lang="en" dirty="0"/>
              <a:t>So combining them</a:t>
            </a:r>
            <a:endParaRPr dirty="0"/>
          </a:p>
          <a:p>
            <a:pPr lvl="2">
              <a:spcBef>
                <a:spcPts val="0"/>
              </a:spcBef>
            </a:pPr>
            <a:r>
              <a:rPr lang="en" dirty="0">
                <a:latin typeface="Consolas" panose="020B0609020204030204" pitchFamily="49" charset="0"/>
                <a:cs typeface="Consolas" panose="020B0609020204030204" pitchFamily="49" charset="0"/>
              </a:rPr>
              <a:t>whole = 250 // 6</a:t>
            </a:r>
            <a:endParaRPr dirty="0">
              <a:latin typeface="Consolas" panose="020B0609020204030204" pitchFamily="49" charset="0"/>
              <a:cs typeface="Consolas" panose="020B0609020204030204" pitchFamily="49" charset="0"/>
            </a:endParaRPr>
          </a:p>
          <a:p>
            <a:pPr lvl="2">
              <a:spcBef>
                <a:spcPts val="0"/>
              </a:spcBef>
            </a:pPr>
            <a:r>
              <a:rPr lang="en" dirty="0">
                <a:latin typeface="Consolas" panose="020B0609020204030204" pitchFamily="49" charset="0"/>
                <a:cs typeface="Consolas" panose="020B0609020204030204" pitchFamily="49" charset="0"/>
              </a:rPr>
              <a:t>remainder = 250 % 6</a:t>
            </a:r>
            <a:endParaRPr dirty="0">
              <a:latin typeface="Consolas" panose="020B0609020204030204" pitchFamily="49" charset="0"/>
              <a:cs typeface="Consolas" panose="020B0609020204030204" pitchFamily="49" charset="0"/>
            </a:endParaRPr>
          </a:p>
          <a:p>
            <a:pPr lvl="2">
              <a:spcBef>
                <a:spcPts val="0"/>
              </a:spcBef>
            </a:pPr>
            <a:r>
              <a:rPr lang="en" dirty="0"/>
              <a:t>whole = 41</a:t>
            </a:r>
            <a:endParaRPr dirty="0"/>
          </a:p>
          <a:p>
            <a:pPr lvl="2">
              <a:spcBef>
                <a:spcPts val="0"/>
              </a:spcBef>
            </a:pPr>
            <a:r>
              <a:rPr lang="en" dirty="0"/>
              <a:t>remainder = 4</a:t>
            </a:r>
            <a:endParaRPr dirty="0"/>
          </a:p>
          <a:p>
            <a:pPr marL="0" indent="0">
              <a:spcAft>
                <a:spcPts val="604"/>
              </a:spcAft>
              <a:buNone/>
            </a:pPr>
            <a:endParaRPr dirty="0"/>
          </a:p>
        </p:txBody>
      </p:sp>
    </p:spTree>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145</TotalTime>
  <Words>971</Words>
  <Application>Microsoft Macintosh PowerPoint</Application>
  <PresentationFormat>Custom</PresentationFormat>
  <Paragraphs>109</Paragraphs>
  <Slides>14</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Consolas</vt:lpstr>
      <vt:lpstr>Franklin Gothic Book</vt:lpstr>
      <vt:lpstr>Proxima Nova</vt:lpstr>
      <vt:lpstr>Source Sans Pro</vt:lpstr>
      <vt:lpstr>Vitesse Light</vt:lpstr>
      <vt:lpstr>Office Theme</vt:lpstr>
      <vt:lpstr>Ethical Design of Software </vt:lpstr>
      <vt:lpstr>The Ethical Dilemma</vt:lpstr>
      <vt:lpstr>Not all failure is catastrophic </vt:lpstr>
      <vt:lpstr>Bias in A.I. Real World Examples</vt:lpstr>
      <vt:lpstr>What Is Next?</vt:lpstr>
      <vt:lpstr>Computer Science is….</vt:lpstr>
      <vt:lpstr>And it begins with</vt:lpstr>
      <vt:lpstr>Specialized Operations</vt:lpstr>
      <vt:lpstr>Modulo  - Extremely useful operation</vt:lpstr>
      <vt:lpstr>Practice One</vt:lpstr>
      <vt:lpstr>What are some cases to use it?</vt:lpstr>
      <vt:lpstr>Getting From Numbers to Text</vt:lpstr>
      <vt:lpstr>Practice Loops and Module</vt:lpstr>
      <vt:lpstr>Let’s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4</cp:revision>
  <dcterms:created xsi:type="dcterms:W3CDTF">2021-07-11T02:28:54Z</dcterms:created>
  <dcterms:modified xsi:type="dcterms:W3CDTF">2021-09-15T20:27:07Z</dcterms:modified>
</cp:coreProperties>
</file>