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59" r:id="rId5"/>
    <p:sldId id="265" r:id="rId6"/>
    <p:sldId id="268" r:id="rId7"/>
    <p:sldId id="257" r:id="rId8"/>
    <p:sldId id="258" r:id="rId9"/>
    <p:sldId id="260" r:id="rId10"/>
    <p:sldId id="261" r:id="rId11"/>
    <p:sldId id="262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c7711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c7711d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c7711d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c7711d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dc7711d5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dc7711d5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dc7711d5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dc7711d5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09956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1_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8333453" y="982462"/>
            <a:ext cx="4862453" cy="16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83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8333453" y="3052262"/>
            <a:ext cx="4862453" cy="197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2" y="0"/>
            <a:ext cx="7711653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48445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www.ideou.com/pages/design-thinking" TargetMode="External"/><Relationship Id="rId4" Type="http://schemas.openxmlformats.org/officeDocument/2006/relationships/hyperlink" Target="https://www.ideou.com/blogs/inspiration/what-is-design-think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Design Thinking and</a:t>
            </a:r>
            <a:br>
              <a:rPr lang="en-US" dirty="0"/>
            </a:br>
            <a:r>
              <a:rPr lang="en-US" dirty="0"/>
              <a:t>Lists and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946-F262-2C49-9ABD-288B29AD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Elements In Lists?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1502A-CCCA-C148-ABA4-7A23D0C58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2781169" cy="481414"/>
          </a:xfrm>
        </p:spPr>
        <p:txBody>
          <a:bodyPr/>
          <a:lstStyle/>
          <a:p>
            <a:r>
              <a:rPr lang="en-US" dirty="0"/>
              <a:t>the while loop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BFD07-2174-BD4C-99B8-542F6CB04C35}"/>
              </a:ext>
            </a:extLst>
          </p:cNvPr>
          <p:cNvSpPr/>
          <p:nvPr/>
        </p:nvSpPr>
        <p:spPr>
          <a:xfrm>
            <a:off x="628075" y="2422970"/>
            <a:ext cx="69088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= 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&lt;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(glaciers[index]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index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F1A903-BF6F-A746-B482-90725A02D7DE}"/>
              </a:ext>
            </a:extLst>
          </p:cNvPr>
          <p:cNvSpPr txBox="1">
            <a:spLocks/>
          </p:cNvSpPr>
          <p:nvPr/>
        </p:nvSpPr>
        <p:spPr>
          <a:xfrm>
            <a:off x="628074" y="3886200"/>
            <a:ext cx="4847037" cy="48141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introducing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5F573-D3B8-1243-A6C5-10C678F7F756}"/>
              </a:ext>
            </a:extLst>
          </p:cNvPr>
          <p:cNvSpPr/>
          <p:nvPr/>
        </p:nvSpPr>
        <p:spPr>
          <a:xfrm>
            <a:off x="628075" y="4507405"/>
            <a:ext cx="69088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glaciers: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(size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07E006-1AB0-4845-883D-93D29AAF1A18}"/>
              </a:ext>
            </a:extLst>
          </p:cNvPr>
          <p:cNvSpPr txBox="1">
            <a:spLocks/>
          </p:cNvSpPr>
          <p:nvPr/>
        </p:nvSpPr>
        <p:spPr>
          <a:xfrm>
            <a:off x="628074" y="5317074"/>
            <a:ext cx="4847037" cy="171252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grabs each element</a:t>
            </a:r>
          </a:p>
          <a:p>
            <a:pPr lvl="1"/>
            <a:r>
              <a:rPr lang="en-US" dirty="0"/>
              <a:t>in order</a:t>
            </a:r>
          </a:p>
          <a:p>
            <a:pPr lvl="1"/>
            <a:r>
              <a:rPr lang="en-US" dirty="0"/>
              <a:t>ends when list ends</a:t>
            </a:r>
          </a:p>
          <a:p>
            <a:r>
              <a:rPr lang="en-US" dirty="0"/>
              <a:t>the above two loops – the  same thing!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37F130-A060-7744-BB86-BFC8733A3B48}"/>
              </a:ext>
            </a:extLst>
          </p:cNvPr>
          <p:cNvSpPr txBox="1">
            <a:spLocks/>
          </p:cNvSpPr>
          <p:nvPr/>
        </p:nvSpPr>
        <p:spPr>
          <a:xfrm>
            <a:off x="7205910" y="1801765"/>
            <a:ext cx="4749023" cy="12301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range(a, b)</a:t>
            </a:r>
          </a:p>
          <a:p>
            <a:pPr lvl="1"/>
            <a:r>
              <a:rPr lang="en-US" dirty="0"/>
              <a:t>Creates a number list from a to b</a:t>
            </a:r>
          </a:p>
          <a:p>
            <a:pPr lvl="1"/>
            <a:r>
              <a:rPr lang="en-US" dirty="0"/>
              <a:t>often used with for loops!  </a:t>
            </a:r>
          </a:p>
        </p:txBody>
      </p:sp>
    </p:spTree>
    <p:extLst>
      <p:ext uri="{BB962C8B-B14F-4D97-AF65-F5344CB8AC3E}">
        <p14:creationId xmlns:p14="http://schemas.microsoft.com/office/powerpoint/2010/main" val="25878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072-C76E-AC48-B664-D409490A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81418-DE1D-0346-8AB6-5B7D54BE121D}"/>
              </a:ext>
            </a:extLst>
          </p:cNvPr>
          <p:cNvSpPr/>
          <p:nvPr/>
        </p:nvSpPr>
        <p:spPr>
          <a:xfrm>
            <a:off x="3872089" y="1377259"/>
            <a:ext cx="69088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shift):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 +=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(char)+shift)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311D6-BABF-B247-879D-F9DB1309EE3E}"/>
              </a:ext>
            </a:extLst>
          </p:cNvPr>
          <p:cNvSpPr/>
          <p:nvPr/>
        </p:nvSpPr>
        <p:spPr>
          <a:xfrm>
            <a:off x="3872089" y="3140208"/>
            <a:ext cx="6908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encrypted 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decoded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decoded  +=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decoded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1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94" y="905269"/>
            <a:ext cx="1282117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Design Thinking &amp; Software Engineering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038805"/>
            <a:ext cx="12561413" cy="46212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Software Engineering focuses on designing system to solve the problems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Like architecture for but for software!</a:t>
            </a:r>
            <a:endParaRPr dirty="0"/>
          </a:p>
          <a:p>
            <a:pPr marL="138175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Design is at the heart of computer science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Creative Design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Dealing with large systems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Problem solving is about designing solutions to those problems</a:t>
            </a:r>
            <a:endParaRPr dirty="0"/>
          </a:p>
          <a:p>
            <a:pPr marL="138175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Design Thinking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User Centered Design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Human-Centered Design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Been around for ~40 years in Computer Science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John Arnold 1959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IDEO - 1990 coined term</a:t>
            </a:r>
            <a:endParaRPr dirty="0"/>
          </a:p>
          <a:p>
            <a:pPr indent="0">
              <a:spcAft>
                <a:spcPts val="604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360060" y="563605"/>
            <a:ext cx="12835680" cy="11705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What is design thinking?</a:t>
            </a:r>
            <a:endParaRPr dirty="0"/>
          </a:p>
        </p:txBody>
      </p:sp>
      <p:pic>
        <p:nvPicPr>
          <p:cNvPr id="199" name="Google Shape;199;p41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6" y="2550907"/>
            <a:ext cx="8852731" cy="403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9212829" y="1734114"/>
            <a:ext cx="3982987" cy="51766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Empathize - Find People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Define - Look for patterns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Ideate - Design principles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Prototype - Make Tangible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Test - Iterate Relentlessly 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/>
          <p:nvPr/>
        </p:nvSpPr>
        <p:spPr>
          <a:xfrm>
            <a:off x="8248853" y="7044724"/>
            <a:ext cx="5464480" cy="64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511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What is design thinking</a:t>
            </a:r>
            <a: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511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Design Thinking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How to Practice</a:t>
            </a:r>
            <a:endParaRPr dirty="0"/>
          </a:p>
        </p:txBody>
      </p:sp>
      <p:pic>
        <p:nvPicPr>
          <p:cNvPr id="208" name="Google Shape;208;p42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628094" y="2487904"/>
            <a:ext cx="12561413" cy="39938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Take 4 minutes to define </a:t>
            </a:r>
            <a:r>
              <a:rPr lang="en" u="sng" dirty="0"/>
              <a:t>6 challenges</a:t>
            </a:r>
            <a:r>
              <a:rPr lang="en" dirty="0"/>
              <a:t> that are interesting to you.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b="1" dirty="0"/>
              <a:t>3 Dreams/Things you wish existed and 3 gripes/things that could be better (Challenges!)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Practice this on a regular basis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10" name="Google Shape;210;p42"/>
          <p:cNvSpPr txBox="1"/>
          <p:nvPr/>
        </p:nvSpPr>
        <p:spPr>
          <a:xfrm>
            <a:off x="1446889" y="4390420"/>
            <a:ext cx="10213600" cy="243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Alice laughed. “There’s no use trying,” she said: “one can’t believe impossible things.”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I daresay you haven’t had much practice,” said the Queen. “When I was your age, I always did it for half-an-hour a day.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Why, sometimes I’ve believed as many as six impossible things before breakfast.”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690875" indent="-479774">
              <a:buSzPts val="1400"/>
              <a:buFont typeface="Proxima Nova"/>
              <a:buChar char="-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Alice in Wonderland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2"/>
          <p:cNvSpPr txBox="1"/>
          <p:nvPr/>
        </p:nvSpPr>
        <p:spPr>
          <a:xfrm>
            <a:off x="10218133" y="6827087"/>
            <a:ext cx="3496107" cy="5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Credit for slide idea: Elisa Cundiff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Next Steps </a:t>
            </a:r>
            <a:endParaRPr dirty="0"/>
          </a:p>
        </p:txBody>
      </p:sp>
      <p:pic>
        <p:nvPicPr>
          <p:cNvPr id="217" name="Google Shape;217;p43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3"/>
          <p:cNvSpPr txBox="1">
            <a:spLocks noGrp="1"/>
          </p:cNvSpPr>
          <p:nvPr>
            <p:ph type="body" idx="1"/>
          </p:nvPr>
        </p:nvSpPr>
        <p:spPr>
          <a:xfrm>
            <a:off x="628094" y="2343670"/>
            <a:ext cx="12561413" cy="424909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/>
              <a:t>Emphasize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Talk with others about your ideas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Find </a:t>
            </a:r>
            <a:r>
              <a:rPr lang="en" b="1"/>
              <a:t>diverse</a:t>
            </a:r>
            <a:r>
              <a:rPr lang="en"/>
              <a:t> audiences to talk to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Talking with your friends and family only introduces unconscious bias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Define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Define your problem </a:t>
            </a:r>
            <a:r>
              <a:rPr lang="en" u="sng"/>
              <a:t>before</a:t>
            </a:r>
            <a:r>
              <a:rPr lang="en"/>
              <a:t> you write code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Ideate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Design your solution </a:t>
            </a:r>
            <a:r>
              <a:rPr lang="en" u="sng"/>
              <a:t>before</a:t>
            </a:r>
            <a:r>
              <a:rPr lang="en"/>
              <a:t> you write code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This can be a rough idea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Map out your code on paper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Prototype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Start writing! 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Reiterate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It is alright to change it / make it incremental! </a:t>
            </a:r>
            <a:endParaRPr dirty="0"/>
          </a:p>
        </p:txBody>
      </p:sp>
      <p:pic>
        <p:nvPicPr>
          <p:cNvPr id="218" name="Google Shape;218;p43" descr="Illustration of the characters from the film and story Alice in Wonderland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645" y="3306377"/>
            <a:ext cx="4426611" cy="279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AA130-9F86-0041-9428-4C844A86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Iteration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59EB8-5843-5341-A482-07FD0B7EE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9D875-95B8-644D-8ECB-651E65A6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499D2-2E26-0049-9289-E4F3D662F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Fundamental to Python</a:t>
            </a:r>
          </a:p>
          <a:p>
            <a:pPr lvl="1"/>
            <a:r>
              <a:rPr lang="en-US" dirty="0"/>
              <a:t>List of items, any item.</a:t>
            </a:r>
          </a:p>
          <a:p>
            <a:pPr lvl="1"/>
            <a:r>
              <a:rPr lang="en-US" dirty="0"/>
              <a:t>mutable (can be modified)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F907B-6D85-ED41-BFF7-AC035833B46C}"/>
              </a:ext>
            </a:extLst>
          </p:cNvPr>
          <p:cNvSpPr/>
          <p:nvPr/>
        </p:nvSpPr>
        <p:spPr>
          <a:xfrm>
            <a:off x="628072" y="2901581"/>
            <a:ext cx="11292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machete = 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New Hope"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Empire Strikes Back"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"Attack of  the Clones"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"Revenge of the Sith"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"Return  of the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Force Awakens"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Last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Rise of Skywalker"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 Wars {episode}: {title}"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episode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=machete[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40EB8-D9FF-F24B-9188-2916C676D462}"/>
              </a:ext>
            </a:extLst>
          </p:cNvPr>
          <p:cNvSpPr/>
          <p:nvPr/>
        </p:nvSpPr>
        <p:spPr>
          <a:xfrm>
            <a:off x="628072" y="4400921"/>
            <a:ext cx="489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Prints - Star Wars 2: Attack of  the Clones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DF69F3C-2039-E842-9869-6FECFE71679A}"/>
              </a:ext>
            </a:extLst>
          </p:cNvPr>
          <p:cNvSpPr/>
          <p:nvPr/>
        </p:nvSpPr>
        <p:spPr>
          <a:xfrm rot="3989122">
            <a:off x="7905455" y="4182622"/>
            <a:ext cx="395111" cy="1014492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97BD4861-C28E-2143-AFD6-996ADA046150}"/>
              </a:ext>
            </a:extLst>
          </p:cNvPr>
          <p:cNvSpPr/>
          <p:nvPr/>
        </p:nvSpPr>
        <p:spPr>
          <a:xfrm rot="4222553">
            <a:off x="9958062" y="4058648"/>
            <a:ext cx="395111" cy="1240667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63B57-8A61-9745-9150-858BE3931BD5}"/>
              </a:ext>
            </a:extLst>
          </p:cNvPr>
          <p:cNvSpPr txBox="1"/>
          <p:nvPr/>
        </p:nvSpPr>
        <p:spPr>
          <a:xfrm>
            <a:off x="6383962" y="49825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Indices like Strings</a:t>
            </a:r>
          </a:p>
        </p:txBody>
      </p:sp>
    </p:spTree>
    <p:extLst>
      <p:ext uri="{BB962C8B-B14F-4D97-AF65-F5344CB8AC3E}">
        <p14:creationId xmlns:p14="http://schemas.microsoft.com/office/powerpoint/2010/main" val="5276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2BD-CE81-4E43-BF13-3590A5DA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List 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43CFC-43F5-FE4C-AEE9-A04B9A9C1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08950"/>
            <a:ext cx="5287306" cy="2426562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(list) - length of list</a:t>
            </a:r>
          </a:p>
          <a:p>
            <a:r>
              <a:rPr lang="en-US" dirty="0"/>
              <a:t>min(list)/max(list)  - smallest or largest</a:t>
            </a:r>
          </a:p>
          <a:p>
            <a:r>
              <a:rPr lang="en-US" dirty="0"/>
              <a:t>sum – adds list together</a:t>
            </a:r>
          </a:p>
          <a:p>
            <a:r>
              <a:rPr lang="en-US" dirty="0"/>
              <a:t>+ - concatenates lists together</a:t>
            </a:r>
          </a:p>
          <a:p>
            <a:r>
              <a:rPr lang="en-US" dirty="0" err="1"/>
              <a:t>list.index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 - returns index of a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5F8FE-2F16-3B45-86CB-7582569A81E0}"/>
              </a:ext>
            </a:extLst>
          </p:cNvPr>
          <p:cNvSpPr/>
          <p:nvPr/>
        </p:nvSpPr>
        <p:spPr>
          <a:xfrm>
            <a:off x="628075" y="1554905"/>
            <a:ext cx="7940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0.13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5.5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#7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(combined)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3.25, 0.19, 0.04, 0.08]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E8C1-DE0C-9042-919B-3B548EFC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70F9-72E0-9F47-8125-ACBA4F43B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38947" cy="2571217"/>
          </a:xfrm>
        </p:spPr>
        <p:txBody>
          <a:bodyPr/>
          <a:lstStyle/>
          <a:p>
            <a:r>
              <a:rPr lang="en-US" dirty="0"/>
              <a:t>Like lists, but…</a:t>
            </a:r>
          </a:p>
          <a:p>
            <a:pPr lvl="1"/>
            <a:r>
              <a:rPr lang="en-US" dirty="0"/>
              <a:t>immutable  (can’t be changed)</a:t>
            </a:r>
          </a:p>
          <a:p>
            <a:pPr lvl="1"/>
            <a:r>
              <a:rPr lang="en-US" dirty="0"/>
              <a:t>common way to  “fix” data</a:t>
            </a:r>
          </a:p>
          <a:p>
            <a:r>
              <a:rPr lang="en-US" dirty="0"/>
              <a:t>Named Tuple</a:t>
            </a:r>
          </a:p>
          <a:p>
            <a:pPr lvl="1"/>
            <a:r>
              <a:rPr lang="en-US" dirty="0"/>
              <a:t>Holds data in a named form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EAE45-D747-B64D-926A-DBDF43AC4F69}"/>
              </a:ext>
            </a:extLst>
          </p:cNvPr>
          <p:cNvSpPr/>
          <p:nvPr/>
        </p:nvSpPr>
        <p:spPr>
          <a:xfrm>
            <a:off x="628075" y="4347900"/>
            <a:ext cx="4237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 = 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#ERROR!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76CF-3278-A04A-BB5E-D74C553ABD13}"/>
              </a:ext>
            </a:extLst>
          </p:cNvPr>
          <p:cNvSpPr/>
          <p:nvPr/>
        </p:nvSpPr>
        <p:spPr>
          <a:xfrm>
            <a:off x="6536266" y="2187503"/>
            <a:ext cx="70124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"Coordinates"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"Latitude"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"Longitude"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"40.5853° N"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"105.0844° W"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foco.Latitude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40.5853° N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53C5C7-57F8-F347-83EF-EDE19A45D64E}"/>
              </a:ext>
            </a:extLst>
          </p:cNvPr>
          <p:cNvSpPr txBox="1">
            <a:spLocks/>
          </p:cNvSpPr>
          <p:nvPr/>
        </p:nvSpPr>
        <p:spPr>
          <a:xfrm>
            <a:off x="6570133" y="1219802"/>
            <a:ext cx="5038947" cy="967701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 Skill: Named Tuple </a:t>
            </a:r>
          </a:p>
          <a:p>
            <a:r>
              <a:rPr lang="en-US" dirty="0"/>
              <a:t>Tuple but allows direct name references</a:t>
            </a:r>
          </a:p>
        </p:txBody>
      </p:sp>
    </p:spTree>
    <p:extLst>
      <p:ext uri="{BB962C8B-B14F-4D97-AF65-F5344CB8AC3E}">
        <p14:creationId xmlns:p14="http://schemas.microsoft.com/office/powerpoint/2010/main" val="41446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958</Words>
  <Application>Microsoft Macintosh PowerPoint</Application>
  <PresentationFormat>Custom</PresentationFormat>
  <Paragraphs>97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Design Thinking &amp; Software Engineering</vt:lpstr>
      <vt:lpstr>What is design thinking?</vt:lpstr>
      <vt:lpstr>How to Practice</vt:lpstr>
      <vt:lpstr>Next Steps </vt:lpstr>
      <vt:lpstr>Lists and Iteration</vt:lpstr>
      <vt:lpstr>Lists</vt:lpstr>
      <vt:lpstr>Useful List  Functions</vt:lpstr>
      <vt:lpstr>Tuples </vt:lpstr>
      <vt:lpstr>Printing Elements In Lists?</vt:lpstr>
      <vt:lpstr>Let’s 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2021-07-13T00:53:21Z</dcterms:created>
  <dcterms:modified xsi:type="dcterms:W3CDTF">2021-09-15T21:07:40Z</dcterms:modified>
</cp:coreProperties>
</file>