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63" r:id="rId3"/>
    <p:sldId id="264" r:id="rId4"/>
    <p:sldId id="265" r:id="rId5"/>
    <p:sldId id="258" r:id="rId6"/>
    <p:sldId id="259" r:id="rId7"/>
    <p:sldId id="260" r:id="rId8"/>
    <p:sldId id="261" r:id="rId9"/>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11" autoAdjust="0"/>
    <p:restoredTop sz="95994" autoAdjust="0"/>
  </p:normalViewPr>
  <p:slideViewPr>
    <p:cSldViewPr snapToGrid="0" snapToObjects="1">
      <p:cViewPr varScale="1">
        <p:scale>
          <a:sx n="113" d="100"/>
          <a:sy n="113" d="100"/>
        </p:scale>
        <p:origin x="752" y="184"/>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dd339a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0dd339a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0dd339a5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0dd339a5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dd339a5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dd339a5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712865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4"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Files and  CSV</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Operating Systems</a:t>
            </a:r>
            <a:endParaRPr/>
          </a:p>
        </p:txBody>
      </p:sp>
      <p:sp>
        <p:nvSpPr>
          <p:cNvPr id="193" name="Google Shape;193;p40"/>
          <p:cNvSpPr txBox="1">
            <a:spLocks noGrp="1"/>
          </p:cNvSpPr>
          <p:nvPr>
            <p:ph type="body" idx="1"/>
          </p:nvPr>
        </p:nvSpPr>
        <p:spPr>
          <a:xfrm>
            <a:off x="628097" y="2487893"/>
            <a:ext cx="8080213" cy="4354267"/>
          </a:xfrm>
          <a:prstGeom prst="rect">
            <a:avLst/>
          </a:prstGeom>
        </p:spPr>
        <p:txBody>
          <a:bodyPr spcFirstLastPara="1" vert="horz" wrap="square" lIns="91422" tIns="91422" rIns="91422" bIns="91422" rtlCol="0" anchor="t" anchorCtr="0">
            <a:noAutofit/>
          </a:bodyPr>
          <a:lstStyle/>
          <a:p>
            <a:pPr>
              <a:buChar char="●"/>
            </a:pPr>
            <a:r>
              <a:rPr lang="en"/>
              <a:t>You use them daily </a:t>
            </a:r>
            <a:endParaRPr/>
          </a:p>
          <a:p>
            <a:pPr lvl="1">
              <a:spcBef>
                <a:spcPts val="0"/>
              </a:spcBef>
              <a:buChar char="○"/>
            </a:pPr>
            <a:r>
              <a:rPr lang="en"/>
              <a:t>Most common OS in the world? </a:t>
            </a:r>
            <a:endParaRPr/>
          </a:p>
          <a:p>
            <a:pPr lvl="1">
              <a:spcBef>
                <a:spcPts val="0"/>
              </a:spcBef>
              <a:buChar char="○"/>
            </a:pPr>
            <a:r>
              <a:rPr lang="en"/>
              <a:t>Android </a:t>
            </a:r>
            <a:endParaRPr/>
          </a:p>
          <a:p>
            <a:pPr lvl="2">
              <a:spcBef>
                <a:spcPts val="0"/>
              </a:spcBef>
              <a:buChar char="■"/>
            </a:pPr>
            <a:r>
              <a:rPr lang="en"/>
              <a:t>Written in Java w/ Kotlin </a:t>
            </a:r>
            <a:endParaRPr/>
          </a:p>
          <a:p>
            <a:pPr>
              <a:spcBef>
                <a:spcPts val="0"/>
              </a:spcBef>
              <a:buChar char="●"/>
            </a:pPr>
            <a:r>
              <a:rPr lang="en"/>
              <a:t>The control</a:t>
            </a:r>
            <a:endParaRPr/>
          </a:p>
          <a:p>
            <a:pPr lvl="1">
              <a:spcBef>
                <a:spcPts val="0"/>
              </a:spcBef>
              <a:buChar char="○"/>
            </a:pPr>
            <a:r>
              <a:rPr lang="en"/>
              <a:t>Resources</a:t>
            </a:r>
            <a:endParaRPr/>
          </a:p>
          <a:p>
            <a:pPr lvl="1">
              <a:spcBef>
                <a:spcPts val="0"/>
              </a:spcBef>
              <a:buChar char="○"/>
            </a:pPr>
            <a:r>
              <a:rPr lang="en"/>
              <a:t>Hardware Interaction</a:t>
            </a:r>
            <a:endParaRPr/>
          </a:p>
          <a:p>
            <a:pPr lvl="1">
              <a:spcBef>
                <a:spcPts val="0"/>
              </a:spcBef>
              <a:buChar char="○"/>
            </a:pPr>
            <a:r>
              <a:rPr lang="en"/>
              <a:t>Devices </a:t>
            </a:r>
            <a:endParaRPr/>
          </a:p>
          <a:p>
            <a:pPr lvl="1">
              <a:spcBef>
                <a:spcPts val="0"/>
              </a:spcBef>
              <a:buChar char="○"/>
            </a:pPr>
            <a:r>
              <a:rPr lang="en"/>
              <a:t>Running applications, memory, etc</a:t>
            </a:r>
            <a:endParaRPr/>
          </a:p>
          <a:p>
            <a:pPr lvl="1">
              <a:spcBef>
                <a:spcPts val="0"/>
              </a:spcBef>
              <a:buChar char="○"/>
            </a:pPr>
            <a:r>
              <a:rPr lang="en"/>
              <a:t>Files! </a:t>
            </a:r>
            <a:endParaRPr/>
          </a:p>
        </p:txBody>
      </p:sp>
      <p:pic>
        <p:nvPicPr>
          <p:cNvPr id="199" name="Google Shape;199;p40" descr="Processes in an operating system. User to application to operating system to hardware."/>
          <p:cNvPicPr preferRelativeResize="0"/>
          <p:nvPr/>
        </p:nvPicPr>
        <p:blipFill>
          <a:blip r:embed="rId3">
            <a:alphaModFix/>
          </a:blip>
          <a:stretch>
            <a:fillRect/>
          </a:stretch>
        </p:blipFill>
        <p:spPr>
          <a:xfrm>
            <a:off x="6034169" y="2563680"/>
            <a:ext cx="2839680" cy="4202702"/>
          </a:xfrm>
          <a:prstGeom prst="rect">
            <a:avLst/>
          </a:prstGeom>
          <a:noFill/>
          <a:ln>
            <a:noFill/>
          </a:ln>
        </p:spPr>
      </p:pic>
      <p:pic>
        <p:nvPicPr>
          <p:cNvPr id="201" name="Google Shape;201;p40" descr="i OS logo"/>
          <p:cNvPicPr preferRelativeResize="0"/>
          <p:nvPr/>
        </p:nvPicPr>
        <p:blipFill>
          <a:blip r:embed="rId4">
            <a:alphaModFix/>
          </a:blip>
          <a:stretch>
            <a:fillRect/>
          </a:stretch>
        </p:blipFill>
        <p:spPr>
          <a:xfrm>
            <a:off x="9683272" y="1703963"/>
            <a:ext cx="1625803" cy="1625803"/>
          </a:xfrm>
          <a:prstGeom prst="rect">
            <a:avLst/>
          </a:prstGeom>
          <a:noFill/>
          <a:ln>
            <a:noFill/>
          </a:ln>
        </p:spPr>
      </p:pic>
      <p:pic>
        <p:nvPicPr>
          <p:cNvPr id="200" name="Google Shape;200;p40" descr="Android Logo"/>
          <p:cNvPicPr preferRelativeResize="0"/>
          <p:nvPr/>
        </p:nvPicPr>
        <p:blipFill>
          <a:blip r:embed="rId5">
            <a:alphaModFix/>
          </a:blip>
          <a:stretch>
            <a:fillRect/>
          </a:stretch>
        </p:blipFill>
        <p:spPr>
          <a:xfrm>
            <a:off x="11557105" y="1560873"/>
            <a:ext cx="1507258" cy="1768898"/>
          </a:xfrm>
          <a:prstGeom prst="rect">
            <a:avLst/>
          </a:prstGeom>
          <a:noFill/>
          <a:ln>
            <a:noFill/>
          </a:ln>
        </p:spPr>
      </p:pic>
      <p:pic>
        <p:nvPicPr>
          <p:cNvPr id="197" name="Google Shape;197;p40" descr="chromium Logo"/>
          <p:cNvPicPr preferRelativeResize="0"/>
          <p:nvPr/>
        </p:nvPicPr>
        <p:blipFill>
          <a:blip r:embed="rId6">
            <a:alphaModFix/>
          </a:blip>
          <a:stretch>
            <a:fillRect/>
          </a:stretch>
        </p:blipFill>
        <p:spPr>
          <a:xfrm>
            <a:off x="9531334" y="3329772"/>
            <a:ext cx="1777745" cy="1777745"/>
          </a:xfrm>
          <a:prstGeom prst="rect">
            <a:avLst/>
          </a:prstGeom>
          <a:noFill/>
          <a:ln>
            <a:noFill/>
          </a:ln>
        </p:spPr>
      </p:pic>
      <p:pic>
        <p:nvPicPr>
          <p:cNvPr id="195" name="Google Shape;195;p40" descr="Apple Logo"/>
          <p:cNvPicPr preferRelativeResize="0"/>
          <p:nvPr/>
        </p:nvPicPr>
        <p:blipFill>
          <a:blip r:embed="rId7">
            <a:alphaModFix/>
          </a:blip>
          <a:stretch>
            <a:fillRect/>
          </a:stretch>
        </p:blipFill>
        <p:spPr>
          <a:xfrm>
            <a:off x="11605656" y="2996761"/>
            <a:ext cx="2152727" cy="2152727"/>
          </a:xfrm>
          <a:prstGeom prst="rect">
            <a:avLst/>
          </a:prstGeom>
          <a:noFill/>
          <a:ln>
            <a:noFill/>
          </a:ln>
        </p:spPr>
      </p:pic>
      <p:pic>
        <p:nvPicPr>
          <p:cNvPr id="198" name="Google Shape;198;p40" descr="Ubuntu logo"/>
          <p:cNvPicPr preferRelativeResize="0"/>
          <p:nvPr/>
        </p:nvPicPr>
        <p:blipFill>
          <a:blip r:embed="rId8">
            <a:alphaModFix/>
          </a:blip>
          <a:stretch>
            <a:fillRect/>
          </a:stretch>
        </p:blipFill>
        <p:spPr>
          <a:xfrm>
            <a:off x="10289383" y="4458756"/>
            <a:ext cx="1777748" cy="1777748"/>
          </a:xfrm>
          <a:prstGeom prst="rect">
            <a:avLst/>
          </a:prstGeom>
          <a:noFill/>
          <a:ln>
            <a:noFill/>
          </a:ln>
        </p:spPr>
      </p:pic>
      <p:pic>
        <p:nvPicPr>
          <p:cNvPr id="196" name="Google Shape;196;p40" descr="Linux Logo"/>
          <p:cNvPicPr preferRelativeResize="0"/>
          <p:nvPr/>
        </p:nvPicPr>
        <p:blipFill>
          <a:blip r:embed="rId9">
            <a:alphaModFix/>
          </a:blip>
          <a:stretch>
            <a:fillRect/>
          </a:stretch>
        </p:blipFill>
        <p:spPr>
          <a:xfrm>
            <a:off x="9531334" y="5309896"/>
            <a:ext cx="1625804" cy="1915785"/>
          </a:xfrm>
          <a:prstGeom prst="rect">
            <a:avLst/>
          </a:prstGeom>
          <a:noFill/>
          <a:ln>
            <a:noFill/>
          </a:ln>
        </p:spPr>
      </p:pic>
      <p:pic>
        <p:nvPicPr>
          <p:cNvPr id="194" name="Google Shape;194;p40" descr="Windows logo"/>
          <p:cNvPicPr preferRelativeResize="0"/>
          <p:nvPr/>
        </p:nvPicPr>
        <p:blipFill rotWithShape="1">
          <a:blip r:embed="rId10">
            <a:alphaModFix/>
          </a:blip>
          <a:srcRect l="19726" t="16124" r="19391" b="25620"/>
          <a:stretch/>
        </p:blipFill>
        <p:spPr>
          <a:xfrm>
            <a:off x="11557092" y="5191422"/>
            <a:ext cx="2249856" cy="21527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Operating System</a:t>
            </a:r>
            <a:endParaRPr dirty="0"/>
          </a:p>
        </p:txBody>
      </p:sp>
      <p:sp>
        <p:nvSpPr>
          <p:cNvPr id="207" name="Google Shape;207;p41"/>
          <p:cNvSpPr txBox="1">
            <a:spLocks noGrp="1"/>
          </p:cNvSpPr>
          <p:nvPr>
            <p:ph type="body" idx="1"/>
          </p:nvPr>
        </p:nvSpPr>
        <p:spPr>
          <a:xfrm>
            <a:off x="628094" y="2046749"/>
            <a:ext cx="12561413" cy="5126293"/>
          </a:xfrm>
          <a:prstGeom prst="rect">
            <a:avLst/>
          </a:prstGeom>
        </p:spPr>
        <p:txBody>
          <a:bodyPr spcFirstLastPara="1" vert="horz" wrap="square" lIns="91422" tIns="91422" rIns="91422" bIns="91422" rtlCol="0" anchor="t" anchorCtr="0">
            <a:noAutofit/>
          </a:bodyPr>
          <a:lstStyle/>
          <a:p>
            <a:pPr indent="-489370">
              <a:buSzPts val="1500"/>
            </a:pPr>
            <a:r>
              <a:rPr lang="en" sz="2267"/>
              <a:t>Program that helps manage files and other programs</a:t>
            </a:r>
            <a:endParaRPr sz="2267"/>
          </a:p>
          <a:p>
            <a:pPr indent="-489370">
              <a:spcBef>
                <a:spcPts val="0"/>
              </a:spcBef>
              <a:buSzPts val="1500"/>
            </a:pPr>
            <a:r>
              <a:rPr lang="en" sz="2267"/>
              <a:t>Directory Structure</a:t>
            </a:r>
            <a:endParaRPr sz="2267"/>
          </a:p>
          <a:p>
            <a:pPr lvl="1" indent="-479774">
              <a:spcBef>
                <a:spcPts val="0"/>
              </a:spcBef>
              <a:buSzPts val="1400"/>
            </a:pPr>
            <a:r>
              <a:rPr lang="en" sz="2116"/>
              <a:t>Relative</a:t>
            </a:r>
            <a:endParaRPr sz="2116"/>
          </a:p>
          <a:p>
            <a:pPr lvl="2" indent="-479774">
              <a:spcBef>
                <a:spcPts val="0"/>
              </a:spcBef>
              <a:buSzPts val="1400"/>
            </a:pPr>
            <a:r>
              <a:rPr lang="en" sz="2116"/>
              <a:t>Based on current location</a:t>
            </a:r>
            <a:endParaRPr sz="2116"/>
          </a:p>
          <a:p>
            <a:pPr lvl="1" indent="-479774">
              <a:spcBef>
                <a:spcPts val="0"/>
              </a:spcBef>
              <a:buSzPts val="1400"/>
            </a:pPr>
            <a:r>
              <a:rPr lang="en" sz="2116"/>
              <a:t>Absolute </a:t>
            </a:r>
            <a:endParaRPr sz="2116"/>
          </a:p>
          <a:p>
            <a:pPr lvl="2" indent="-479774">
              <a:spcBef>
                <a:spcPts val="0"/>
              </a:spcBef>
              <a:buSzPts val="1400"/>
            </a:pPr>
            <a:r>
              <a:rPr lang="en" sz="2116"/>
              <a:t>Based on Root</a:t>
            </a:r>
            <a:endParaRPr sz="2116"/>
          </a:p>
          <a:p>
            <a:pPr indent="-479774">
              <a:spcBef>
                <a:spcPts val="0"/>
              </a:spcBef>
              <a:buSzPts val="1400"/>
            </a:pPr>
            <a:r>
              <a:rPr lang="en" sz="2116"/>
              <a:t>Key “shortcuts”</a:t>
            </a:r>
            <a:endParaRPr sz="2116"/>
          </a:p>
          <a:p>
            <a:pPr lvl="1" indent="-479774">
              <a:spcBef>
                <a:spcPts val="0"/>
              </a:spcBef>
              <a:buSzPts val="1400"/>
            </a:pPr>
            <a:r>
              <a:rPr lang="en" sz="2116"/>
              <a:t>.  (yes dot) - current directory </a:t>
            </a:r>
            <a:endParaRPr sz="2116"/>
          </a:p>
          <a:p>
            <a:pPr lvl="1" indent="-479774">
              <a:spcBef>
                <a:spcPts val="0"/>
              </a:spcBef>
              <a:buSzPts val="1400"/>
            </a:pPr>
            <a:r>
              <a:rPr lang="en" sz="2116"/>
              <a:t>..  (directory above)</a:t>
            </a:r>
            <a:endParaRPr sz="2116"/>
          </a:p>
          <a:p>
            <a:pPr indent="-479774">
              <a:spcBef>
                <a:spcPts val="0"/>
              </a:spcBef>
              <a:buSzPts val="1400"/>
            </a:pPr>
            <a:r>
              <a:rPr lang="en" sz="2116"/>
              <a:t>Let’s look at an example</a:t>
            </a:r>
            <a:endParaRPr sz="2116"/>
          </a:p>
        </p:txBody>
      </p:sp>
      <p:sp>
        <p:nvSpPr>
          <p:cNvPr id="208" name="Google Shape;208;p41">
            <a:extLst>
              <a:ext uri="{C183D7F6-B498-43B3-948B-1728B52AA6E4}">
                <adec:decorative xmlns:adec="http://schemas.microsoft.com/office/drawing/2017/decorative" val="1"/>
              </a:ext>
            </a:extLst>
          </p:cNvPr>
          <p:cNvSpPr/>
          <p:nvPr/>
        </p:nvSpPr>
        <p:spPr>
          <a:xfrm>
            <a:off x="8940680" y="1684448"/>
            <a:ext cx="3684536"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dirty="0"/>
              <a:t>Root (C:/ or /, </a:t>
            </a:r>
            <a:r>
              <a:rPr lang="en" sz="3022" dirty="0" err="1"/>
              <a:t>etc</a:t>
            </a:r>
            <a:r>
              <a:rPr lang="en" sz="3022" dirty="0"/>
              <a:t>)</a:t>
            </a:r>
            <a:endParaRPr sz="3022" dirty="0"/>
          </a:p>
        </p:txBody>
      </p:sp>
      <p:cxnSp>
        <p:nvCxnSpPr>
          <p:cNvPr id="210" name="Google Shape;210;p41" descr="Diagram of an operating system. Starting with root, it moves to directory twice. In the first diectory it goes to directory and file and then from that directory to two files. &#10;From the root, the other directory goes to directory and then file."/>
          <p:cNvCxnSpPr>
            <a:cxnSpLocks/>
            <a:stCxn id="208" idx="2"/>
            <a:endCxn id="209" idx="0"/>
          </p:cNvCxnSpPr>
          <p:nvPr/>
        </p:nvCxnSpPr>
        <p:spPr>
          <a:xfrm flipH="1">
            <a:off x="9346223" y="2476421"/>
            <a:ext cx="1436725" cy="623246"/>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41">
            <a:extLst>
              <a:ext uri="{C183D7F6-B498-43B3-948B-1728B52AA6E4}">
                <adec:decorative xmlns:adec="http://schemas.microsoft.com/office/drawing/2017/decorative" val="1"/>
              </a:ext>
            </a:extLst>
          </p:cNvPr>
          <p:cNvSpPr/>
          <p:nvPr/>
        </p:nvSpPr>
        <p:spPr>
          <a:xfrm>
            <a:off x="8231929" y="3099667"/>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1" name="Google Shape;211;p41">
            <a:extLst>
              <a:ext uri="{C183D7F6-B498-43B3-948B-1728B52AA6E4}">
                <adec:decorative xmlns:adec="http://schemas.microsoft.com/office/drawing/2017/decorative" val="1"/>
              </a:ext>
            </a:extLst>
          </p:cNvPr>
          <p:cNvSpPr/>
          <p:nvPr/>
        </p:nvSpPr>
        <p:spPr>
          <a:xfrm>
            <a:off x="11200091" y="3099667"/>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cxnSp>
        <p:nvCxnSpPr>
          <p:cNvPr id="212" name="Google Shape;212;p41">
            <a:extLst>
              <a:ext uri="{C183D7F6-B498-43B3-948B-1728B52AA6E4}">
                <adec:decorative xmlns:adec="http://schemas.microsoft.com/office/drawing/2017/decorative" val="1"/>
              </a:ext>
            </a:extLst>
          </p:cNvPr>
          <p:cNvCxnSpPr>
            <a:cxnSpLocks/>
            <a:stCxn id="208" idx="2"/>
            <a:endCxn id="211" idx="0"/>
          </p:cNvCxnSpPr>
          <p:nvPr/>
        </p:nvCxnSpPr>
        <p:spPr>
          <a:xfrm>
            <a:off x="10782948" y="2476421"/>
            <a:ext cx="1531437" cy="623246"/>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41">
            <a:extLst>
              <a:ext uri="{C183D7F6-B498-43B3-948B-1728B52AA6E4}">
                <adec:decorative xmlns:adec="http://schemas.microsoft.com/office/drawing/2017/decorative" val="1"/>
              </a:ext>
            </a:extLst>
          </p:cNvPr>
          <p:cNvSpPr/>
          <p:nvPr/>
        </p:nvSpPr>
        <p:spPr>
          <a:xfrm>
            <a:off x="9793624" y="4188347"/>
            <a:ext cx="1264423"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dirty="0"/>
              <a:t>File</a:t>
            </a:r>
            <a:endParaRPr sz="3022" dirty="0"/>
          </a:p>
        </p:txBody>
      </p:sp>
      <p:cxnSp>
        <p:nvCxnSpPr>
          <p:cNvPr id="214" name="Google Shape;214;p41">
            <a:extLst>
              <a:ext uri="{C183D7F6-B498-43B3-948B-1728B52AA6E4}">
                <adec:decorative xmlns:adec="http://schemas.microsoft.com/office/drawing/2017/decorative" val="1"/>
              </a:ext>
            </a:extLst>
          </p:cNvPr>
          <p:cNvCxnSpPr>
            <a:cxnSpLocks/>
            <a:stCxn id="209" idx="2"/>
            <a:endCxn id="213" idx="0"/>
          </p:cNvCxnSpPr>
          <p:nvPr/>
        </p:nvCxnSpPr>
        <p:spPr>
          <a:xfrm>
            <a:off x="9346223" y="3891640"/>
            <a:ext cx="1079613" cy="296707"/>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41">
            <a:extLst>
              <a:ext uri="{C183D7F6-B498-43B3-948B-1728B52AA6E4}">
                <adec:decorative xmlns:adec="http://schemas.microsoft.com/office/drawing/2017/decorative" val="1"/>
              </a:ext>
            </a:extLst>
          </p:cNvPr>
          <p:cNvSpPr/>
          <p:nvPr/>
        </p:nvSpPr>
        <p:spPr>
          <a:xfrm>
            <a:off x="6795202" y="4300094"/>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6" name="Google Shape;216;p41">
            <a:extLst>
              <a:ext uri="{C183D7F6-B498-43B3-948B-1728B52AA6E4}">
                <adec:decorative xmlns:adec="http://schemas.microsoft.com/office/drawing/2017/decorative" val="1"/>
              </a:ext>
            </a:extLst>
          </p:cNvPr>
          <p:cNvSpPr/>
          <p:nvPr/>
        </p:nvSpPr>
        <p:spPr>
          <a:xfrm>
            <a:off x="11297218" y="4503414"/>
            <a:ext cx="2228587" cy="7919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Directory</a:t>
            </a:r>
            <a:endParaRPr sz="3022"/>
          </a:p>
        </p:txBody>
      </p:sp>
      <p:sp>
        <p:nvSpPr>
          <p:cNvPr id="217" name="Google Shape;217;p41">
            <a:extLst>
              <a:ext uri="{C183D7F6-B498-43B3-948B-1728B52AA6E4}">
                <adec:decorative xmlns:adec="http://schemas.microsoft.com/office/drawing/2017/decorative" val="1"/>
              </a:ext>
            </a:extLst>
          </p:cNvPr>
          <p:cNvSpPr/>
          <p:nvPr/>
        </p:nvSpPr>
        <p:spPr>
          <a:xfrm>
            <a:off x="7909497" y="5668895"/>
            <a:ext cx="1260380"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sp>
        <p:nvSpPr>
          <p:cNvPr id="218" name="Google Shape;218;p41">
            <a:extLst>
              <a:ext uri="{C183D7F6-B498-43B3-948B-1728B52AA6E4}">
                <adec:decorative xmlns:adec="http://schemas.microsoft.com/office/drawing/2017/decorative" val="1"/>
              </a:ext>
            </a:extLst>
          </p:cNvPr>
          <p:cNvSpPr/>
          <p:nvPr/>
        </p:nvSpPr>
        <p:spPr>
          <a:xfrm>
            <a:off x="9522569" y="5668895"/>
            <a:ext cx="1260379"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sp>
        <p:nvSpPr>
          <p:cNvPr id="219" name="Google Shape;219;p41">
            <a:extLst>
              <a:ext uri="{C183D7F6-B498-43B3-948B-1728B52AA6E4}">
                <adec:decorative xmlns:adec="http://schemas.microsoft.com/office/drawing/2017/decorative" val="1"/>
              </a:ext>
            </a:extLst>
          </p:cNvPr>
          <p:cNvSpPr/>
          <p:nvPr/>
        </p:nvSpPr>
        <p:spPr>
          <a:xfrm>
            <a:off x="11942538" y="5816947"/>
            <a:ext cx="1260379" cy="1015467"/>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138153" tIns="138153" rIns="138153" bIns="138153" anchor="ctr" anchorCtr="0">
            <a:noAutofit/>
          </a:bodyPr>
          <a:lstStyle/>
          <a:p>
            <a:pPr algn="ctr"/>
            <a:r>
              <a:rPr lang="en" sz="3022"/>
              <a:t>File</a:t>
            </a:r>
            <a:endParaRPr sz="3022"/>
          </a:p>
        </p:txBody>
      </p:sp>
      <p:cxnSp>
        <p:nvCxnSpPr>
          <p:cNvPr id="220" name="Google Shape;220;p41">
            <a:extLst>
              <a:ext uri="{C183D7F6-B498-43B3-948B-1728B52AA6E4}">
                <adec:decorative xmlns:adec="http://schemas.microsoft.com/office/drawing/2017/decorative" val="1"/>
              </a:ext>
            </a:extLst>
          </p:cNvPr>
          <p:cNvCxnSpPr>
            <a:stCxn id="211" idx="2"/>
            <a:endCxn id="216" idx="0"/>
          </p:cNvCxnSpPr>
          <p:nvPr/>
        </p:nvCxnSpPr>
        <p:spPr>
          <a:xfrm>
            <a:off x="12314385" y="3891640"/>
            <a:ext cx="97013" cy="612000"/>
          </a:xfrm>
          <a:prstGeom prst="straightConnector1">
            <a:avLst/>
          </a:prstGeom>
          <a:noFill/>
          <a:ln w="9525" cap="flat" cmpd="sng">
            <a:solidFill>
              <a:schemeClr val="dk2"/>
            </a:solidFill>
            <a:prstDash val="solid"/>
            <a:round/>
            <a:headEnd type="none" w="med" len="med"/>
            <a:tailEnd type="triangle" w="med" len="med"/>
          </a:ln>
        </p:spPr>
      </p:cxnSp>
      <p:cxnSp>
        <p:nvCxnSpPr>
          <p:cNvPr id="221" name="Google Shape;221;p41">
            <a:extLst>
              <a:ext uri="{C183D7F6-B498-43B3-948B-1728B52AA6E4}">
                <adec:decorative xmlns:adec="http://schemas.microsoft.com/office/drawing/2017/decorative" val="1"/>
              </a:ext>
            </a:extLst>
          </p:cNvPr>
          <p:cNvCxnSpPr>
            <a:cxnSpLocks/>
            <a:stCxn id="216" idx="2"/>
            <a:endCxn id="219" idx="0"/>
          </p:cNvCxnSpPr>
          <p:nvPr/>
        </p:nvCxnSpPr>
        <p:spPr>
          <a:xfrm>
            <a:off x="12411512" y="5295387"/>
            <a:ext cx="161216" cy="52156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41">
            <a:extLst>
              <a:ext uri="{C183D7F6-B498-43B3-948B-1728B52AA6E4}">
                <adec:decorative xmlns:adec="http://schemas.microsoft.com/office/drawing/2017/decorative" val="1"/>
              </a:ext>
            </a:extLst>
          </p:cNvPr>
          <p:cNvCxnSpPr>
            <a:stCxn id="209" idx="2"/>
            <a:endCxn id="215" idx="0"/>
          </p:cNvCxnSpPr>
          <p:nvPr/>
        </p:nvCxnSpPr>
        <p:spPr>
          <a:xfrm flipH="1">
            <a:off x="7909609" y="3891640"/>
            <a:ext cx="1436613" cy="408453"/>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41">
            <a:extLst>
              <a:ext uri="{C183D7F6-B498-43B3-948B-1728B52AA6E4}">
                <adec:decorative xmlns:adec="http://schemas.microsoft.com/office/drawing/2017/decorative" val="1"/>
              </a:ext>
            </a:extLst>
          </p:cNvPr>
          <p:cNvCxnSpPr>
            <a:cxnSpLocks/>
            <a:stCxn id="215" idx="2"/>
            <a:endCxn id="217" idx="0"/>
          </p:cNvCxnSpPr>
          <p:nvPr/>
        </p:nvCxnSpPr>
        <p:spPr>
          <a:xfrm>
            <a:off x="7909496" y="5092067"/>
            <a:ext cx="630191" cy="576828"/>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41">
            <a:extLst>
              <a:ext uri="{C183D7F6-B498-43B3-948B-1728B52AA6E4}">
                <adec:decorative xmlns:adec="http://schemas.microsoft.com/office/drawing/2017/decorative" val="1"/>
              </a:ext>
            </a:extLst>
          </p:cNvPr>
          <p:cNvCxnSpPr>
            <a:cxnSpLocks/>
            <a:stCxn id="215" idx="2"/>
            <a:endCxn id="218" idx="0"/>
          </p:cNvCxnSpPr>
          <p:nvPr/>
        </p:nvCxnSpPr>
        <p:spPr>
          <a:xfrm>
            <a:off x="7909496" y="5092067"/>
            <a:ext cx="2243263" cy="576828"/>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Try the Example Yourself</a:t>
            </a:r>
            <a:endParaRPr/>
          </a:p>
        </p:txBody>
      </p:sp>
      <p:sp>
        <p:nvSpPr>
          <p:cNvPr id="230" name="Google Shape;230;p42"/>
          <p:cNvSpPr txBox="1">
            <a:spLocks noGrp="1"/>
          </p:cNvSpPr>
          <p:nvPr>
            <p:ph type="body" idx="1"/>
          </p:nvPr>
        </p:nvSpPr>
        <p:spPr>
          <a:xfrm>
            <a:off x="628094" y="1805776"/>
            <a:ext cx="12561413" cy="5234187"/>
          </a:xfrm>
          <a:prstGeom prst="rect">
            <a:avLst/>
          </a:prstGeom>
        </p:spPr>
        <p:txBody>
          <a:bodyPr spcFirstLastPara="1" vert="horz" wrap="square" lIns="91422" tIns="91422" rIns="91422" bIns="91422" rtlCol="0" anchor="t" anchorCtr="0">
            <a:noAutofit/>
          </a:bodyPr>
          <a:lstStyle/>
          <a:p>
            <a:pPr>
              <a:buChar char="●"/>
            </a:pPr>
            <a:r>
              <a:rPr lang="en"/>
              <a:t>Open Terminal</a:t>
            </a:r>
            <a:endParaRPr/>
          </a:p>
          <a:p>
            <a:pPr lvl="1">
              <a:spcBef>
                <a:spcPts val="0"/>
              </a:spcBef>
              <a:buChar char="○"/>
            </a:pPr>
            <a:r>
              <a:rPr lang="en"/>
              <a:t>Mac OS - type</a:t>
            </a:r>
            <a:r>
              <a:rPr lang="en" sz="1813"/>
              <a:t> ⌘ + spacebar. Then type ‘terminal’</a:t>
            </a:r>
            <a:endParaRPr sz="1813"/>
          </a:p>
          <a:p>
            <a:pPr lvl="1" indent="-460583">
              <a:spcBef>
                <a:spcPts val="0"/>
              </a:spcBef>
              <a:buSzPts val="1200"/>
              <a:buChar char="○"/>
            </a:pPr>
            <a:r>
              <a:rPr lang="en" sz="1813"/>
              <a:t>Windows OS  - go to search bar, type cmd (or terminal) </a:t>
            </a:r>
            <a:endParaRPr sz="1813"/>
          </a:p>
          <a:p>
            <a:pPr>
              <a:spcBef>
                <a:spcPts val="0"/>
              </a:spcBef>
              <a:buChar char="●"/>
            </a:pPr>
            <a:r>
              <a:rPr lang="en"/>
              <a:t>First, let’s see where you are at:</a:t>
            </a:r>
            <a:endParaRPr/>
          </a:p>
          <a:p>
            <a:pPr lvl="1">
              <a:spcBef>
                <a:spcPts val="0"/>
              </a:spcBef>
              <a:buChar char="○"/>
            </a:pPr>
            <a:r>
              <a:rPr lang="en"/>
              <a:t>Mac OS - type </a:t>
            </a:r>
            <a:r>
              <a:rPr lang="en" b="1"/>
              <a:t>pwd</a:t>
            </a:r>
            <a:endParaRPr b="1"/>
          </a:p>
          <a:p>
            <a:pPr lvl="1">
              <a:spcBef>
                <a:spcPts val="0"/>
              </a:spcBef>
              <a:buChar char="○"/>
            </a:pPr>
            <a:r>
              <a:rPr lang="en"/>
              <a:t>Windows - type </a:t>
            </a:r>
            <a:r>
              <a:rPr lang="en" sz="1813" b="1"/>
              <a:t>echo %cd%</a:t>
            </a:r>
            <a:endParaRPr sz="1813" b="1"/>
          </a:p>
          <a:p>
            <a:pPr lvl="1" indent="-460583">
              <a:spcBef>
                <a:spcPts val="0"/>
              </a:spcBef>
              <a:buSzPts val="1200"/>
              <a:buChar char="○"/>
            </a:pPr>
            <a:r>
              <a:rPr lang="en" sz="1813"/>
              <a:t>This is your present working directory -&gt;  pwd should have given absolute path</a:t>
            </a:r>
            <a:endParaRPr sz="1813"/>
          </a:p>
          <a:p>
            <a:pPr>
              <a:spcBef>
                <a:spcPts val="0"/>
              </a:spcBef>
              <a:buChar char="●"/>
            </a:pPr>
            <a:r>
              <a:rPr lang="en"/>
              <a:t>List your files</a:t>
            </a:r>
            <a:endParaRPr/>
          </a:p>
          <a:p>
            <a:pPr lvl="1">
              <a:spcBef>
                <a:spcPts val="0"/>
              </a:spcBef>
              <a:buChar char="○"/>
            </a:pPr>
            <a:r>
              <a:rPr lang="en"/>
              <a:t>Mac OS - type </a:t>
            </a:r>
            <a:r>
              <a:rPr lang="en" b="1"/>
              <a:t>ls</a:t>
            </a:r>
            <a:endParaRPr b="1"/>
          </a:p>
          <a:p>
            <a:pPr lvl="1">
              <a:spcBef>
                <a:spcPts val="0"/>
              </a:spcBef>
              <a:buChar char="○"/>
            </a:pPr>
            <a:r>
              <a:rPr lang="en"/>
              <a:t>Windows - type </a:t>
            </a:r>
            <a:r>
              <a:rPr lang="en" b="1"/>
              <a:t>dir</a:t>
            </a:r>
            <a:endParaRPr b="1"/>
          </a:p>
          <a:p>
            <a:pPr>
              <a:spcBef>
                <a:spcPts val="0"/>
              </a:spcBef>
              <a:buChar char="●"/>
            </a:pPr>
            <a:r>
              <a:rPr lang="en"/>
              <a:t>Change directors </a:t>
            </a:r>
            <a:endParaRPr/>
          </a:p>
          <a:p>
            <a:pPr lvl="1">
              <a:spcBef>
                <a:spcPts val="0"/>
              </a:spcBef>
              <a:buChar char="○"/>
            </a:pPr>
            <a:r>
              <a:rPr lang="en" b="1"/>
              <a:t>cd  </a:t>
            </a:r>
            <a:r>
              <a:rPr lang="en"/>
              <a:t>_directory you want to change to_  (For example)   </a:t>
            </a:r>
            <a:r>
              <a:rPr lang="en" b="1"/>
              <a:t>cd Desktop </a:t>
            </a:r>
            <a:endParaRPr b="1"/>
          </a:p>
          <a:p>
            <a:pPr lvl="1">
              <a:spcBef>
                <a:spcPts val="0"/>
              </a:spcBef>
              <a:buChar char="○"/>
            </a:pPr>
            <a:r>
              <a:rPr lang="en" b="1"/>
              <a:t>cd Downloads </a:t>
            </a:r>
            <a:endParaRPr b="1"/>
          </a:p>
          <a:p>
            <a:pPr>
              <a:spcBef>
                <a:spcPts val="0"/>
              </a:spcBef>
              <a:buChar char="●"/>
            </a:pPr>
            <a:r>
              <a:rPr lang="en"/>
              <a:t>Try to list your files from within this directory, and see your present working directory. </a:t>
            </a:r>
            <a:endParaRPr/>
          </a:p>
          <a:p>
            <a:pPr marL="0" indent="0">
              <a:buNone/>
            </a:pPr>
            <a:endParaRPr/>
          </a:p>
          <a:p>
            <a:pPr marL="0" indent="0">
              <a:buNone/>
            </a:pPr>
            <a:endParaRPr/>
          </a:p>
          <a:p>
            <a:pPr marL="0" indent="0">
              <a:spcAft>
                <a:spcPts val="604"/>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2FA-7A3E-294A-B0F2-51C1B43B6B65}"/>
              </a:ext>
            </a:extLst>
          </p:cNvPr>
          <p:cNvSpPr>
            <a:spLocks noGrp="1"/>
          </p:cNvSpPr>
          <p:nvPr>
            <p:ph type="title"/>
          </p:nvPr>
        </p:nvSpPr>
        <p:spPr/>
        <p:txBody>
          <a:bodyPr/>
          <a:lstStyle/>
          <a:p>
            <a:r>
              <a:rPr lang="en-US" dirty="0"/>
              <a:t>Reading Files</a:t>
            </a:r>
          </a:p>
        </p:txBody>
      </p:sp>
      <p:sp>
        <p:nvSpPr>
          <p:cNvPr id="3" name="Text Placeholder 2">
            <a:extLst>
              <a:ext uri="{FF2B5EF4-FFF2-40B4-BE49-F238E27FC236}">
                <a16:creationId xmlns:a16="http://schemas.microsoft.com/office/drawing/2014/main" id="{6CDCD635-1426-B74A-8BBD-870B061FF2CD}"/>
              </a:ext>
            </a:extLst>
          </p:cNvPr>
          <p:cNvSpPr>
            <a:spLocks noGrp="1"/>
          </p:cNvSpPr>
          <p:nvPr>
            <p:ph type="body" sz="quarter" idx="10"/>
          </p:nvPr>
        </p:nvSpPr>
        <p:spPr>
          <a:xfrm>
            <a:off x="628075" y="1776682"/>
            <a:ext cx="7082236" cy="2947538"/>
          </a:xfrm>
        </p:spPr>
        <p:txBody>
          <a:bodyPr/>
          <a:lstStyle/>
          <a:p>
            <a:r>
              <a:rPr lang="en-US" dirty="0"/>
              <a:t>name = open(“filename”)  - notice setting!</a:t>
            </a:r>
          </a:p>
          <a:p>
            <a:r>
              <a:rPr lang="en-US" dirty="0" err="1"/>
              <a:t>name.read</a:t>
            </a:r>
            <a:r>
              <a:rPr lang="en-US" dirty="0"/>
              <a:t>() </a:t>
            </a:r>
          </a:p>
          <a:p>
            <a:pPr lvl="1"/>
            <a:r>
              <a:rPr lang="en-US" dirty="0"/>
              <a:t>returns the </a:t>
            </a:r>
            <a:r>
              <a:rPr lang="en-US" b="1" dirty="0"/>
              <a:t>entire file</a:t>
            </a:r>
            <a:r>
              <a:rPr lang="en-US" dirty="0"/>
              <a:t> as a single string! </a:t>
            </a:r>
          </a:p>
          <a:p>
            <a:r>
              <a:rPr lang="en-US" dirty="0"/>
              <a:t> </a:t>
            </a:r>
            <a:r>
              <a:rPr lang="en-US" dirty="0" err="1"/>
              <a:t>name.readLines</a:t>
            </a:r>
            <a:r>
              <a:rPr lang="en-US" dirty="0"/>
              <a:t>() – more common</a:t>
            </a:r>
          </a:p>
          <a:p>
            <a:pPr lvl="1"/>
            <a:r>
              <a:rPr lang="en-US" dirty="0"/>
              <a:t>stores each line as an item in a List</a:t>
            </a:r>
          </a:p>
          <a:p>
            <a:pPr lvl="1"/>
            <a:r>
              <a:rPr lang="en-US" dirty="0"/>
              <a:t>including the \n character! </a:t>
            </a:r>
          </a:p>
          <a:p>
            <a:pPr lvl="2"/>
            <a:r>
              <a:rPr lang="en-US" dirty="0"/>
              <a:t>.strip() removes newline + before and after spaces</a:t>
            </a:r>
          </a:p>
        </p:txBody>
      </p:sp>
      <p:sp>
        <p:nvSpPr>
          <p:cNvPr id="5" name="Rectangle 4">
            <a:extLst>
              <a:ext uri="{FF2B5EF4-FFF2-40B4-BE49-F238E27FC236}">
                <a16:creationId xmlns:a16="http://schemas.microsoft.com/office/drawing/2014/main" id="{FC3FAADF-0B32-FE47-81F3-36327F3EC5F3}"/>
              </a:ext>
            </a:extLst>
          </p:cNvPr>
          <p:cNvSpPr/>
          <p:nvPr/>
        </p:nvSpPr>
        <p:spPr>
          <a:xfrm>
            <a:off x="6056489" y="1772541"/>
            <a:ext cx="3307644" cy="1370097"/>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f =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simple.txt</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content = </a:t>
            </a:r>
            <a:r>
              <a:rPr lang="en-US" dirty="0" err="1">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(content)</a:t>
            </a:r>
          </a:p>
        </p:txBody>
      </p:sp>
      <p:sp>
        <p:nvSpPr>
          <p:cNvPr id="6" name="Rectangle 5">
            <a:extLst>
              <a:ext uri="{FF2B5EF4-FFF2-40B4-BE49-F238E27FC236}">
                <a16:creationId xmlns:a16="http://schemas.microsoft.com/office/drawing/2014/main" id="{DD85B1A4-949D-184B-9CC2-5B9A55878C56}"/>
              </a:ext>
            </a:extLst>
          </p:cNvPr>
          <p:cNvSpPr/>
          <p:nvPr/>
        </p:nvSpPr>
        <p:spPr>
          <a:xfrm>
            <a:off x="801511" y="5070864"/>
            <a:ext cx="6908800" cy="1938992"/>
          </a:xfrm>
          <a:prstGeom prst="rect">
            <a:avLst/>
          </a:prstGeom>
        </p:spPr>
        <p:txBody>
          <a:bodyPr>
            <a:spAutoFit/>
          </a:bodyPr>
          <a:lstStyle/>
          <a:p>
            <a:r>
              <a:rPr lang="en-US" dirty="0">
                <a:latin typeface="Consolas" panose="020B0609020204030204" pitchFamily="49" charset="0"/>
                <a:cs typeface="Consolas" panose="020B0609020204030204" pitchFamily="49" charset="0"/>
              </a:rPr>
              <a:t>record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line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contents: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line.strip</a:t>
            </a:r>
            <a:r>
              <a:rPr lang="en-US" dirty="0">
                <a:latin typeface="Consolas" panose="020B0609020204030204" pitchFamily="49" charset="0"/>
                <a:cs typeface="Consolas" panose="020B0609020204030204" pitchFamily="49" charset="0"/>
              </a:rPr>
              <a:t>() == </a:t>
            </a:r>
            <a:r>
              <a:rPr lang="en-US" dirty="0">
                <a:solidFill>
                  <a:srgbClr val="6A8759"/>
                </a:solidFill>
                <a:latin typeface="Consolas" panose="020B0609020204030204" pitchFamily="49" charset="0"/>
                <a:cs typeface="Consolas" panose="020B0609020204030204" pitchFamily="49" charset="0"/>
              </a:rPr>
              <a:t>"Legend of </a:t>
            </a:r>
            <a:r>
              <a:rPr lang="en-US" dirty="0" err="1">
                <a:solidFill>
                  <a:srgbClr val="6A8759"/>
                </a:solidFill>
                <a:latin typeface="Consolas" panose="020B0609020204030204" pitchFamily="49" charset="0"/>
                <a:cs typeface="Consolas" panose="020B0609020204030204" pitchFamily="49" charset="0"/>
              </a:rPr>
              <a:t>Korra</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record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if </a:t>
            </a:r>
            <a:r>
              <a:rPr lang="en-US" dirty="0">
                <a:latin typeface="Consolas" panose="020B0609020204030204" pitchFamily="49" charset="0"/>
                <a:cs typeface="Consolas" panose="020B0609020204030204" pitchFamily="49" charset="0"/>
              </a:rPr>
              <a:t>record:</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line.strip</a:t>
            </a:r>
            <a:r>
              <a:rPr lang="en-US" dirty="0">
                <a:latin typeface="Consolas" panose="020B0609020204030204" pitchFamily="49" charset="0"/>
                <a:cs typeface="Consolas" panose="020B0609020204030204" pitchFamily="49" charset="0"/>
              </a:rPr>
              <a:t>())</a:t>
            </a:r>
          </a:p>
        </p:txBody>
      </p:sp>
      <p:sp>
        <p:nvSpPr>
          <p:cNvPr id="9" name="Snip Single Corner Rectangle 8">
            <a:extLst>
              <a:ext uri="{FF2B5EF4-FFF2-40B4-BE49-F238E27FC236}">
                <a16:creationId xmlns:a16="http://schemas.microsoft.com/office/drawing/2014/main" id="{D0E3527F-6C08-1F40-A7D8-B52C4FE051FF}"/>
              </a:ext>
            </a:extLst>
          </p:cNvPr>
          <p:cNvSpPr/>
          <p:nvPr/>
        </p:nvSpPr>
        <p:spPr>
          <a:xfrm>
            <a:off x="11153422" y="116111"/>
            <a:ext cx="2438400" cy="2695222"/>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a:t>Last Air Bender</a:t>
            </a:r>
          </a:p>
          <a:p>
            <a:r>
              <a:rPr lang="en-US" sz="1800" dirty="0"/>
              <a:t>Book 1: Water</a:t>
            </a:r>
          </a:p>
          <a:p>
            <a:r>
              <a:rPr lang="en-US" sz="1800" dirty="0"/>
              <a:t>Book 2: Earth</a:t>
            </a:r>
          </a:p>
          <a:p>
            <a:r>
              <a:rPr lang="en-US" sz="1800" dirty="0"/>
              <a:t>Book 3: Fire</a:t>
            </a:r>
          </a:p>
          <a:p>
            <a:r>
              <a:rPr lang="en-US" sz="1800" dirty="0"/>
              <a:t>Legend of </a:t>
            </a:r>
            <a:r>
              <a:rPr lang="en-US" sz="1800" dirty="0" err="1"/>
              <a:t>Korra</a:t>
            </a:r>
            <a:endParaRPr lang="en-US" sz="1800" dirty="0"/>
          </a:p>
          <a:p>
            <a:r>
              <a:rPr lang="en-US" sz="1800" dirty="0"/>
              <a:t>Book 1: Air</a:t>
            </a:r>
          </a:p>
          <a:p>
            <a:r>
              <a:rPr lang="en-US" sz="1800" dirty="0"/>
              <a:t>Book 2: Spirits</a:t>
            </a:r>
          </a:p>
          <a:p>
            <a:r>
              <a:rPr lang="en-US" sz="1800" dirty="0"/>
              <a:t>Book 3: Change</a:t>
            </a:r>
          </a:p>
          <a:p>
            <a:r>
              <a:rPr lang="en-US" sz="1800" dirty="0"/>
              <a:t>Book 4: Balance</a:t>
            </a:r>
          </a:p>
        </p:txBody>
      </p:sp>
    </p:spTree>
    <p:extLst>
      <p:ext uri="{BB962C8B-B14F-4D97-AF65-F5344CB8AC3E}">
        <p14:creationId xmlns:p14="http://schemas.microsoft.com/office/powerpoint/2010/main" val="145539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F398-BD4C-B942-9E48-6E5FF5B1FD59}"/>
              </a:ext>
            </a:extLst>
          </p:cNvPr>
          <p:cNvSpPr>
            <a:spLocks noGrp="1"/>
          </p:cNvSpPr>
          <p:nvPr>
            <p:ph type="title"/>
          </p:nvPr>
        </p:nvSpPr>
        <p:spPr/>
        <p:txBody>
          <a:bodyPr/>
          <a:lstStyle/>
          <a:p>
            <a:r>
              <a:rPr lang="en-US" dirty="0"/>
              <a:t>Comma  Separated Values</a:t>
            </a:r>
          </a:p>
        </p:txBody>
      </p:sp>
      <p:sp>
        <p:nvSpPr>
          <p:cNvPr id="3" name="Text Placeholder 2">
            <a:extLst>
              <a:ext uri="{FF2B5EF4-FFF2-40B4-BE49-F238E27FC236}">
                <a16:creationId xmlns:a16="http://schemas.microsoft.com/office/drawing/2014/main" id="{8890858A-E715-9D4D-BE58-0916AE27E311}"/>
              </a:ext>
            </a:extLst>
          </p:cNvPr>
          <p:cNvSpPr>
            <a:spLocks noGrp="1"/>
          </p:cNvSpPr>
          <p:nvPr>
            <p:ph type="body" sz="quarter" idx="10"/>
          </p:nvPr>
        </p:nvSpPr>
        <p:spPr>
          <a:xfrm>
            <a:off x="628075" y="1538826"/>
            <a:ext cx="5840457" cy="2347374"/>
          </a:xfrm>
        </p:spPr>
        <p:txBody>
          <a:bodyPr/>
          <a:lstStyle/>
          <a:p>
            <a:r>
              <a:rPr lang="en-US" dirty="0"/>
              <a:t>Most Data stored in Comma Separated  Values</a:t>
            </a:r>
          </a:p>
          <a:p>
            <a:pPr lvl="1"/>
            <a:r>
              <a:rPr lang="en-US" dirty="0"/>
              <a:t>Think about  Excel / Spreadsheets</a:t>
            </a:r>
          </a:p>
          <a:p>
            <a:pPr lvl="1"/>
            <a:r>
              <a:rPr lang="en-US" dirty="0"/>
              <a:t>The underlining design is:</a:t>
            </a:r>
          </a:p>
          <a:p>
            <a:pPr lvl="2"/>
            <a:r>
              <a:rPr lang="en-US" dirty="0"/>
              <a:t>flat data</a:t>
            </a:r>
          </a:p>
          <a:p>
            <a:pPr lvl="2"/>
            <a:r>
              <a:rPr lang="en-US" dirty="0"/>
              <a:t>row / column format</a:t>
            </a:r>
          </a:p>
          <a:p>
            <a:pPr lvl="2"/>
            <a:r>
              <a:rPr lang="en-US" dirty="0"/>
              <a:t>separated by commas</a:t>
            </a:r>
          </a:p>
        </p:txBody>
      </p:sp>
      <p:graphicFrame>
        <p:nvGraphicFramePr>
          <p:cNvPr id="4" name="Table 4">
            <a:extLst>
              <a:ext uri="{FF2B5EF4-FFF2-40B4-BE49-F238E27FC236}">
                <a16:creationId xmlns:a16="http://schemas.microsoft.com/office/drawing/2014/main" id="{DAA86A97-B798-B745-8A92-9FFAC5771EE2}"/>
              </a:ext>
            </a:extLst>
          </p:cNvPr>
          <p:cNvGraphicFramePr>
            <a:graphicFrameLocks noGrp="1"/>
          </p:cNvGraphicFramePr>
          <p:nvPr>
            <p:extLst>
              <p:ext uri="{D42A27DB-BD31-4B8C-83A1-F6EECF244321}">
                <p14:modId xmlns:p14="http://schemas.microsoft.com/office/powerpoint/2010/main" val="1948013245"/>
              </p:ext>
            </p:extLst>
          </p:nvPr>
        </p:nvGraphicFramePr>
        <p:xfrm>
          <a:off x="1725150" y="3961304"/>
          <a:ext cx="3522132" cy="1363136"/>
        </p:xfrm>
        <a:graphic>
          <a:graphicData uri="http://schemas.openxmlformats.org/drawingml/2006/table">
            <a:tbl>
              <a:tblPr firstRow="1" bandRow="1">
                <a:tableStyleId>{073A0DAA-6AF3-43AB-8588-CEC1D06C72B9}</a:tableStyleId>
              </a:tblPr>
              <a:tblGrid>
                <a:gridCol w="1174044">
                  <a:extLst>
                    <a:ext uri="{9D8B030D-6E8A-4147-A177-3AD203B41FA5}">
                      <a16:colId xmlns:a16="http://schemas.microsoft.com/office/drawing/2014/main" val="1838081284"/>
                    </a:ext>
                  </a:extLst>
                </a:gridCol>
                <a:gridCol w="1174044">
                  <a:extLst>
                    <a:ext uri="{9D8B030D-6E8A-4147-A177-3AD203B41FA5}">
                      <a16:colId xmlns:a16="http://schemas.microsoft.com/office/drawing/2014/main" val="683512588"/>
                    </a:ext>
                  </a:extLst>
                </a:gridCol>
                <a:gridCol w="1174044">
                  <a:extLst>
                    <a:ext uri="{9D8B030D-6E8A-4147-A177-3AD203B41FA5}">
                      <a16:colId xmlns:a16="http://schemas.microsoft.com/office/drawing/2014/main" val="2192165826"/>
                    </a:ext>
                  </a:extLst>
                </a:gridCol>
              </a:tblGrid>
              <a:tr h="340784">
                <a:tc>
                  <a:txBody>
                    <a:bodyPr/>
                    <a:lstStyle/>
                    <a:p>
                      <a:r>
                        <a:rPr lang="en-US" sz="1600" dirty="0"/>
                        <a:t>Region</a:t>
                      </a:r>
                    </a:p>
                  </a:txBody>
                  <a:tcPr/>
                </a:tc>
                <a:tc>
                  <a:txBody>
                    <a:bodyPr/>
                    <a:lstStyle/>
                    <a:p>
                      <a:r>
                        <a:rPr lang="en-US" sz="1600" dirty="0"/>
                        <a:t>Animal</a:t>
                      </a:r>
                    </a:p>
                  </a:txBody>
                  <a:tcPr/>
                </a:tc>
                <a:tc>
                  <a:txBody>
                    <a:bodyPr/>
                    <a:lstStyle/>
                    <a:p>
                      <a:r>
                        <a:rPr lang="en-US" sz="1600" dirty="0"/>
                        <a:t>Counted</a:t>
                      </a:r>
                    </a:p>
                  </a:txBody>
                  <a:tcPr/>
                </a:tc>
                <a:extLst>
                  <a:ext uri="{0D108BD9-81ED-4DB2-BD59-A6C34878D82A}">
                    <a16:rowId xmlns:a16="http://schemas.microsoft.com/office/drawing/2014/main" val="3069960127"/>
                  </a:ext>
                </a:extLst>
              </a:tr>
              <a:tr h="340784">
                <a:tc>
                  <a:txBody>
                    <a:bodyPr/>
                    <a:lstStyle/>
                    <a:p>
                      <a:r>
                        <a:rPr lang="en-US" sz="1600" dirty="0"/>
                        <a:t>Forest</a:t>
                      </a:r>
                    </a:p>
                  </a:txBody>
                  <a:tcPr/>
                </a:tc>
                <a:tc>
                  <a:txBody>
                    <a:bodyPr/>
                    <a:lstStyle/>
                    <a:p>
                      <a:r>
                        <a:rPr lang="en-US" sz="1600" dirty="0"/>
                        <a:t>Fox</a:t>
                      </a:r>
                    </a:p>
                  </a:txBody>
                  <a:tcPr/>
                </a:tc>
                <a:tc>
                  <a:txBody>
                    <a:bodyPr/>
                    <a:lstStyle/>
                    <a:p>
                      <a:r>
                        <a:rPr lang="en-US" sz="1600" dirty="0"/>
                        <a:t>3</a:t>
                      </a:r>
                    </a:p>
                  </a:txBody>
                  <a:tcPr/>
                </a:tc>
                <a:extLst>
                  <a:ext uri="{0D108BD9-81ED-4DB2-BD59-A6C34878D82A}">
                    <a16:rowId xmlns:a16="http://schemas.microsoft.com/office/drawing/2014/main" val="2466677307"/>
                  </a:ext>
                </a:extLst>
              </a:tr>
              <a:tr h="340784">
                <a:tc>
                  <a:txBody>
                    <a:bodyPr/>
                    <a:lstStyle/>
                    <a:p>
                      <a:r>
                        <a:rPr lang="en-US" sz="1600" dirty="0"/>
                        <a:t>Plains</a:t>
                      </a:r>
                    </a:p>
                  </a:txBody>
                  <a:tcPr/>
                </a:tc>
                <a:tc>
                  <a:txBody>
                    <a:bodyPr/>
                    <a:lstStyle/>
                    <a:p>
                      <a:r>
                        <a:rPr lang="en-US" sz="1600" dirty="0"/>
                        <a:t>Fox</a:t>
                      </a:r>
                    </a:p>
                  </a:txBody>
                  <a:tcPr/>
                </a:tc>
                <a:tc>
                  <a:txBody>
                    <a:bodyPr/>
                    <a:lstStyle/>
                    <a:p>
                      <a:r>
                        <a:rPr lang="en-US" sz="1600" dirty="0"/>
                        <a:t>5</a:t>
                      </a:r>
                    </a:p>
                  </a:txBody>
                  <a:tcPr/>
                </a:tc>
                <a:extLst>
                  <a:ext uri="{0D108BD9-81ED-4DB2-BD59-A6C34878D82A}">
                    <a16:rowId xmlns:a16="http://schemas.microsoft.com/office/drawing/2014/main" val="484604856"/>
                  </a:ext>
                </a:extLst>
              </a:tr>
              <a:tr h="340784">
                <a:tc>
                  <a:txBody>
                    <a:bodyPr/>
                    <a:lstStyle/>
                    <a:p>
                      <a:r>
                        <a:rPr lang="en-US" sz="1600" dirty="0"/>
                        <a:t>Desert</a:t>
                      </a:r>
                    </a:p>
                  </a:txBody>
                  <a:tcPr/>
                </a:tc>
                <a:tc>
                  <a:txBody>
                    <a:bodyPr/>
                    <a:lstStyle/>
                    <a:p>
                      <a:r>
                        <a:rPr lang="en-US" sz="1600" dirty="0"/>
                        <a:t>Fox</a:t>
                      </a:r>
                    </a:p>
                  </a:txBody>
                  <a:tcPr/>
                </a:tc>
                <a:tc>
                  <a:txBody>
                    <a:bodyPr/>
                    <a:lstStyle/>
                    <a:p>
                      <a:r>
                        <a:rPr lang="en-US" sz="1600" dirty="0"/>
                        <a:t>2</a:t>
                      </a:r>
                    </a:p>
                  </a:txBody>
                  <a:tcPr/>
                </a:tc>
                <a:extLst>
                  <a:ext uri="{0D108BD9-81ED-4DB2-BD59-A6C34878D82A}">
                    <a16:rowId xmlns:a16="http://schemas.microsoft.com/office/drawing/2014/main" val="1984213067"/>
                  </a:ext>
                </a:extLst>
              </a:tr>
            </a:tbl>
          </a:graphicData>
        </a:graphic>
      </p:graphicFrame>
      <p:sp>
        <p:nvSpPr>
          <p:cNvPr id="5" name="Snip Single Corner Rectangle 4">
            <a:extLst>
              <a:ext uri="{FF2B5EF4-FFF2-40B4-BE49-F238E27FC236}">
                <a16:creationId xmlns:a16="http://schemas.microsoft.com/office/drawing/2014/main" id="{37C4F930-2241-CD44-A0CD-D7A78108F436}"/>
              </a:ext>
            </a:extLst>
          </p:cNvPr>
          <p:cNvSpPr/>
          <p:nvPr/>
        </p:nvSpPr>
        <p:spPr>
          <a:xfrm>
            <a:off x="1725150" y="5630872"/>
            <a:ext cx="3104444" cy="1205404"/>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err="1"/>
              <a:t>Region,Animal,Counted</a:t>
            </a:r>
            <a:endParaRPr lang="en-US" sz="1800" dirty="0"/>
          </a:p>
          <a:p>
            <a:r>
              <a:rPr lang="en-US" sz="1800" dirty="0"/>
              <a:t>Forest,Fox,3</a:t>
            </a:r>
          </a:p>
          <a:p>
            <a:r>
              <a:rPr lang="en-US" sz="1800" dirty="0"/>
              <a:t>Plains,Fox,5</a:t>
            </a:r>
          </a:p>
          <a:p>
            <a:r>
              <a:rPr lang="en-US" sz="1800" dirty="0"/>
              <a:t>Desert,Fox,2</a:t>
            </a:r>
          </a:p>
        </p:txBody>
      </p:sp>
      <p:sp>
        <p:nvSpPr>
          <p:cNvPr id="6" name="TextBox 5">
            <a:extLst>
              <a:ext uri="{FF2B5EF4-FFF2-40B4-BE49-F238E27FC236}">
                <a16:creationId xmlns:a16="http://schemas.microsoft.com/office/drawing/2014/main" id="{456F9847-E3DE-3C4C-97AD-9023A0327579}"/>
              </a:ext>
            </a:extLst>
          </p:cNvPr>
          <p:cNvSpPr txBox="1"/>
          <p:nvPr/>
        </p:nvSpPr>
        <p:spPr>
          <a:xfrm>
            <a:off x="4829594" y="6033519"/>
            <a:ext cx="2569934" cy="400110"/>
          </a:xfrm>
          <a:prstGeom prst="rect">
            <a:avLst/>
          </a:prstGeom>
          <a:noFill/>
        </p:spPr>
        <p:txBody>
          <a:bodyPr wrap="none" rtlCol="0">
            <a:spAutoFit/>
          </a:bodyPr>
          <a:lstStyle/>
          <a:p>
            <a:r>
              <a:rPr lang="en-US" dirty="0"/>
              <a:t>Underlining CSV File</a:t>
            </a:r>
          </a:p>
        </p:txBody>
      </p:sp>
      <p:sp>
        <p:nvSpPr>
          <p:cNvPr id="8" name="TextBox 7">
            <a:extLst>
              <a:ext uri="{FF2B5EF4-FFF2-40B4-BE49-F238E27FC236}">
                <a16:creationId xmlns:a16="http://schemas.microsoft.com/office/drawing/2014/main" id="{B61C357D-D78A-A249-9D8B-FE8C203EEE4A}"/>
              </a:ext>
            </a:extLst>
          </p:cNvPr>
          <p:cNvSpPr txBox="1"/>
          <p:nvPr/>
        </p:nvSpPr>
        <p:spPr>
          <a:xfrm>
            <a:off x="9414934" y="294170"/>
            <a:ext cx="4156907" cy="2246769"/>
          </a:xfrm>
          <a:prstGeom prst="rect">
            <a:avLst/>
          </a:prstGeom>
          <a:solidFill>
            <a:schemeClr val="accent1"/>
          </a:solidFill>
        </p:spPr>
        <p:txBody>
          <a:bodyPr wrap="none" rtlCol="0">
            <a:spAutoFit/>
          </a:bodyPr>
          <a:lstStyle/>
          <a:p>
            <a:r>
              <a:rPr lang="en-US" b="1" dirty="0"/>
              <a:t>Pro Discussion:</a:t>
            </a:r>
          </a:p>
          <a:p>
            <a:r>
              <a:rPr lang="en-US" dirty="0"/>
              <a:t>CSV and JSON formatted files are </a:t>
            </a:r>
          </a:p>
          <a:p>
            <a:r>
              <a:rPr lang="en-US" dirty="0"/>
              <a:t>some of the most common formats</a:t>
            </a:r>
          </a:p>
          <a:p>
            <a:r>
              <a:rPr lang="en-US" dirty="0"/>
              <a:t>to store data in for data analysis. </a:t>
            </a:r>
          </a:p>
          <a:p>
            <a:endParaRPr lang="en-US" dirty="0"/>
          </a:p>
          <a:p>
            <a:r>
              <a:rPr lang="en-US" dirty="0"/>
              <a:t>Data is often flawed and needs </a:t>
            </a:r>
          </a:p>
          <a:p>
            <a:r>
              <a:rPr lang="en-US" dirty="0"/>
              <a:t>fixed before running scripts on it!</a:t>
            </a:r>
          </a:p>
        </p:txBody>
      </p:sp>
    </p:spTree>
    <p:extLst>
      <p:ext uri="{BB962C8B-B14F-4D97-AF65-F5344CB8AC3E}">
        <p14:creationId xmlns:p14="http://schemas.microsoft.com/office/powerpoint/2010/main" val="16023763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4353-23B1-1843-8FC7-EB2BC9B9F188}"/>
              </a:ext>
            </a:extLst>
          </p:cNvPr>
          <p:cNvSpPr>
            <a:spLocks noGrp="1"/>
          </p:cNvSpPr>
          <p:nvPr>
            <p:ph type="title"/>
          </p:nvPr>
        </p:nvSpPr>
        <p:spPr/>
        <p:txBody>
          <a:bodyPr/>
          <a:lstStyle/>
          <a:p>
            <a:r>
              <a:rPr lang="en-US" dirty="0"/>
              <a:t>CSV in Python – Made Easy!</a:t>
            </a:r>
          </a:p>
        </p:txBody>
      </p:sp>
      <p:sp>
        <p:nvSpPr>
          <p:cNvPr id="3" name="Text Placeholder 2">
            <a:extLst>
              <a:ext uri="{FF2B5EF4-FFF2-40B4-BE49-F238E27FC236}">
                <a16:creationId xmlns:a16="http://schemas.microsoft.com/office/drawing/2014/main" id="{9ACEAB44-5610-7347-9840-C568C577FB0B}"/>
              </a:ext>
            </a:extLst>
          </p:cNvPr>
          <p:cNvSpPr>
            <a:spLocks noGrp="1"/>
          </p:cNvSpPr>
          <p:nvPr>
            <p:ph type="body" sz="quarter" idx="10"/>
          </p:nvPr>
        </p:nvSpPr>
        <p:spPr>
          <a:xfrm>
            <a:off x="628076" y="1776683"/>
            <a:ext cx="6879036" cy="2426562"/>
          </a:xfrm>
        </p:spPr>
        <p:txBody>
          <a:bodyPr/>
          <a:lstStyle/>
          <a:p>
            <a:r>
              <a:rPr lang="en-US" dirty="0"/>
              <a:t>Built in code to read CSV files</a:t>
            </a:r>
          </a:p>
          <a:p>
            <a:r>
              <a:rPr lang="en-US" dirty="0"/>
              <a:t>requires an import (like random!)</a:t>
            </a:r>
          </a:p>
          <a:p>
            <a:r>
              <a:rPr lang="en-US" dirty="0"/>
              <a:t>import csv</a:t>
            </a:r>
          </a:p>
          <a:p>
            <a:endParaRPr lang="en-US" dirty="0"/>
          </a:p>
          <a:p>
            <a:endParaRPr lang="en-US" dirty="0"/>
          </a:p>
        </p:txBody>
      </p:sp>
      <p:sp>
        <p:nvSpPr>
          <p:cNvPr id="4" name="Rectangle 3">
            <a:extLst>
              <a:ext uri="{FF2B5EF4-FFF2-40B4-BE49-F238E27FC236}">
                <a16:creationId xmlns:a16="http://schemas.microsoft.com/office/drawing/2014/main" id="{1AAC2AFA-A850-C84B-B7C3-309FDC1B0B69}"/>
              </a:ext>
            </a:extLst>
          </p:cNvPr>
          <p:cNvSpPr/>
          <p:nvPr/>
        </p:nvSpPr>
        <p:spPr>
          <a:xfrm>
            <a:off x="628075" y="3233749"/>
            <a:ext cx="8929511" cy="1938992"/>
          </a:xfrm>
          <a:prstGeom prst="rect">
            <a:avLst/>
          </a:prstGeom>
        </p:spPr>
        <p:txBody>
          <a:bodyPr wrap="square">
            <a:spAutoFit/>
          </a:bodyPr>
          <a:lstStyle/>
          <a:p>
            <a:r>
              <a:rPr lang="en-US" dirty="0">
                <a:solidFill>
                  <a:srgbClr val="808080"/>
                </a:solidFill>
                <a:latin typeface="Consolas" panose="020B0609020204030204" pitchFamily="49" charset="0"/>
                <a:cs typeface="Consolas" panose="020B0609020204030204" pitchFamily="49" charset="0"/>
              </a:rPr>
              <a:t># Use with statement to guarantee file closure</a:t>
            </a:r>
            <a:br>
              <a:rPr lang="en-US" dirty="0">
                <a:solidFill>
                  <a:srgbClr val="808080"/>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mobs.csv</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as </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mobs = </a:t>
            </a:r>
            <a:r>
              <a:rPr lang="en-US" dirty="0" err="1">
                <a:latin typeface="Consolas" panose="020B0609020204030204" pitchFamily="49" charset="0"/>
                <a:cs typeface="Consolas" panose="020B0609020204030204" pitchFamily="49" charset="0"/>
              </a:rPr>
              <a:t>csv.reader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for </a:t>
            </a:r>
            <a:r>
              <a:rPr lang="en-US" dirty="0">
                <a:latin typeface="Consolas" panose="020B0609020204030204" pitchFamily="49" charset="0"/>
                <a:cs typeface="Consolas" panose="020B0609020204030204" pitchFamily="49" charset="0"/>
              </a:rPr>
              <a:t>mob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mobs: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(mob) </a:t>
            </a:r>
            <a:r>
              <a:rPr lang="en-US" dirty="0">
                <a:solidFill>
                  <a:srgbClr val="808080"/>
                </a:solidFill>
                <a:latin typeface="Consolas" panose="020B0609020204030204" pitchFamily="49" charset="0"/>
                <a:cs typeface="Consolas" panose="020B0609020204030204" pitchFamily="49" charset="0"/>
              </a:rPr>
              <a:t>#list including the header! (just a line)</a:t>
            </a:r>
            <a:endParaRPr lang="en-US" dirty="0">
              <a:latin typeface="Consolas" panose="020B0609020204030204" pitchFamily="49" charset="0"/>
              <a:cs typeface="Consolas" panose="020B0609020204030204" pitchFamily="49" charset="0"/>
            </a:endParaRPr>
          </a:p>
        </p:txBody>
      </p:sp>
      <p:sp>
        <p:nvSpPr>
          <p:cNvPr id="5" name="Snip Single Corner Rectangle 4">
            <a:extLst>
              <a:ext uri="{FF2B5EF4-FFF2-40B4-BE49-F238E27FC236}">
                <a16:creationId xmlns:a16="http://schemas.microsoft.com/office/drawing/2014/main" id="{351EA0F2-7C6B-DF42-82C8-D7CEA0DED07A}"/>
              </a:ext>
            </a:extLst>
          </p:cNvPr>
          <p:cNvSpPr/>
          <p:nvPr/>
        </p:nvSpPr>
        <p:spPr>
          <a:xfrm>
            <a:off x="10611556" y="116110"/>
            <a:ext cx="2980266" cy="1859445"/>
          </a:xfrm>
          <a:prstGeom prst="snip1Rect">
            <a:avLst/>
          </a:prstGeom>
          <a:ln/>
        </p:spPr>
        <p:style>
          <a:lnRef idx="2">
            <a:schemeClr val="accent6"/>
          </a:lnRef>
          <a:fillRef idx="1">
            <a:schemeClr val="lt1"/>
          </a:fillRef>
          <a:effectRef idx="0">
            <a:schemeClr val="accent6"/>
          </a:effectRef>
          <a:fontRef idx="minor">
            <a:schemeClr val="dk1"/>
          </a:fontRef>
        </p:style>
        <p:txBody>
          <a:bodyPr lIns="274320" tIns="182880" rIns="274320" bIns="182880" rtlCol="0" anchor="ctr"/>
          <a:lstStyle/>
          <a:p>
            <a:r>
              <a:rPr lang="en-US" sz="1800" dirty="0" err="1"/>
              <a:t>name,hp,ac,initiative</a:t>
            </a:r>
            <a:br>
              <a:rPr lang="en-US" sz="1800" dirty="0"/>
            </a:br>
            <a:r>
              <a:rPr lang="en-US" sz="1800" dirty="0"/>
              <a:t>zombie,22,8,8</a:t>
            </a:r>
            <a:br>
              <a:rPr lang="en-US" sz="1800" dirty="0"/>
            </a:br>
            <a:r>
              <a:rPr lang="en-US" sz="1800" dirty="0"/>
              <a:t>zombie,22,8,10</a:t>
            </a:r>
            <a:br>
              <a:rPr lang="en-US" sz="1800" dirty="0"/>
            </a:br>
            <a:r>
              <a:rPr lang="en-US" sz="1800" dirty="0"/>
              <a:t>skeleton,13,13,12</a:t>
            </a:r>
            <a:br>
              <a:rPr lang="en-US" sz="1800" dirty="0"/>
            </a:br>
            <a:r>
              <a:rPr lang="en-US" sz="1800" dirty="0"/>
              <a:t>skeleton,13,12,20</a:t>
            </a:r>
            <a:br>
              <a:rPr lang="en-US" sz="1800" dirty="0"/>
            </a:br>
            <a:r>
              <a:rPr lang="en-US" sz="1800" dirty="0"/>
              <a:t>kobold,5,12,15</a:t>
            </a:r>
          </a:p>
        </p:txBody>
      </p:sp>
      <p:sp>
        <p:nvSpPr>
          <p:cNvPr id="6" name="Rectangle 5">
            <a:extLst>
              <a:ext uri="{FF2B5EF4-FFF2-40B4-BE49-F238E27FC236}">
                <a16:creationId xmlns:a16="http://schemas.microsoft.com/office/drawing/2014/main" id="{3D9CEF18-BFAA-C141-BA86-37B7647C82D1}"/>
              </a:ext>
            </a:extLst>
          </p:cNvPr>
          <p:cNvSpPr/>
          <p:nvPr/>
        </p:nvSpPr>
        <p:spPr>
          <a:xfrm>
            <a:off x="628076" y="5188201"/>
            <a:ext cx="3548814" cy="1938992"/>
          </a:xfrm>
          <a:prstGeom prst="rect">
            <a:avLst/>
          </a:prstGeom>
        </p:spPr>
        <p:txBody>
          <a:bodyPr wrap="square">
            <a:spAutoFit/>
          </a:bodyPr>
          <a:lstStyle/>
          <a:p>
            <a:r>
              <a:rPr lang="en-US" dirty="0"/>
              <a:t>['name', 'hp', 'ac', 'initiative']</a:t>
            </a:r>
          </a:p>
          <a:p>
            <a:r>
              <a:rPr lang="en-US" dirty="0"/>
              <a:t>['zombie', '22', '8', '8']</a:t>
            </a:r>
          </a:p>
          <a:p>
            <a:r>
              <a:rPr lang="en-US" dirty="0"/>
              <a:t>['zombie', '22', '8', ‘10']</a:t>
            </a:r>
          </a:p>
          <a:p>
            <a:r>
              <a:rPr lang="en-US" dirty="0"/>
              <a:t>['skeleton', '13', '13’, ‘12’]</a:t>
            </a:r>
          </a:p>
          <a:p>
            <a:r>
              <a:rPr lang="en-US" dirty="0"/>
              <a:t>['skeleton', '13', ‘12’, ‘20’]</a:t>
            </a:r>
          </a:p>
          <a:p>
            <a:r>
              <a:rPr lang="en-US" dirty="0"/>
              <a:t>['kobold', '5', '12’, ‘15’]</a:t>
            </a:r>
          </a:p>
        </p:txBody>
      </p:sp>
    </p:spTree>
    <p:extLst>
      <p:ext uri="{BB962C8B-B14F-4D97-AF65-F5344CB8AC3E}">
        <p14:creationId xmlns:p14="http://schemas.microsoft.com/office/powerpoint/2010/main" val="18785258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A05E-8C77-2441-AB67-601AE5ACD523}"/>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B2146367-1280-9A40-9942-114769B07EE5}"/>
              </a:ext>
            </a:extLst>
          </p:cNvPr>
          <p:cNvSpPr/>
          <p:nvPr/>
        </p:nvSpPr>
        <p:spPr>
          <a:xfrm>
            <a:off x="3522134" y="1618910"/>
            <a:ext cx="8410222" cy="378565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mob_reader</a:t>
            </a:r>
            <a:r>
              <a:rPr lang="en-US" dirty="0">
                <a:latin typeface="Consolas" panose="020B0609020204030204" pitchFamily="49" charset="0"/>
                <a:cs typeface="Consolas" panose="020B0609020204030204" pitchFamily="49" charset="0"/>
              </a:rPr>
              <a:t>(filename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moblist</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(filename)  </a:t>
            </a:r>
            <a:r>
              <a:rPr lang="en-US" dirty="0">
                <a:solidFill>
                  <a:srgbClr val="CC7832"/>
                </a:solidFill>
                <a:latin typeface="Consolas" panose="020B0609020204030204" pitchFamily="49" charset="0"/>
                <a:cs typeface="Consolas" panose="020B0609020204030204" pitchFamily="49" charset="0"/>
              </a:rPr>
              <a:t>as  </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mobs = </a:t>
            </a:r>
            <a:r>
              <a:rPr lang="en-US" dirty="0" err="1">
                <a:latin typeface="Consolas" panose="020B0609020204030204" pitchFamily="49" charset="0"/>
                <a:cs typeface="Consolas" panose="020B0609020204030204" pitchFamily="49" charset="0"/>
              </a:rPr>
              <a:t>csv.reader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csvfile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first = </a:t>
            </a:r>
            <a:r>
              <a:rPr lang="en-US" dirty="0">
                <a:solidFill>
                  <a:srgbClr val="CC7832"/>
                </a:solidFill>
                <a:latin typeface="Consolas" panose="020B0609020204030204" pitchFamily="49" charset="0"/>
                <a:cs typeface="Consolas" panose="020B0609020204030204" pitchFamily="49" charset="0"/>
              </a:rPr>
              <a:t>True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for </a:t>
            </a:r>
            <a:r>
              <a:rPr lang="en-US" dirty="0">
                <a:latin typeface="Consolas" panose="020B0609020204030204" pitchFamily="49" charset="0"/>
                <a:cs typeface="Consolas" panose="020B0609020204030204" pitchFamily="49" charset="0"/>
              </a:rPr>
              <a:t>mob </a:t>
            </a:r>
            <a:r>
              <a:rPr lang="en-US" dirty="0">
                <a:solidFill>
                  <a:srgbClr val="CC7832"/>
                </a:solidFill>
                <a:latin typeface="Consolas" panose="020B0609020204030204" pitchFamily="49" charset="0"/>
                <a:cs typeface="Consolas" panose="020B0609020204030204" pitchFamily="49" charset="0"/>
              </a:rPr>
              <a:t>in </a:t>
            </a:r>
            <a:r>
              <a:rPr lang="en-US" dirty="0">
                <a:latin typeface="Consolas" panose="020B0609020204030204" pitchFamily="49" charset="0"/>
                <a:cs typeface="Consolas" panose="020B0609020204030204" pitchFamily="49" charset="0"/>
              </a:rPr>
              <a:t>mobs:</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first: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first = </a:t>
            </a:r>
            <a:r>
              <a:rPr lang="en-US" dirty="0">
                <a:solidFill>
                  <a:srgbClr val="CC7832"/>
                </a:solidFill>
                <a:latin typeface="Consolas" panose="020B0609020204030204" pitchFamily="49" charset="0"/>
                <a:cs typeface="Consolas" panose="020B0609020204030204" pitchFamily="49" charset="0"/>
              </a:rPr>
              <a:t>False</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                continue </a:t>
            </a:r>
            <a:r>
              <a:rPr lang="en-US" dirty="0">
                <a:solidFill>
                  <a:srgbClr val="808080"/>
                </a:solidFill>
                <a:latin typeface="Consolas" panose="020B0609020204030204" pitchFamily="49" charset="0"/>
                <a:cs typeface="Consolas" panose="020B0609020204030204" pitchFamily="49" charset="0"/>
              </a:rPr>
              <a:t>#  skip to start of loop</a:t>
            </a:r>
            <a:br>
              <a:rPr lang="en-US" dirty="0">
                <a:solidFill>
                  <a:srgbClr val="808080"/>
                </a:solidFill>
                <a:latin typeface="Consolas" panose="020B0609020204030204" pitchFamily="49" charset="0"/>
                <a:cs typeface="Consolas" panose="020B0609020204030204" pitchFamily="49" charset="0"/>
              </a:rPr>
            </a:br>
            <a:r>
              <a:rPr lang="en-US" dirty="0">
                <a:solidFill>
                  <a:srgbClr val="808080"/>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mob[</a:t>
            </a:r>
            <a:r>
              <a:rPr lang="en-US" dirty="0">
                <a:solidFill>
                  <a:srgbClr val="6897BB"/>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 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moblist.append</a:t>
            </a:r>
            <a:r>
              <a:rPr lang="en-US" dirty="0">
                <a:latin typeface="Consolas" panose="020B0609020204030204" pitchFamily="49" charset="0"/>
                <a:cs typeface="Consolas" panose="020B0609020204030204" pitchFamily="49" charset="0"/>
              </a:rPr>
              <a:t>(mob)</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err="1">
                <a:latin typeface="Consolas" panose="020B0609020204030204" pitchFamily="49" charset="0"/>
                <a:cs typeface="Consolas" panose="020B0609020204030204" pitchFamily="49" charset="0"/>
              </a:rPr>
              <a:t>moblist</a:t>
            </a:r>
            <a:endParaRPr lang="en-US"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6AAD0EB7-0786-5D44-A825-BDCF6A014C33}"/>
              </a:ext>
            </a:extLst>
          </p:cNvPr>
          <p:cNvSpPr/>
          <p:nvPr/>
        </p:nvSpPr>
        <p:spPr>
          <a:xfrm>
            <a:off x="3522134" y="5491770"/>
            <a:ext cx="6908800" cy="1323439"/>
          </a:xfrm>
          <a:prstGeom prst="rect">
            <a:avLst/>
          </a:prstGeom>
        </p:spPr>
        <p:txBody>
          <a:bodyPr>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readpoem</a:t>
            </a:r>
            <a:r>
              <a:rPr lang="en-US" dirty="0">
                <a:latin typeface="Consolas" panose="020B0609020204030204" pitchFamily="49" charset="0"/>
                <a:cs typeface="Consolas" panose="020B0609020204030204" pitchFamily="49" charset="0"/>
              </a:rPr>
              <a:t>(filename):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with </a:t>
            </a:r>
            <a:r>
              <a:rPr lang="en-US" dirty="0">
                <a:solidFill>
                  <a:srgbClr val="8888C6"/>
                </a:solidFill>
                <a:latin typeface="Consolas" panose="020B0609020204030204" pitchFamily="49" charset="0"/>
                <a:cs typeface="Consolas" panose="020B0609020204030204" pitchFamily="49" charset="0"/>
              </a:rPr>
              <a:t>open</a:t>
            </a:r>
            <a:r>
              <a:rPr lang="en-US" dirty="0">
                <a:latin typeface="Consolas" panose="020B0609020204030204" pitchFamily="49" charset="0"/>
                <a:cs typeface="Consolas" panose="020B0609020204030204" pitchFamily="49" charset="0"/>
              </a:rPr>
              <a:t>(filename)  </a:t>
            </a:r>
            <a:r>
              <a:rPr lang="en-US" dirty="0">
                <a:solidFill>
                  <a:srgbClr val="CC7832"/>
                </a:solidFill>
                <a:latin typeface="Consolas" panose="020B0609020204030204" pitchFamily="49" charset="0"/>
                <a:cs typeface="Consolas" panose="020B0609020204030204" pitchFamily="49" charset="0"/>
              </a:rPr>
              <a:t>as </a:t>
            </a:r>
            <a:r>
              <a:rPr lang="en-US" dirty="0">
                <a:latin typeface="Consolas" panose="020B0609020204030204" pitchFamily="49" charset="0"/>
                <a:cs typeface="Consolas" panose="020B0609020204030204" pitchFamily="49" charset="0"/>
              </a:rPr>
              <a:t>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poem = </a:t>
            </a:r>
            <a:r>
              <a:rPr lang="en-US" dirty="0" err="1">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poem</a:t>
            </a:r>
          </a:p>
        </p:txBody>
      </p:sp>
    </p:spTree>
    <p:extLst>
      <p:ext uri="{BB962C8B-B14F-4D97-AF65-F5344CB8AC3E}">
        <p14:creationId xmlns:p14="http://schemas.microsoft.com/office/powerpoint/2010/main" val="3525479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795</TotalTime>
  <Words>747</Words>
  <Application>Microsoft Macintosh PowerPoint</Application>
  <PresentationFormat>Custom</PresentationFormat>
  <Paragraphs>113</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Consolas</vt:lpstr>
      <vt:lpstr>Franklin Gothic Book</vt:lpstr>
      <vt:lpstr>Proxima Nova</vt:lpstr>
      <vt:lpstr>Source Sans Pro</vt:lpstr>
      <vt:lpstr>Vitesse Light</vt:lpstr>
      <vt:lpstr>Office Theme</vt:lpstr>
      <vt:lpstr>PowerPoint Presentation</vt:lpstr>
      <vt:lpstr>Operating Systems</vt:lpstr>
      <vt:lpstr>Operating System</vt:lpstr>
      <vt:lpstr>Try the Example Yourself</vt:lpstr>
      <vt:lpstr>Reading Files</vt:lpstr>
      <vt:lpstr>Comma  Separated Values</vt:lpstr>
      <vt:lpstr>CSV in Python – Made Easy!</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4</cp:revision>
  <dcterms:created xsi:type="dcterms:W3CDTF">2021-07-13T03:27:28Z</dcterms:created>
  <dcterms:modified xsi:type="dcterms:W3CDTF">2021-09-15T21:10:38Z</dcterms:modified>
</cp:coreProperties>
</file>