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4" r:id="rId3"/>
    <p:sldId id="262" r:id="rId4"/>
    <p:sldId id="263" r:id="rId5"/>
    <p:sldId id="264" r:id="rId6"/>
    <p:sldId id="265" r:id="rId7"/>
    <p:sldId id="269" r:id="rId8"/>
    <p:sldId id="270" r:id="rId9"/>
    <p:sldId id="271" r:id="rId10"/>
    <p:sldId id="272" r:id="rId11"/>
    <p:sldId id="273" r:id="rId12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88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19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b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b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0dd339b1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0dd339b1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0dd339b1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0dd339b1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0dd339b1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0dd339b1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0dd339b1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0dd339b1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297745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Security, Encryption, Blockchain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03E15-41AE-8E4E-B1EF-FA61D38B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29BE6-66DE-614E-8CFF-9CDD59B32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4" y="1653967"/>
            <a:ext cx="12561413" cy="5225142"/>
          </a:xfrm>
        </p:spPr>
        <p:txBody>
          <a:bodyPr/>
          <a:lstStyle/>
          <a:p>
            <a:r>
              <a:rPr lang="en-US" dirty="0"/>
              <a:t>Decentralized </a:t>
            </a:r>
          </a:p>
          <a:p>
            <a:pPr lvl="1"/>
            <a:r>
              <a:rPr lang="en-US" dirty="0"/>
              <a:t>There isn’t a standard ‘manager’</a:t>
            </a:r>
          </a:p>
          <a:p>
            <a:pPr lvl="1"/>
            <a:r>
              <a:rPr lang="en-US" dirty="0"/>
              <a:t>Called distributed ledger </a:t>
            </a:r>
          </a:p>
          <a:p>
            <a:r>
              <a:rPr lang="en-US" dirty="0"/>
              <a:t>Each transaction</a:t>
            </a:r>
          </a:p>
          <a:p>
            <a:pPr lvl="1"/>
            <a:r>
              <a:rPr lang="en-US" dirty="0"/>
              <a:t>Stored in as part of a chain</a:t>
            </a:r>
          </a:p>
          <a:p>
            <a:pPr lvl="1"/>
            <a:r>
              <a:rPr lang="en-US" dirty="0"/>
              <a:t>There is no way to ‘delete’ or modify items</a:t>
            </a:r>
          </a:p>
          <a:p>
            <a:pPr lvl="1"/>
            <a:r>
              <a:rPr lang="en-US" dirty="0"/>
              <a:t>if the chain is modified – it is not the same chain</a:t>
            </a:r>
          </a:p>
          <a:p>
            <a:pPr lvl="2"/>
            <a:r>
              <a:rPr lang="en-US" dirty="0"/>
              <a:t>invalid! </a:t>
            </a:r>
          </a:p>
          <a:p>
            <a:r>
              <a:rPr lang="en-US" dirty="0"/>
              <a:t>Encryption method</a:t>
            </a:r>
          </a:p>
          <a:p>
            <a:pPr lvl="1"/>
            <a:r>
              <a:rPr lang="en-US" dirty="0"/>
              <a:t>Public / private key </a:t>
            </a:r>
          </a:p>
          <a:p>
            <a:pPr lvl="2"/>
            <a:r>
              <a:rPr lang="en-US" dirty="0"/>
              <a:t>Private allows you to write to the ledger (spend money)</a:t>
            </a:r>
          </a:p>
          <a:p>
            <a:pPr lvl="2"/>
            <a:r>
              <a:rPr lang="en-US" dirty="0"/>
              <a:t>Public allows others to send you money (as only you can access it)</a:t>
            </a:r>
          </a:p>
          <a:p>
            <a:r>
              <a:rPr lang="en-US" dirty="0"/>
              <a:t>Confirmation</a:t>
            </a:r>
          </a:p>
          <a:p>
            <a:pPr lvl="1"/>
            <a:r>
              <a:rPr lang="en-US" dirty="0"/>
              <a:t>Mining Blocks</a:t>
            </a:r>
          </a:p>
        </p:txBody>
      </p:sp>
    </p:spTree>
    <p:extLst>
      <p:ext uri="{BB962C8B-B14F-4D97-AF65-F5344CB8AC3E}">
        <p14:creationId xmlns:p14="http://schemas.microsoft.com/office/powerpoint/2010/main" val="80689797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7D82-CB56-2E40-AE47-8381DA31D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 Blockchains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20378-7E29-8842-A99C-9BCC3D8B1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920725"/>
            <a:ext cx="12561413" cy="5202564"/>
          </a:xfrm>
        </p:spPr>
        <p:txBody>
          <a:bodyPr/>
          <a:lstStyle/>
          <a:p>
            <a:r>
              <a:rPr lang="en-US" dirty="0"/>
              <a:t>Smart Contracts</a:t>
            </a:r>
          </a:p>
          <a:p>
            <a:pPr lvl="1"/>
            <a:r>
              <a:rPr lang="en-US" dirty="0"/>
              <a:t>Code that is stored with the ‘block’, executed upon completion of transaction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You use Ethereum to purchase a cupcake at a vending machine</a:t>
            </a:r>
          </a:p>
          <a:p>
            <a:pPr lvl="2"/>
            <a:r>
              <a:rPr lang="en-US" dirty="0"/>
              <a:t>The transaction completes - the cupcake is dropped</a:t>
            </a:r>
          </a:p>
          <a:p>
            <a:pPr lvl="3"/>
            <a:r>
              <a:rPr lang="en-US" dirty="0"/>
              <a:t>No way to interrupt the transaction after progress</a:t>
            </a:r>
          </a:p>
          <a:p>
            <a:pPr lvl="3"/>
            <a:r>
              <a:rPr lang="en-US" dirty="0"/>
              <a:t>No ‘middleman’ or middleware </a:t>
            </a:r>
          </a:p>
          <a:p>
            <a:r>
              <a:rPr lang="en-US" dirty="0"/>
              <a:t>Non-Fungible-Tokens</a:t>
            </a:r>
          </a:p>
          <a:p>
            <a:pPr lvl="1"/>
            <a:r>
              <a:rPr lang="en-US" dirty="0"/>
              <a:t>Encrypts digital content</a:t>
            </a:r>
          </a:p>
          <a:p>
            <a:pPr lvl="1"/>
            <a:r>
              <a:rPr lang="en-US" dirty="0"/>
              <a:t>Using public/private key pairing – effectively “signs” that artwork</a:t>
            </a:r>
          </a:p>
          <a:p>
            <a:pPr lvl="1"/>
            <a:r>
              <a:rPr lang="en-US" dirty="0"/>
              <a:t>Confirms unique piece</a:t>
            </a:r>
          </a:p>
          <a:p>
            <a:pPr lvl="2"/>
            <a:r>
              <a:rPr lang="en-US" dirty="0"/>
              <a:t>sort of – what if the artist continues to sell?</a:t>
            </a:r>
          </a:p>
        </p:txBody>
      </p:sp>
    </p:spTree>
    <p:extLst>
      <p:ext uri="{BB962C8B-B14F-4D97-AF65-F5344CB8AC3E}">
        <p14:creationId xmlns:p14="http://schemas.microsoft.com/office/powerpoint/2010/main" val="67093478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647163"/>
            <a:ext cx="8395419" cy="3692481"/>
          </a:xfrm>
        </p:spPr>
        <p:txBody>
          <a:bodyPr/>
          <a:lstStyle/>
          <a:p>
            <a:pPr marL="930762" lvl="1" indent="0">
              <a:buNone/>
            </a:pPr>
            <a:endParaRPr lang="en-US" dirty="0"/>
          </a:p>
          <a:p>
            <a:r>
              <a:rPr lang="en-US" dirty="0"/>
              <a:t>Make sure to review knowledge checks and spread out their use!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HELP DESK CLOSES – December 3</a:t>
            </a:r>
            <a:r>
              <a:rPr lang="en-US" baseline="30000" dirty="0"/>
              <a:t>rd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Labs still open until December 8</a:t>
            </a:r>
            <a:r>
              <a:rPr lang="en-US" baseline="30000" dirty="0"/>
              <a:t>th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This week – advanced topics</a:t>
            </a:r>
          </a:p>
          <a:p>
            <a:pPr lvl="2"/>
            <a:r>
              <a:rPr lang="en-US" dirty="0"/>
              <a:t>Thursday essential! </a:t>
            </a:r>
          </a:p>
          <a:p>
            <a:pPr lvl="1"/>
            <a:r>
              <a:rPr lang="en-US" dirty="0"/>
              <a:t>Next week – review lectures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744412" y="1514717"/>
            <a:ext cx="3892958" cy="334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Should be done with coding half of practical</a:t>
            </a:r>
          </a:p>
          <a:p>
            <a:endParaRPr lang="en-US" sz="3022" dirty="0"/>
          </a:p>
          <a:p>
            <a:r>
              <a:rPr lang="en-US" sz="3022" dirty="0"/>
              <a:t>Work on practical paper!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403AF-FCA0-4FAD-B2CD-E3D24CF8DD27}"/>
              </a:ext>
            </a:extLst>
          </p:cNvPr>
          <p:cNvSpPr txBox="1"/>
          <p:nvPr/>
        </p:nvSpPr>
        <p:spPr>
          <a:xfrm>
            <a:off x="628076" y="5487214"/>
            <a:ext cx="119267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 164 – Next Course In Sequence, also consider CS 220 (math and stats especially)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 Jobs Report 2021 – 77% of *all* new jobs in Colorado require 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60% of all STEM jobs requires *advanced* (200-300 level)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31% of all Bachelor of Arts degree titled jobs also required coding skills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2016 Report found on average jobs that require coding skills paid $22,000 more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228114" y="362857"/>
            <a:ext cx="6125029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How far are you on the practical project?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Sending Files Online</a:t>
            </a:r>
            <a:endParaRPr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/>
              <a:t>How do you know the file sent, is the correct file?</a:t>
            </a:r>
            <a:endParaRPr/>
          </a:p>
        </p:txBody>
      </p:sp>
      <p:sp>
        <p:nvSpPr>
          <p:cNvPr id="194" name="Google Shape;194;p40"/>
          <p:cNvSpPr/>
          <p:nvPr/>
        </p:nvSpPr>
        <p:spPr>
          <a:xfrm>
            <a:off x="2123413" y="4249698"/>
            <a:ext cx="2412187" cy="101546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800" dirty="0"/>
              <a:t>The quick brown fox jumps over the lazy dog.</a:t>
            </a:r>
            <a:endParaRPr sz="1800" dirty="0"/>
          </a:p>
        </p:txBody>
      </p:sp>
      <p:sp>
        <p:nvSpPr>
          <p:cNvPr id="195" name="Google Shape;195;p40"/>
          <p:cNvSpPr/>
          <p:nvPr/>
        </p:nvSpPr>
        <p:spPr>
          <a:xfrm>
            <a:off x="4911602" y="4385282"/>
            <a:ext cx="2663333" cy="68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800" dirty="0"/>
              <a:t>Send File</a:t>
            </a:r>
            <a:endParaRPr sz="1800" dirty="0"/>
          </a:p>
        </p:txBody>
      </p:sp>
      <p:pic>
        <p:nvPicPr>
          <p:cNvPr id="197" name="Google Shape;197;p40" descr="An anonymous man hacking"/>
          <p:cNvPicPr preferRelativeResize="0"/>
          <p:nvPr/>
        </p:nvPicPr>
        <p:blipFill rotWithShape="1">
          <a:blip r:embed="rId3">
            <a:alphaModFix/>
          </a:blip>
          <a:srcRect l="22487" t="23200" r="28207" b="23440"/>
          <a:stretch/>
        </p:blipFill>
        <p:spPr>
          <a:xfrm>
            <a:off x="7759178" y="3986898"/>
            <a:ext cx="1355656" cy="154106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40"/>
          <p:cNvSpPr/>
          <p:nvPr/>
        </p:nvSpPr>
        <p:spPr>
          <a:xfrm>
            <a:off x="9456080" y="4249698"/>
            <a:ext cx="2412187" cy="101546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800" dirty="0"/>
              <a:t>The quick brown fox jumps over the lazy cat.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1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Hashing</a:t>
            </a:r>
            <a:endParaRPr/>
          </a:p>
        </p:txBody>
      </p:sp>
      <p:sp>
        <p:nvSpPr>
          <p:cNvPr id="203" name="Google Shape;203;p41"/>
          <p:cNvSpPr txBox="1">
            <a:spLocks noGrp="1"/>
          </p:cNvSpPr>
          <p:nvPr>
            <p:ph type="body" idx="1"/>
          </p:nvPr>
        </p:nvSpPr>
        <p:spPr>
          <a:xfrm>
            <a:off x="628094" y="2487907"/>
            <a:ext cx="12561413" cy="456960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indent="-498965">
              <a:buSzPts val="1600"/>
            </a:pPr>
            <a:r>
              <a:rPr lang="en" sz="2418"/>
              <a:t>Files are streams of bytes - ones and zeros</a:t>
            </a:r>
            <a:endParaRPr sz="2418"/>
          </a:p>
          <a:p>
            <a:pPr indent="-498965">
              <a:spcBef>
                <a:spcPts val="0"/>
              </a:spcBef>
              <a:buSzPts val="1600"/>
            </a:pPr>
            <a:r>
              <a:rPr lang="en" sz="2418"/>
              <a:t>A file hash, is a number representation of that file (math formula to figure it out) </a:t>
            </a:r>
            <a:endParaRPr sz="2418"/>
          </a:p>
          <a:p>
            <a:pPr indent="-498965">
              <a:spcBef>
                <a:spcPts val="0"/>
              </a:spcBef>
              <a:buSzPts val="1600"/>
            </a:pPr>
            <a:r>
              <a:rPr lang="en" sz="2418"/>
              <a:t>For example, ‘myfancyfile.html’</a:t>
            </a:r>
            <a:endParaRPr sz="2418"/>
          </a:p>
          <a:p>
            <a:pPr lvl="1" indent="-489370">
              <a:spcBef>
                <a:spcPts val="0"/>
              </a:spcBef>
              <a:buSzPts val="1500"/>
            </a:pPr>
            <a:r>
              <a:rPr lang="en" sz="2267"/>
              <a:t>dfdec888b72151965a34b4b59031290a</a:t>
            </a:r>
            <a:endParaRPr sz="2267"/>
          </a:p>
          <a:p>
            <a:pPr indent="-498965">
              <a:spcBef>
                <a:spcPts val="0"/>
              </a:spcBef>
              <a:buSzPts val="1600"/>
            </a:pPr>
            <a:r>
              <a:rPr lang="en" sz="2418"/>
              <a:t>If something gets modified - even one bit - the file won’t hash the same! </a:t>
            </a:r>
            <a:endParaRPr sz="2418"/>
          </a:p>
          <a:p>
            <a:pPr indent="-498965">
              <a:spcBef>
                <a:spcPts val="0"/>
              </a:spcBef>
              <a:buSzPts val="1600"/>
            </a:pPr>
            <a:r>
              <a:rPr lang="en" sz="2418"/>
              <a:t>Even strings and objects can be hashed, and if the objects are ‘exactly’ the same, their hashes are the same</a:t>
            </a:r>
            <a:endParaRPr sz="2418"/>
          </a:p>
          <a:p>
            <a:pPr indent="-498965">
              <a:spcBef>
                <a:spcPts val="0"/>
              </a:spcBef>
              <a:buSzPts val="1600"/>
            </a:pPr>
            <a:r>
              <a:rPr lang="en" sz="2418"/>
              <a:t>This provides consistency and integrity. </a:t>
            </a:r>
            <a:endParaRPr sz="2418"/>
          </a:p>
          <a:p>
            <a:pPr lvl="1" indent="-489370">
              <a:spcBef>
                <a:spcPts val="0"/>
              </a:spcBef>
              <a:buSzPts val="1500"/>
            </a:pPr>
            <a:r>
              <a:rPr lang="en" sz="2267"/>
              <a:t>Most people don’t use this, but a cool concept to know for the future. </a:t>
            </a:r>
            <a:endParaRPr sz="2267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2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Hashing To Check Files</a:t>
            </a:r>
            <a:endParaRPr/>
          </a:p>
        </p:txBody>
      </p:sp>
      <p:sp>
        <p:nvSpPr>
          <p:cNvPr id="210" name="Google Shape;210;p42"/>
          <p:cNvSpPr/>
          <p:nvPr/>
        </p:nvSpPr>
        <p:spPr>
          <a:xfrm>
            <a:off x="1172547" y="2244604"/>
            <a:ext cx="2412187" cy="101546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800" dirty="0"/>
              <a:t>The quick brown fox jumps over the lazy dog.</a:t>
            </a:r>
            <a:endParaRPr sz="1800" dirty="0"/>
          </a:p>
        </p:txBody>
      </p:sp>
      <p:sp>
        <p:nvSpPr>
          <p:cNvPr id="211" name="Google Shape;211;p42"/>
          <p:cNvSpPr/>
          <p:nvPr/>
        </p:nvSpPr>
        <p:spPr>
          <a:xfrm>
            <a:off x="3960736" y="2380189"/>
            <a:ext cx="2663333" cy="68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800" dirty="0"/>
              <a:t>Send File</a:t>
            </a:r>
            <a:endParaRPr sz="1800" dirty="0"/>
          </a:p>
        </p:txBody>
      </p:sp>
      <p:pic>
        <p:nvPicPr>
          <p:cNvPr id="213" name="Google Shape;213;p42" descr="A hacker"/>
          <p:cNvPicPr preferRelativeResize="0"/>
          <p:nvPr/>
        </p:nvPicPr>
        <p:blipFill rotWithShape="1">
          <a:blip r:embed="rId3">
            <a:alphaModFix/>
          </a:blip>
          <a:srcRect l="22487" t="23200" r="28207" b="23440"/>
          <a:stretch/>
        </p:blipFill>
        <p:spPr>
          <a:xfrm>
            <a:off x="6808312" y="1981805"/>
            <a:ext cx="1355656" cy="154106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42"/>
          <p:cNvSpPr/>
          <p:nvPr/>
        </p:nvSpPr>
        <p:spPr>
          <a:xfrm>
            <a:off x="8505213" y="2244604"/>
            <a:ext cx="2412187" cy="101546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600" dirty="0"/>
              <a:t>The quick brown fox jumps over the lazy cat.</a:t>
            </a:r>
            <a:endParaRPr sz="1600" dirty="0"/>
          </a:p>
        </p:txBody>
      </p:sp>
      <p:sp>
        <p:nvSpPr>
          <p:cNvPr id="209" name="Google Shape;209;p42"/>
          <p:cNvSpPr txBox="1">
            <a:spLocks noGrp="1"/>
          </p:cNvSpPr>
          <p:nvPr>
            <p:ph type="body" idx="1"/>
          </p:nvPr>
        </p:nvSpPr>
        <p:spPr>
          <a:xfrm>
            <a:off x="628094" y="3526441"/>
            <a:ext cx="12561413" cy="374362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Send Hash Separately (or even post it publicly) </a:t>
            </a:r>
            <a:endParaRPr dirty="0"/>
          </a:p>
          <a:p>
            <a:pPr marL="0" indent="0">
              <a:buNone/>
            </a:pPr>
            <a:r>
              <a:rPr lang="en" dirty="0"/>
              <a:t>dad18f1e2410a1955b93b13537c783fbf44b52bdcb1fbde59bcd9de25028c4ae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" dirty="0"/>
              <a:t>Client Checks Hash:</a:t>
            </a:r>
            <a:endParaRPr dirty="0"/>
          </a:p>
          <a:p>
            <a:pPr marL="0" indent="0">
              <a:buNone/>
            </a:pPr>
            <a:r>
              <a:rPr lang="en" dirty="0"/>
              <a:t>ae3700ed06626b431c3abaf48563bb47ae1f4e545ce8365ac8eca62f980f730d</a:t>
            </a:r>
            <a:endParaRPr dirty="0"/>
          </a:p>
          <a:p>
            <a:pPr marL="0" indent="0">
              <a:buNone/>
            </a:pPr>
            <a:endParaRPr dirty="0"/>
          </a:p>
          <a:p>
            <a:r>
              <a:rPr lang="en" dirty="0"/>
              <a:t>Hashes are (mostly) unique to CONTENT - even changing one character changes the hash!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Hashes are for checking consistency, not to hide contents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SHA-3 (newest), md5 still common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Encryption and Encrypting Files</a:t>
            </a:r>
            <a:endParaRPr/>
          </a:p>
        </p:txBody>
      </p:sp>
      <p:sp>
        <p:nvSpPr>
          <p:cNvPr id="219" name="Google Shape;219;p43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indent="-518156">
              <a:buSzPts val="1800"/>
              <a:buChar char="●"/>
            </a:pPr>
            <a:r>
              <a:rPr lang="en" sz="2720"/>
              <a:t>Symmetric Encryption</a:t>
            </a:r>
            <a:endParaRPr sz="2720"/>
          </a:p>
          <a:p>
            <a:pPr lvl="1" indent="-508561">
              <a:spcBef>
                <a:spcPts val="0"/>
              </a:spcBef>
              <a:buSzPts val="1700"/>
              <a:buChar char="○"/>
            </a:pPr>
            <a:r>
              <a:rPr lang="en" sz="2569"/>
              <a:t>We use this almost daily</a:t>
            </a:r>
            <a:endParaRPr sz="2569"/>
          </a:p>
          <a:p>
            <a:pPr lvl="1" indent="-508561">
              <a:spcBef>
                <a:spcPts val="0"/>
              </a:spcBef>
              <a:buSzPts val="1700"/>
              <a:buChar char="○"/>
            </a:pPr>
            <a:r>
              <a:rPr lang="en" sz="2569"/>
              <a:t>HTTPS - or TLS</a:t>
            </a:r>
            <a:endParaRPr sz="2569"/>
          </a:p>
          <a:p>
            <a:pPr indent="-518156">
              <a:spcBef>
                <a:spcPts val="0"/>
              </a:spcBef>
              <a:buSzPts val="1800"/>
              <a:buChar char="●"/>
            </a:pPr>
            <a:r>
              <a:rPr lang="en" sz="2720"/>
              <a:t>Public Key Encryption (asymmetric)</a:t>
            </a:r>
            <a:endParaRPr sz="2720"/>
          </a:p>
          <a:p>
            <a:pPr lvl="1" indent="-508561">
              <a:spcBef>
                <a:spcPts val="0"/>
              </a:spcBef>
              <a:buSzPts val="1700"/>
              <a:buChar char="○"/>
            </a:pPr>
            <a:r>
              <a:rPr lang="en" sz="2569"/>
              <a:t>We should use this more </a:t>
            </a:r>
            <a:endParaRPr sz="2569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7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Public and Private Keys</a:t>
            </a:r>
            <a:endParaRPr dirty="0"/>
          </a:p>
        </p:txBody>
      </p:sp>
      <p:sp>
        <p:nvSpPr>
          <p:cNvPr id="259" name="Google Shape;259;p47"/>
          <p:cNvSpPr txBox="1">
            <a:spLocks noGrp="1"/>
          </p:cNvSpPr>
          <p:nvPr>
            <p:ph type="body" idx="1"/>
          </p:nvPr>
        </p:nvSpPr>
        <p:spPr>
          <a:xfrm>
            <a:off x="628093" y="2218991"/>
            <a:ext cx="8116027" cy="456960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/>
              <a:t>Run a program (keygen)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Generate two keys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Public and Private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Public key - share with others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Private key - keep to yourself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Pairings are Unique 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Public key used to encrypt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Only private can decrypt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Private key used to encrypt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Only public key can decrypt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Solves our File Hashing problem 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You encrypt both the hash and file</a:t>
            </a:r>
            <a:endParaRPr/>
          </a:p>
          <a:p>
            <a:pPr indent="0">
              <a:buNone/>
            </a:pPr>
            <a:endParaRPr/>
          </a:p>
          <a:p>
            <a:pPr indent="0">
              <a:buNone/>
            </a:pPr>
            <a:r>
              <a:rPr lang="en"/>
              <a:t>Foundation for Blockchain and most encryption algorithms! </a:t>
            </a:r>
            <a:endParaRPr/>
          </a:p>
          <a:p>
            <a:pPr indent="0">
              <a:spcAft>
                <a:spcPts val="604"/>
              </a:spcAft>
              <a:buNone/>
            </a:pPr>
            <a:endParaRPr/>
          </a:p>
        </p:txBody>
      </p:sp>
      <p:pic>
        <p:nvPicPr>
          <p:cNvPr id="260" name="Google Shape;260;p47" descr="Diagram for Public and Private Keys. For Alice, it goes: Hello Bob  and Alice's Private key goes to sign which then encripts the message, Hello Bob. &#10;For Bob-He has to verify to message with Alice's public key to get the message, hello bob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4740" y="1612054"/>
            <a:ext cx="4797778" cy="4548293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866762" y="6444662"/>
            <a:ext cx="2564960" cy="59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endParaRPr sz="3022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5355E-9C13-3544-9064-ACAA831C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GnuPG (Public Key Storage)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408E5-071B-1241-A0DB-BAF4F2B9C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920724"/>
            <a:ext cx="4745436" cy="5100287"/>
          </a:xfrm>
        </p:spPr>
        <p:txBody>
          <a:bodyPr/>
          <a:lstStyle/>
          <a:p>
            <a:r>
              <a:rPr lang="en-US" dirty="0"/>
              <a:t>Software that helps</a:t>
            </a:r>
          </a:p>
          <a:p>
            <a:pPr lvl="1"/>
            <a:r>
              <a:rPr lang="en-US" dirty="0"/>
              <a:t>manage your keys (both public and private)</a:t>
            </a:r>
          </a:p>
          <a:p>
            <a:pPr lvl="1"/>
            <a:r>
              <a:rPr lang="en-US" dirty="0"/>
              <a:t>manage your friend’s public keys</a:t>
            </a:r>
          </a:p>
          <a:p>
            <a:pPr lvl="1"/>
            <a:r>
              <a:rPr lang="en-US" dirty="0"/>
              <a:t>Use an email to access public key</a:t>
            </a:r>
          </a:p>
          <a:p>
            <a:r>
              <a:rPr lang="en-US" dirty="0"/>
              <a:t>Using this? Who can read the file?</a:t>
            </a:r>
          </a:p>
          <a:p>
            <a:pPr lvl="1"/>
            <a:r>
              <a:rPr lang="en-US" dirty="0"/>
              <a:t>Sender or receiver?</a:t>
            </a:r>
          </a:p>
          <a:p>
            <a:pPr lvl="1"/>
            <a:r>
              <a:rPr lang="en-US" dirty="0"/>
              <a:t>Discuss</a:t>
            </a:r>
          </a:p>
          <a:p>
            <a:pPr marL="930762" lvl="1" indent="0">
              <a:buNone/>
            </a:pPr>
            <a:endParaRPr lang="en-US" dirty="0"/>
          </a:p>
          <a:p>
            <a:r>
              <a:rPr lang="en-US" dirty="0"/>
              <a:t>Future Problems..</a:t>
            </a:r>
          </a:p>
          <a:p>
            <a:pPr lvl="1"/>
            <a:r>
              <a:rPr lang="en-US" dirty="0"/>
              <a:t>Can we make this easier to use?</a:t>
            </a:r>
          </a:p>
          <a:p>
            <a:pPr lvl="1"/>
            <a:r>
              <a:rPr lang="en-US" dirty="0"/>
              <a:t>What about phones?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61988-9BD7-EF44-A233-BDDDBB54E533}"/>
              </a:ext>
            </a:extLst>
          </p:cNvPr>
          <p:cNvSpPr txBox="1"/>
          <p:nvPr/>
        </p:nvSpPr>
        <p:spPr>
          <a:xfrm>
            <a:off x="5619045" y="1920724"/>
            <a:ext cx="819855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-----BEGIN PGP PUBLIC KEY BLOCK-----</a:t>
            </a:r>
          </a:p>
          <a:p>
            <a:r>
              <a:rPr lang="en-US" sz="800" dirty="0"/>
              <a:t>mQINBF4OMKoBEADWtlAfO0Y7aAxwihsraAC9eyh8WubAa6w0ulOiDLZaSRLgjkO/lK9aq5IEpYcJ0iZqSKfUD3lBmb6/CiFxwCWNR8PLWW/6+yPxQaLh1biaAFmTwDL6</a:t>
            </a:r>
          </a:p>
          <a:p>
            <a:r>
              <a:rPr lang="en-US" sz="800" dirty="0"/>
              <a:t>9T5OmP9b8RrFCBWDfBwz5pqxIvb+ewajiFN+6OgnKh3BGJS5kcJebGmHhyvBgVfZ1JF/Z7fBNLNy5LJvVNdlsmviBnYnFnGxdynEF+Li6evINoECryoUeFWMaTdQXeuW</a:t>
            </a:r>
          </a:p>
          <a:p>
            <a:r>
              <a:rPr lang="en-US" sz="800" dirty="0"/>
              <a:t>CaKnUS8UaeDdEg1hyPYHTt2BIdHCHyjkCUSg9i0G1YungdEuoAkZssd7ZfCscIt4+8RINao+K6NqYLgpd+EGXxytpmQT7bprBMgHcqftwAhqLmexjxpLRaH4IasLavEN</a:t>
            </a:r>
          </a:p>
          <a:p>
            <a:r>
              <a:rPr lang="en-US" sz="800" dirty="0"/>
              <a:t>WHi0ZYjbxx4vWNcdJg9GoVn3mzjs4ohxWd9uVg3Tzd1J0dkRloMOqnUSSqYCyXo5L2uamIcC8De0QPXEsclYUeZ7CrK6hYE4gFIN+dIe7JmtDd8hKcUFnc8fPFg/</a:t>
            </a:r>
            <a:r>
              <a:rPr lang="en-US" sz="800" dirty="0" err="1"/>
              <a:t>NbIv</a:t>
            </a:r>
            <a:endParaRPr lang="en-US" sz="800" dirty="0"/>
          </a:p>
          <a:p>
            <a:r>
              <a:rPr lang="en-US" sz="800" dirty="0"/>
              <a:t>xQc0XUPqHR24kHA3Gx7iQkGrlRo9lhYK5Obb13HUPQh5CUj1e/</a:t>
            </a:r>
            <a:r>
              <a:rPr lang="en-US" sz="800" dirty="0" err="1"/>
              <a:t>ZfZLCBTD</a:t>
            </a:r>
            <a:r>
              <a:rPr lang="en-US" sz="800" dirty="0"/>
              <a:t>/jd0ERR8mRHCVqyU3AySnBtEMcci1SfRN3E1639VFNGxaYAX2KbrXORFzBpT8vNGNodIHW</a:t>
            </a:r>
          </a:p>
          <a:p>
            <a:r>
              <a:rPr lang="en-US" sz="800" dirty="0"/>
              <a:t>sg63bDu4iOzryFYaDpw9UjbKTGLbogurpazxmaHc2sVyEwgyAT8yf3DkhQARAQABtCRBbGJlcnQgTGlvbmVsbGUgPGxpb25lbGxlQGdtYWlsLmNvbT6JAlQEEwEIAD4W</a:t>
            </a:r>
          </a:p>
          <a:p>
            <a:r>
              <a:rPr lang="en-US" sz="800" dirty="0"/>
              <a:t>IQQ0N0oy9gxHG96NoQkg3c8bfLyz1wUCXg4wqgIbAwUJEs/3gAULCQgHAgYVCgkICwIEFgIDAQIeAQIXgAAKCRAg3c8bfLyz1wCvEACX0+IQZiuqFoyjRkqthJpHpAeS</a:t>
            </a:r>
          </a:p>
          <a:p>
            <a:r>
              <a:rPr lang="en-US" sz="800" dirty="0"/>
              <a:t>E1aFbRCsb6EcKhDul2Ut5XN0hZ22JL1R/Uqsova+TyIck+BRfDVsMMtAqGKy9qGT7dp6QoIBUq1CogLmHDLL4ifhT8vGoxOSS1MWcV09bDO3ffpuiuG5OHVmfPCA1qhH</a:t>
            </a:r>
          </a:p>
          <a:p>
            <a:r>
              <a:rPr lang="en-US" sz="800" dirty="0"/>
              <a:t>7Hkw8qihNyshjYghrHX2+0MpSNzdulxSiGlvNhuARcwevX+/R8ci44Aj4XpG/wYNSwdTu+vFBT1skr9DYEC009y5C17GRHwys7IOPm6Dd7YqQQ/</a:t>
            </a:r>
            <a:r>
              <a:rPr lang="en-US" sz="800" dirty="0" err="1"/>
              <a:t>vcHUUfbTNVR</a:t>
            </a:r>
            <a:r>
              <a:rPr lang="en-US" sz="800" dirty="0"/>
              <a:t>/0dfBt</a:t>
            </a:r>
          </a:p>
          <a:p>
            <a:r>
              <a:rPr lang="en-US" sz="800" dirty="0"/>
              <a:t>5UNCeAqKlkj9CFWgSuLmAH+5w3ko7hxbfE9jtf109iMKaW6VyzKOv59x5t5jFV9fHYrTIE1H3etow2zY5XXn0/ajyHB8QDiItYghfkoLH1XYv+SEQY+nQtdcjCuHFf+O</a:t>
            </a:r>
          </a:p>
          <a:p>
            <a:r>
              <a:rPr lang="en-US" sz="800" dirty="0"/>
              <a:t>gxs9eEvYRvjR06OCWDCJh1OmUYjPNntfuRQ+1yj5yjUr4L5cECmwJGtDnWWDUyuwxjdACOQA0aX+/dD3uX9hxy3DUflhHnGJrZp5Lv3ORS0X0NJlbq7mfelZuF4xtwgd</a:t>
            </a:r>
          </a:p>
          <a:p>
            <a:r>
              <a:rPr lang="en-US" sz="800" dirty="0"/>
              <a:t>OP4T5V4fQFQ/pQ8ZiGIzKAidAydw19yYeFKj/o/DpZxBu16BNaJmMROIneeTapd37iYVyuFNQMTSdGtwOZdrKjq4XkMdo7glNn4OrhdzfWx8xdPEDvsgv3NVd59Jdhd4</a:t>
            </a:r>
          </a:p>
          <a:p>
            <a:r>
              <a:rPr lang="en-US" sz="800" dirty="0"/>
              <a:t>F6/x8u/IVxkI3IeqorkCDQReDjCqARAAuwkgJxcAHnnwG/M+lZdB3VUfDaE7QeCXlw3vZBPx02SzASnF3QXwBMXIVFnh2GXGaLM8+Lv7ryLofbtoWSkFHjoRAGTQyV+e</a:t>
            </a:r>
          </a:p>
          <a:p>
            <a:r>
              <a:rPr lang="en-US" sz="800" dirty="0"/>
              <a:t>aLlCWU5ZJoCJmJJTrxonYveTRcODQFCrtjjdk9RwDoz758A9RXQ6oEQA59KqC/SgX9Jb075EmjVAiDPG8jqdaSEVRZqGcnAMPZ2RwsqgflSJtpQbYxSyIwYb6xgwuM+E</a:t>
            </a:r>
          </a:p>
          <a:p>
            <a:r>
              <a:rPr lang="en-US" sz="800" dirty="0"/>
              <a:t>PJzmSUpAEIGf6eGygIcdXx8f068Rg/</a:t>
            </a:r>
            <a:r>
              <a:rPr lang="en-US" sz="800" dirty="0" err="1"/>
              <a:t>BIcINuBQQ</a:t>
            </a:r>
            <a:r>
              <a:rPr lang="en-US" sz="800" dirty="0"/>
              <a:t>/b2bBOhEQZqGhrLXNyWDYIPdMExudVmATJZaXJnOjb54fTNBJZNwifOBRaIuC8gZ34oCd342ol4FY7BHL49+woge5</a:t>
            </a:r>
          </a:p>
          <a:p>
            <a:r>
              <a:rPr lang="en-US" sz="800" dirty="0"/>
              <a:t>ypUvAq8oJ6DiRzZKMHDxVLDaAwivfbRoUXj/mcfR7L3Wr3Tnj3fbhy6XneLcTLNM/WGHsdyQsAKgD6gIe8PTonxvilS4MBEdsWMT6I+5NanD69Evd0z7Jtnkd5r7Znmq</a:t>
            </a:r>
          </a:p>
          <a:p>
            <a:r>
              <a:rPr lang="en-US" sz="800" dirty="0"/>
              <a:t>ngfZaIllrTmwMNUrVtINijGHubL71UDg+dKzhYzwvNKHTtfeIRdxFDi4+jqoe1rW4GA0PJQXn1RlJzoA3H0SwX1EWuSuKsIjKZ9eCVN//I2z3LpENJ4lpQESd9wWvJbm</a:t>
            </a:r>
          </a:p>
          <a:p>
            <a:r>
              <a:rPr lang="en-US" sz="800" dirty="0"/>
              <a:t>jvijjKYlki10CyZiLc0D6iaprbZjGMwayPxNVuAFbRhAzRpupYp2Pd9RVoexMLqmWlALPW97HG8AEQEAAYkCPAQYAQgAJhYhBDQ3SjL2DEcb3o2hCSDdzxt8vLPXBQJe</a:t>
            </a:r>
          </a:p>
          <a:p>
            <a:r>
              <a:rPr lang="en-US" sz="800" dirty="0" err="1"/>
              <a:t>DjCqAhsMBQkSz</a:t>
            </a:r>
            <a:r>
              <a:rPr lang="en-US" sz="800" dirty="0"/>
              <a:t>/eAAAoJECDdzxt8vLPXPAcP/0q1/H0bb+EijhXW+r/</a:t>
            </a:r>
            <a:r>
              <a:rPr lang="en-US" sz="800" dirty="0" err="1"/>
              <a:t>PJETlgiwcRp</a:t>
            </a:r>
            <a:r>
              <a:rPr lang="en-US" sz="800" dirty="0"/>
              <a:t>/RQEqzwGnPCyK0rVSpyeb1it/hMu8hKS/3s+/T2wHRR8otWwKwH8G0Wqn1Rz0/</a:t>
            </a:r>
          </a:p>
          <a:p>
            <a:r>
              <a:rPr lang="en-US" sz="800" dirty="0"/>
              <a:t>aauEQD3F6GWU8LUFmE6nOa2E7Xsjcy2R4UOAB5um29nnRj2+NxTedBtf+MeilMg6Vkm1iztzl94rlJt1MZyCeiB0Tmk17Kh7OD+Dz91jfq2N725gwX9zyXVymbcsT00f</a:t>
            </a:r>
          </a:p>
          <a:p>
            <a:r>
              <a:rPr lang="en-US" sz="800" dirty="0" err="1"/>
              <a:t>fafEIossGI</a:t>
            </a:r>
            <a:r>
              <a:rPr lang="en-US" sz="800" dirty="0"/>
              <a:t>/i92T1D8IqWWsXa0DPkKjitSFr1gpNFb8HrkwtKzXkNCuSEOFnWp3/</a:t>
            </a:r>
            <a:r>
              <a:rPr lang="en-US" sz="800" dirty="0" err="1"/>
              <a:t>eVW</a:t>
            </a:r>
            <a:r>
              <a:rPr lang="en-US" sz="800" dirty="0"/>
              <a:t>/4fX90vEChi3vUBuqAyRgd7+7VKlmMKR1hWhatSp+5Wq8nZYFZP2ja1wiETpZ</a:t>
            </a:r>
          </a:p>
          <a:p>
            <a:r>
              <a:rPr lang="en-US" sz="800" dirty="0"/>
              <a:t>LlvUGzaz2eVtiWrU0L6Z0tZMsUAY3+lC12z2g02kRTSsBAdOL1Rzssz7MmN0w/2+qQrSg5gkMsJynKJ0Z+KmmBuf3b3I2yGAnEIWtqIXLfgVSpVn5LffhCtN0mR/</a:t>
            </a:r>
            <a:r>
              <a:rPr lang="en-US" sz="800" dirty="0" err="1"/>
              <a:t>uVRQ</a:t>
            </a:r>
            <a:endParaRPr lang="en-US" sz="800" dirty="0"/>
          </a:p>
          <a:p>
            <a:r>
              <a:rPr lang="en-US" sz="800" dirty="0"/>
              <a:t>F698osS1UqIEVDTnax61xZStlNriGz5Iztmqp2kCDUTj7/suC7UnDrMljgGk0USbb2B6Pgsxbb7JezilQfv3eReCi5QsuGWuEIC6Q0P0qjyLySjDKJVQ5km+KnYb/</a:t>
            </a:r>
            <a:r>
              <a:rPr lang="en-US" sz="800" dirty="0" err="1"/>
              <a:t>rRn</a:t>
            </a:r>
            <a:endParaRPr lang="en-US" sz="800" dirty="0"/>
          </a:p>
          <a:p>
            <a:r>
              <a:rPr lang="en-US" sz="800" dirty="0"/>
              <a:t>7shD5cUa0yLI80hdH3XVJqMknc5c/OGhVL9j4eyz4V0/VZMPmgP3zmI3dNOnDvneuTDJOcIN9qKGSigo=</a:t>
            </a:r>
            <a:r>
              <a:rPr lang="en-US" sz="800" dirty="0" err="1"/>
              <a:t>ntvP</a:t>
            </a:r>
            <a:endParaRPr lang="en-US" sz="800" dirty="0"/>
          </a:p>
          <a:p>
            <a:r>
              <a:rPr lang="en-US" sz="800" dirty="0"/>
              <a:t>-----END PGP PUBLIC KEY BLOCK-----</a:t>
            </a:r>
          </a:p>
        </p:txBody>
      </p:sp>
      <p:pic>
        <p:nvPicPr>
          <p:cNvPr id="6" name="Google Shape;260;p47" descr="Diagram for Public and Private Keys. For Alice, it goes: Hello Bob  and Alice's Private key goes to sign which then encripts the message, Hello Bob. &#10;For Bob-He has to verify to message with Alice's public key to get the message, hello bob">
            <a:extLst>
              <a:ext uri="{FF2B5EF4-FFF2-40B4-BE49-F238E27FC236}">
                <a16:creationId xmlns:a16="http://schemas.microsoft.com/office/drawing/2014/main" id="{E7181A99-1EB0-CF4A-96EA-2BD962B3DE6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312848" y="5100321"/>
            <a:ext cx="2300647" cy="2181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35221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3021-250E-5E47-99D0-E2992863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3543E-D50C-0347-8B85-1ED3932E2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a moment to look up:</a:t>
            </a:r>
          </a:p>
          <a:p>
            <a:pPr lvl="1"/>
            <a:r>
              <a:rPr lang="en-US" dirty="0"/>
              <a:t>The current value of bitcoin</a:t>
            </a:r>
          </a:p>
          <a:p>
            <a:pPr lvl="1"/>
            <a:r>
              <a:rPr lang="en-US" dirty="0"/>
              <a:t>What about other crypto currencies</a:t>
            </a:r>
          </a:p>
          <a:p>
            <a:pPr lvl="2"/>
            <a:r>
              <a:rPr lang="en-US" dirty="0"/>
              <a:t>can you list at  least five?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DC03A-786F-6B48-9149-D65A378BF70D}"/>
              </a:ext>
            </a:extLst>
          </p:cNvPr>
          <p:cNvSpPr txBox="1"/>
          <p:nvPr/>
        </p:nvSpPr>
        <p:spPr>
          <a:xfrm>
            <a:off x="2562578" y="6620901"/>
            <a:ext cx="9105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Review: can you describe the ‘linked-list’ / chain we talked about on Thursday?</a:t>
            </a:r>
          </a:p>
        </p:txBody>
      </p:sp>
    </p:spTree>
    <p:extLst>
      <p:ext uri="{BB962C8B-B14F-4D97-AF65-F5344CB8AC3E}">
        <p14:creationId xmlns:p14="http://schemas.microsoft.com/office/powerpoint/2010/main" val="168866928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</TotalTime>
  <Words>925</Words>
  <Application>Microsoft Macintosh PowerPoint</Application>
  <PresentationFormat>Custom</PresentationFormat>
  <Paragraphs>142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Sending Files Online</vt:lpstr>
      <vt:lpstr>Hashing</vt:lpstr>
      <vt:lpstr>Hashing To Check Files</vt:lpstr>
      <vt:lpstr>Encryption and Encrypting Files</vt:lpstr>
      <vt:lpstr>Public and Private Keys</vt:lpstr>
      <vt:lpstr>GnuPG (Public Key Storage)</vt:lpstr>
      <vt:lpstr>Bitcoin</vt:lpstr>
      <vt:lpstr>Blockchain</vt:lpstr>
      <vt:lpstr>Smart Contract Blockchains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6</cp:revision>
  <dcterms:created xsi:type="dcterms:W3CDTF">2021-07-22T20:26:31Z</dcterms:created>
  <dcterms:modified xsi:type="dcterms:W3CDTF">2021-11-29T20:18:24Z</dcterms:modified>
</cp:coreProperties>
</file>