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1" r:id="rId9"/>
    <p:sldId id="262" r:id="rId10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37" autoAdjust="0"/>
    <p:restoredTop sz="95994" autoAdjust="0"/>
  </p:normalViewPr>
  <p:slideViewPr>
    <p:cSldViewPr snapToGrid="0" snapToObjects="1">
      <p:cViewPr varScale="1">
        <p:scale>
          <a:sx n="66" d="100"/>
          <a:sy n="66" d="100"/>
        </p:scale>
        <p:origin x="864" y="60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ea0fe01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ea0fe01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ea0fe018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ea0fe018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ea0fe018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ea0fe018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ea0fe01b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ea0fe01b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ea0fe01b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ea0fe01b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1920725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131272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4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5.xml"/><Relationship Id="rId1" Type="http://schemas.openxmlformats.org/officeDocument/2006/relationships/video" Target="https://www.youtube.com/embed/Dxcc6ycZ73M?feature=oembed" TargetMode="External"/><Relationship Id="rId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olostate.edu/~cs150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www.lifewire.com/top-internet-terms-for-beginners-248338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25.xml"/><Relationship Id="rId1" Type="http://schemas.openxmlformats.org/officeDocument/2006/relationships/video" Target="https://www.youtube.com/embed/ZhEf7e4kopM?feature=oembe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1s and 0s add 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 dirty="0"/>
              <a:t>Understanding Networks of Computers</a:t>
            </a:r>
            <a:endParaRPr dirty="0"/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628094" y="2487902"/>
            <a:ext cx="12561413" cy="385378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r>
              <a:rPr lang="en" dirty="0"/>
              <a:t>Circularly  (Ring) Connected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Faults? 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Centralized Hub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Faults?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Strengths?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Where is it used?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Distributed Mesh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Faults?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Strengths?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Where is it used?</a:t>
            </a:r>
            <a:endParaRPr dirty="0"/>
          </a:p>
        </p:txBody>
      </p:sp>
      <p:pic>
        <p:nvPicPr>
          <p:cNvPr id="194" name="Google Shape;194;p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1107" y="2487894"/>
            <a:ext cx="3510615" cy="3600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-3510" b="3509"/>
          <a:stretch/>
        </p:blipFill>
        <p:spPr>
          <a:xfrm>
            <a:off x="6087247" y="2487893"/>
            <a:ext cx="3258318" cy="3281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40" descr="Mesh Network Topology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1111" y="2234631"/>
            <a:ext cx="3368493" cy="4107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1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 dirty="0"/>
              <a:t>The Internet is really, really great</a:t>
            </a:r>
            <a:endParaRPr dirty="0"/>
          </a:p>
        </p:txBody>
      </p:sp>
      <p:pic>
        <p:nvPicPr>
          <p:cNvPr id="2" name="Online Media 1" title="What is the Internet?">
            <a:hlinkClick r:id="" action="ppaction://media"/>
            <a:extLst>
              <a:ext uri="{FF2B5EF4-FFF2-40B4-BE49-F238E27FC236}">
                <a16:creationId xmlns:a16="http://schemas.microsoft.com/office/drawing/2014/main" id="{B97E5587-992F-4857-ACC9-96517AAFBD8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206152" y="1766856"/>
            <a:ext cx="9405257" cy="53139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2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 dirty="0"/>
              <a:t>Definitions to know</a:t>
            </a:r>
            <a:endParaRPr dirty="0"/>
          </a:p>
        </p:txBody>
      </p:sp>
      <p:sp>
        <p:nvSpPr>
          <p:cNvPr id="208" name="Google Shape;208;p42"/>
          <p:cNvSpPr txBox="1">
            <a:spLocks noGrp="1"/>
          </p:cNvSpPr>
          <p:nvPr>
            <p:ph type="body" idx="1"/>
          </p:nvPr>
        </p:nvSpPr>
        <p:spPr>
          <a:xfrm>
            <a:off x="628094" y="1770320"/>
            <a:ext cx="12561413" cy="4927280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r>
              <a:rPr lang="en" b="1" dirty="0"/>
              <a:t>URL - Uniform Resource Locators  -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http://www.cs.colostate.edu/~cs150b</a:t>
            </a:r>
            <a:r>
              <a:rPr lang="en" u="sng" dirty="0">
                <a:solidFill>
                  <a:schemeClr val="hlink"/>
                </a:solidFill>
              </a:rPr>
              <a:t>b</a:t>
            </a:r>
            <a:endParaRPr dirty="0"/>
          </a:p>
          <a:p>
            <a:pPr lvl="1" indent="-460583">
              <a:lnSpc>
                <a:spcPct val="115000"/>
              </a:lnSpc>
              <a:spcBef>
                <a:spcPts val="0"/>
              </a:spcBef>
              <a:buClr>
                <a:srgbClr val="101010"/>
              </a:buClr>
              <a:buSzPts val="1200"/>
            </a:pPr>
            <a:r>
              <a:rPr lang="en" sz="1813" dirty="0">
                <a:solidFill>
                  <a:srgbClr val="10101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1813" b="1" dirty="0">
                <a:solidFill>
                  <a:srgbClr val="101010"/>
                </a:solidFill>
                <a:latin typeface="Arial"/>
                <a:ea typeface="Arial"/>
                <a:cs typeface="Arial"/>
                <a:sym typeface="Arial"/>
              </a:rPr>
              <a:t>protocol</a:t>
            </a:r>
            <a:r>
              <a:rPr lang="en" sz="1813" dirty="0">
                <a:solidFill>
                  <a:srgbClr val="101010"/>
                </a:solidFill>
                <a:latin typeface="Arial"/>
                <a:ea typeface="Arial"/>
                <a:cs typeface="Arial"/>
                <a:sym typeface="Arial"/>
              </a:rPr>
              <a:t> is the portion ending in :// </a:t>
            </a:r>
            <a:endParaRPr sz="1813" dirty="0">
              <a:solidFill>
                <a:srgbClr val="101010"/>
              </a:solidFill>
              <a:latin typeface="Arial"/>
              <a:ea typeface="Arial"/>
              <a:cs typeface="Arial"/>
              <a:sym typeface="Arial"/>
            </a:endParaRPr>
          </a:p>
          <a:p>
            <a:pPr lvl="2" indent="-460583">
              <a:lnSpc>
                <a:spcPct val="115000"/>
              </a:lnSpc>
              <a:spcBef>
                <a:spcPts val="0"/>
              </a:spcBef>
              <a:buClr>
                <a:srgbClr val="101010"/>
              </a:buClr>
              <a:buSzPts val="1200"/>
            </a:pPr>
            <a:r>
              <a:rPr lang="en" sz="1813" dirty="0">
                <a:solidFill>
                  <a:srgbClr val="101010"/>
                </a:solidFill>
                <a:latin typeface="Arial"/>
                <a:ea typeface="Arial"/>
                <a:cs typeface="Arial"/>
                <a:sym typeface="Arial"/>
              </a:rPr>
              <a:t>http, https, ftp, </a:t>
            </a:r>
            <a:r>
              <a:rPr lang="en" sz="1813" dirty="0" err="1">
                <a:solidFill>
                  <a:srgbClr val="101010"/>
                </a:solidFill>
                <a:latin typeface="Arial"/>
                <a:ea typeface="Arial"/>
                <a:cs typeface="Arial"/>
                <a:sym typeface="Arial"/>
              </a:rPr>
              <a:t>scp</a:t>
            </a:r>
            <a:r>
              <a:rPr lang="en" sz="1813" dirty="0">
                <a:solidFill>
                  <a:srgbClr val="10101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813" dirty="0" err="1">
                <a:solidFill>
                  <a:srgbClr val="101010"/>
                </a:solidFill>
                <a:latin typeface="Arial"/>
                <a:ea typeface="Arial"/>
                <a:cs typeface="Arial"/>
                <a:sym typeface="Arial"/>
              </a:rPr>
              <a:t>ssh</a:t>
            </a:r>
            <a:r>
              <a:rPr lang="en" sz="1813" dirty="0">
                <a:solidFill>
                  <a:srgbClr val="10101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813" dirty="0" err="1">
                <a:solidFill>
                  <a:srgbClr val="101010"/>
                </a:solidFill>
                <a:latin typeface="Arial"/>
                <a:ea typeface="Arial"/>
                <a:cs typeface="Arial"/>
                <a:sym typeface="Arial"/>
              </a:rPr>
              <a:t>etc</a:t>
            </a:r>
            <a:r>
              <a:rPr lang="en" sz="1813" dirty="0">
                <a:solidFill>
                  <a:srgbClr val="10101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13" dirty="0">
              <a:solidFill>
                <a:srgbClr val="101010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 indent="-460583">
              <a:lnSpc>
                <a:spcPct val="115000"/>
              </a:lnSpc>
              <a:spcBef>
                <a:spcPts val="0"/>
              </a:spcBef>
              <a:buClr>
                <a:srgbClr val="101010"/>
              </a:buClr>
              <a:buSzPts val="1200"/>
            </a:pPr>
            <a:r>
              <a:rPr lang="en" sz="1813" dirty="0">
                <a:solidFill>
                  <a:srgbClr val="10101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1813" b="1" dirty="0">
                <a:solidFill>
                  <a:srgbClr val="101010"/>
                </a:solidFill>
                <a:latin typeface="Arial"/>
                <a:ea typeface="Arial"/>
                <a:cs typeface="Arial"/>
                <a:sym typeface="Arial"/>
              </a:rPr>
              <a:t>host</a:t>
            </a:r>
            <a:r>
              <a:rPr lang="en" sz="1813" dirty="0">
                <a:solidFill>
                  <a:srgbClr val="101010"/>
                </a:solidFill>
                <a:latin typeface="Arial"/>
                <a:ea typeface="Arial"/>
                <a:cs typeface="Arial"/>
                <a:sym typeface="Arial"/>
              </a:rPr>
              <a:t> or top-level domain</a:t>
            </a:r>
            <a:endParaRPr sz="1813" dirty="0">
              <a:solidFill>
                <a:srgbClr val="101010"/>
              </a:solidFill>
              <a:latin typeface="Arial"/>
              <a:ea typeface="Arial"/>
              <a:cs typeface="Arial"/>
              <a:sym typeface="Arial"/>
            </a:endParaRPr>
          </a:p>
          <a:p>
            <a:pPr lvl="2" indent="-460583">
              <a:lnSpc>
                <a:spcPct val="115000"/>
              </a:lnSpc>
              <a:spcBef>
                <a:spcPts val="0"/>
              </a:spcBef>
              <a:buClr>
                <a:srgbClr val="101010"/>
              </a:buClr>
              <a:buSzPts val="1200"/>
            </a:pPr>
            <a:r>
              <a:rPr lang="en" sz="1813" dirty="0" err="1">
                <a:solidFill>
                  <a:srgbClr val="101010"/>
                </a:solidFill>
                <a:latin typeface="Arial"/>
                <a:ea typeface="Arial"/>
                <a:cs typeface="Arial"/>
                <a:sym typeface="Arial"/>
              </a:rPr>
              <a:t>colostate.edu</a:t>
            </a:r>
            <a:endParaRPr sz="1813" dirty="0">
              <a:solidFill>
                <a:srgbClr val="101010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 indent="-460583">
              <a:lnSpc>
                <a:spcPct val="115000"/>
              </a:lnSpc>
              <a:spcBef>
                <a:spcPts val="0"/>
              </a:spcBef>
              <a:buClr>
                <a:srgbClr val="101010"/>
              </a:buClr>
              <a:buSzPts val="1200"/>
            </a:pPr>
            <a:r>
              <a:rPr lang="en" sz="1813" dirty="0">
                <a:solidFill>
                  <a:srgbClr val="10101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1813" b="1" dirty="0">
                <a:solidFill>
                  <a:srgbClr val="101010"/>
                </a:solidFill>
                <a:latin typeface="Arial"/>
                <a:ea typeface="Arial"/>
                <a:cs typeface="Arial"/>
                <a:sym typeface="Arial"/>
              </a:rPr>
              <a:t>filename</a:t>
            </a:r>
            <a:r>
              <a:rPr lang="en" sz="1813" dirty="0">
                <a:solidFill>
                  <a:srgbClr val="101010"/>
                </a:solidFill>
                <a:latin typeface="Arial"/>
                <a:ea typeface="Arial"/>
                <a:cs typeface="Arial"/>
                <a:sym typeface="Arial"/>
              </a:rPr>
              <a:t> or page name itself</a:t>
            </a:r>
            <a:endParaRPr sz="1813" dirty="0">
              <a:solidFill>
                <a:srgbClr val="101010"/>
              </a:solidFill>
              <a:latin typeface="Arial"/>
              <a:ea typeface="Arial"/>
              <a:cs typeface="Arial"/>
              <a:sym typeface="Arial"/>
            </a:endParaRPr>
          </a:p>
          <a:p>
            <a:pPr lvl="2" indent="-460583">
              <a:lnSpc>
                <a:spcPct val="115000"/>
              </a:lnSpc>
              <a:spcBef>
                <a:spcPts val="0"/>
              </a:spcBef>
              <a:buClr>
                <a:srgbClr val="101010"/>
              </a:buClr>
              <a:buSzPts val="1200"/>
            </a:pPr>
            <a:r>
              <a:rPr lang="en" sz="1813" dirty="0">
                <a:solidFill>
                  <a:srgbClr val="101010"/>
                </a:solidFill>
                <a:latin typeface="Arial"/>
                <a:ea typeface="Arial"/>
                <a:cs typeface="Arial"/>
                <a:sym typeface="Arial"/>
              </a:rPr>
              <a:t>Can also include directories, such as ~cs150</a:t>
            </a:r>
            <a:endParaRPr sz="1813" dirty="0">
              <a:solidFill>
                <a:srgbClr val="101010"/>
              </a:solidFill>
              <a:latin typeface="Arial"/>
              <a:ea typeface="Arial"/>
              <a:cs typeface="Arial"/>
              <a:sym typeface="Arial"/>
            </a:endParaRPr>
          </a:p>
          <a:p>
            <a:pPr lvl="2" indent="-460583">
              <a:lnSpc>
                <a:spcPct val="115000"/>
              </a:lnSpc>
              <a:spcBef>
                <a:spcPts val="0"/>
              </a:spcBef>
              <a:buClr>
                <a:srgbClr val="101010"/>
              </a:buClr>
              <a:buSzPts val="1200"/>
            </a:pPr>
            <a:r>
              <a:rPr lang="en" sz="1813" dirty="0">
                <a:solidFill>
                  <a:srgbClr val="101010"/>
                </a:solidFill>
                <a:latin typeface="Arial"/>
                <a:ea typeface="Arial"/>
                <a:cs typeface="Arial"/>
                <a:sym typeface="Arial"/>
              </a:rPr>
              <a:t>In this case, there is a default file - </a:t>
            </a:r>
            <a:r>
              <a:rPr lang="en" sz="1813" dirty="0" err="1">
                <a:solidFill>
                  <a:srgbClr val="101010"/>
                </a:solidFill>
                <a:latin typeface="Arial"/>
                <a:ea typeface="Arial"/>
                <a:cs typeface="Arial"/>
                <a:sym typeface="Arial"/>
              </a:rPr>
              <a:t>index.html</a:t>
            </a:r>
            <a:endParaRPr sz="1813" dirty="0">
              <a:solidFill>
                <a:srgbClr val="10101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</a:pPr>
            <a:r>
              <a:rPr lang="en" b="1" dirty="0"/>
              <a:t>HTTP</a:t>
            </a:r>
            <a:r>
              <a:rPr lang="en" dirty="0"/>
              <a:t> - </a:t>
            </a:r>
            <a:r>
              <a:rPr lang="en" b="1" u="sng" dirty="0" err="1"/>
              <a:t>H</a:t>
            </a:r>
            <a:r>
              <a:rPr lang="en" dirty="0" err="1"/>
              <a:t>yper</a:t>
            </a:r>
            <a:r>
              <a:rPr lang="en" b="1" u="sng" dirty="0" err="1"/>
              <a:t>T</a:t>
            </a:r>
            <a:r>
              <a:rPr lang="en" dirty="0" err="1"/>
              <a:t>ext</a:t>
            </a:r>
            <a:r>
              <a:rPr lang="en" dirty="0"/>
              <a:t> </a:t>
            </a:r>
            <a:r>
              <a:rPr lang="en" b="1" u="sng" dirty="0"/>
              <a:t>T</a:t>
            </a:r>
            <a:r>
              <a:rPr lang="en" dirty="0"/>
              <a:t>ransfer </a:t>
            </a:r>
            <a:r>
              <a:rPr lang="en" b="1" u="sng" dirty="0"/>
              <a:t>P</a:t>
            </a:r>
            <a:r>
              <a:rPr lang="en" dirty="0"/>
              <a:t>rotocol (HTTPS - encrypts it as </a:t>
            </a:r>
            <a:r>
              <a:rPr lang="en" b="1" dirty="0"/>
              <a:t>S</a:t>
            </a:r>
            <a:r>
              <a:rPr lang="en" dirty="0"/>
              <a:t>ecure) </a:t>
            </a:r>
            <a:endParaRPr dirty="0"/>
          </a:p>
          <a:p>
            <a:pPr>
              <a:spcBef>
                <a:spcPts val="0"/>
              </a:spcBef>
            </a:pPr>
            <a:r>
              <a:rPr lang="en" b="1" dirty="0"/>
              <a:t>IP Address - </a:t>
            </a:r>
            <a:r>
              <a:rPr lang="en" b="1" u="sng" dirty="0"/>
              <a:t>I</a:t>
            </a:r>
            <a:r>
              <a:rPr lang="en" dirty="0"/>
              <a:t>nternet </a:t>
            </a:r>
            <a:r>
              <a:rPr lang="en" b="1" u="sng" dirty="0"/>
              <a:t>P</a:t>
            </a:r>
            <a:r>
              <a:rPr lang="en" dirty="0"/>
              <a:t>rotocol 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128.0.0.1  (IPv4)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2001:CDBA:0000:0000:0000:0000:3257:9652  (IPv6)</a:t>
            </a:r>
            <a:endParaRPr dirty="0"/>
          </a:p>
          <a:p>
            <a:pPr>
              <a:spcBef>
                <a:spcPts val="0"/>
              </a:spcBef>
            </a:pPr>
            <a:r>
              <a:rPr lang="en" b="1" dirty="0"/>
              <a:t>DNS - </a:t>
            </a:r>
            <a:r>
              <a:rPr lang="en" b="1" u="sng" dirty="0"/>
              <a:t>D</a:t>
            </a:r>
            <a:r>
              <a:rPr lang="en" dirty="0"/>
              <a:t>omain </a:t>
            </a:r>
            <a:r>
              <a:rPr lang="en" b="1" u="sng" dirty="0"/>
              <a:t>N</a:t>
            </a:r>
            <a:r>
              <a:rPr lang="en" dirty="0"/>
              <a:t>ame </a:t>
            </a:r>
            <a:r>
              <a:rPr lang="en" b="1" u="sng" dirty="0"/>
              <a:t>S</a:t>
            </a:r>
            <a:r>
              <a:rPr lang="en" dirty="0"/>
              <a:t>erver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Converts URL host names to IPs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Routers then have you connect to that server using the IP </a:t>
            </a:r>
            <a:endParaRPr dirty="0"/>
          </a:p>
        </p:txBody>
      </p:sp>
      <p:sp>
        <p:nvSpPr>
          <p:cNvPr id="209" name="Google Shape;209;p42"/>
          <p:cNvSpPr txBox="1"/>
          <p:nvPr/>
        </p:nvSpPr>
        <p:spPr>
          <a:xfrm>
            <a:off x="6305925" y="7280533"/>
            <a:ext cx="10262560" cy="491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1400" dirty="0">
                <a:solidFill>
                  <a:schemeClr val="bg1"/>
                </a:solidFill>
                <a:latin typeface="Proxima Nova"/>
                <a:ea typeface="Proxima Nova"/>
                <a:cs typeface="Proxima Nova"/>
                <a:sym typeface="Proxima Nova"/>
              </a:rPr>
              <a:t>Further reading: </a:t>
            </a:r>
            <a:r>
              <a:rPr lang="en" sz="1400" u="sng" dirty="0">
                <a:solidFill>
                  <a:srgbClr val="3246A4"/>
                </a:solidFill>
                <a:hlinkClick r:id="rId4"/>
              </a:rPr>
              <a:t>https://www.lifewire.com/top-internet-terms-for-beginners-2483381</a:t>
            </a:r>
            <a:endParaRPr sz="14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9CD55-650D-460C-BC70-C62F0407D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243655"/>
            <a:ext cx="12561413" cy="1015467"/>
          </a:xfrm>
        </p:spPr>
        <p:txBody>
          <a:bodyPr/>
          <a:lstStyle/>
          <a:p>
            <a:r>
              <a:rPr lang="en-US" dirty="0"/>
              <a:t>Binary?</a:t>
            </a:r>
          </a:p>
        </p:txBody>
      </p:sp>
      <p:pic>
        <p:nvPicPr>
          <p:cNvPr id="4" name="Online Media 3" title="The Internet: Wires, Cables &amp; Wifi">
            <a:hlinkClick r:id="" action="ppaction://media"/>
            <a:extLst>
              <a:ext uri="{FF2B5EF4-FFF2-40B4-BE49-F238E27FC236}">
                <a16:creationId xmlns:a16="http://schemas.microsoft.com/office/drawing/2014/main" id="{8D74861D-C1F7-4AA1-BB04-ACF0C63BFD2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894095" y="1551432"/>
            <a:ext cx="10029372" cy="566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5639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1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Binary - Why does it matter?</a:t>
            </a:r>
            <a:endParaRPr/>
          </a:p>
        </p:txBody>
      </p:sp>
      <p:sp>
        <p:nvSpPr>
          <p:cNvPr id="199" name="Google Shape;199;p41"/>
          <p:cNvSpPr txBox="1">
            <a:spLocks noGrp="1"/>
          </p:cNvSpPr>
          <p:nvPr>
            <p:ph type="body" idx="1"/>
          </p:nvPr>
        </p:nvSpPr>
        <p:spPr>
          <a:xfrm>
            <a:off x="628094" y="2089918"/>
            <a:ext cx="12561413" cy="4526080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r>
              <a:rPr lang="en"/>
              <a:t>Computers are large sets of memory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Each memory location has a state of ‘on’ (1) or off (0). 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These states are how everything is stored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And the focus of Computer Engineering majors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They are also called ‘finite state machines’ 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Finite number of states (one or zero - yes or no, on or off)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A machine full of them	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Not magic but science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Having tons of tiny states allows us to represent all the things computers do! 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This is a much deeper topic for a 200 level class. </a:t>
            </a:r>
            <a:endParaRPr/>
          </a:p>
          <a:p>
            <a:pPr>
              <a:spcBef>
                <a:spcPts val="0"/>
              </a:spcBef>
            </a:pPr>
            <a:r>
              <a:rPr lang="en" b="1"/>
              <a:t>Knowing binary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Will help us understand how much memory is being taken up for primitive and objects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As every thing created takes up a portion of the finite states in the machine. (over simplified)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2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Let’s go back to memory allocation</a:t>
            </a:r>
            <a:endParaRPr/>
          </a:p>
        </p:txBody>
      </p:sp>
      <p:sp>
        <p:nvSpPr>
          <p:cNvPr id="205" name="Google Shape;205;p42"/>
          <p:cNvSpPr txBox="1">
            <a:spLocks noGrp="1"/>
          </p:cNvSpPr>
          <p:nvPr>
            <p:ph type="body" idx="1"/>
          </p:nvPr>
        </p:nvSpPr>
        <p:spPr>
          <a:xfrm>
            <a:off x="628094" y="2472113"/>
            <a:ext cx="12561413" cy="4162960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dirty="0"/>
              <a:t>Byte has 8 Bits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Computer represent data in bits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But we need to allocate the room</a:t>
            </a:r>
            <a:endParaRPr dirty="0"/>
          </a:p>
          <a:p>
            <a:pPr marL="0" indent="0">
              <a:spcAft>
                <a:spcPts val="604"/>
              </a:spcAft>
              <a:buNone/>
            </a:pPr>
            <a:endParaRPr dirty="0"/>
          </a:p>
        </p:txBody>
      </p:sp>
      <p:grpSp>
        <p:nvGrpSpPr>
          <p:cNvPr id="206" name="Google Shape;206;p42"/>
          <p:cNvGrpSpPr/>
          <p:nvPr/>
        </p:nvGrpSpPr>
        <p:grpSpPr>
          <a:xfrm>
            <a:off x="7029914" y="2740098"/>
            <a:ext cx="1169147" cy="2536853"/>
            <a:chOff x="4652150" y="1813300"/>
            <a:chExt cx="773700" cy="1678800"/>
          </a:xfrm>
        </p:grpSpPr>
        <p:sp>
          <p:nvSpPr>
            <p:cNvPr id="207" name="Google Shape;207;p42"/>
            <p:cNvSpPr/>
            <p:nvPr/>
          </p:nvSpPr>
          <p:spPr>
            <a:xfrm>
              <a:off x="4652150" y="1813300"/>
              <a:ext cx="773700" cy="198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8153" tIns="138153" rIns="138153" bIns="138153" anchor="ctr" anchorCtr="0">
              <a:noAutofit/>
            </a:bodyPr>
            <a:lstStyle/>
            <a:p>
              <a:pPr algn="ctr"/>
              <a:r>
                <a:rPr lang="en" dirty="0"/>
                <a:t>1 or 0</a:t>
              </a:r>
              <a:endParaRPr dirty="0"/>
            </a:p>
          </p:txBody>
        </p:sp>
        <p:sp>
          <p:nvSpPr>
            <p:cNvPr id="208" name="Google Shape;208;p42"/>
            <p:cNvSpPr/>
            <p:nvPr/>
          </p:nvSpPr>
          <p:spPr>
            <a:xfrm>
              <a:off x="4652150" y="2225500"/>
              <a:ext cx="773700" cy="198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8153" tIns="138153" rIns="138153" bIns="138153" anchor="ctr" anchorCtr="0">
              <a:noAutofit/>
            </a:bodyPr>
            <a:lstStyle/>
            <a:p>
              <a:pPr algn="ctr"/>
              <a:r>
                <a:rPr lang="en" dirty="0"/>
                <a:t>1 or 0</a:t>
              </a:r>
              <a:endParaRPr dirty="0"/>
            </a:p>
          </p:txBody>
        </p:sp>
        <p:sp>
          <p:nvSpPr>
            <p:cNvPr id="209" name="Google Shape;209;p42"/>
            <p:cNvSpPr/>
            <p:nvPr/>
          </p:nvSpPr>
          <p:spPr>
            <a:xfrm>
              <a:off x="4652150" y="2011900"/>
              <a:ext cx="773700" cy="198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8153" tIns="138153" rIns="138153" bIns="138153" anchor="ctr" anchorCtr="0">
              <a:noAutofit/>
            </a:bodyPr>
            <a:lstStyle/>
            <a:p>
              <a:pPr algn="ctr"/>
              <a:r>
                <a:rPr lang="en" dirty="0"/>
                <a:t>1 or 0</a:t>
              </a:r>
              <a:endParaRPr dirty="0"/>
            </a:p>
          </p:txBody>
        </p:sp>
        <p:sp>
          <p:nvSpPr>
            <p:cNvPr id="210" name="Google Shape;210;p42"/>
            <p:cNvSpPr/>
            <p:nvPr/>
          </p:nvSpPr>
          <p:spPr>
            <a:xfrm>
              <a:off x="4652150" y="2439100"/>
              <a:ext cx="773700" cy="198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8153" tIns="138153" rIns="138153" bIns="138153" anchor="ctr" anchorCtr="0">
              <a:noAutofit/>
            </a:bodyPr>
            <a:lstStyle/>
            <a:p>
              <a:pPr algn="ctr"/>
              <a:r>
                <a:rPr lang="en" dirty="0"/>
                <a:t>1 or 0</a:t>
              </a:r>
              <a:endParaRPr dirty="0"/>
            </a:p>
          </p:txBody>
        </p:sp>
        <p:sp>
          <p:nvSpPr>
            <p:cNvPr id="211" name="Google Shape;211;p42"/>
            <p:cNvSpPr/>
            <p:nvPr/>
          </p:nvSpPr>
          <p:spPr>
            <a:xfrm>
              <a:off x="4652150" y="2652700"/>
              <a:ext cx="773700" cy="198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8153" tIns="138153" rIns="138153" bIns="138153" anchor="ctr" anchorCtr="0">
              <a:noAutofit/>
            </a:bodyPr>
            <a:lstStyle/>
            <a:p>
              <a:pPr algn="ctr"/>
              <a:r>
                <a:rPr lang="en" dirty="0"/>
                <a:t>1 or 0</a:t>
              </a:r>
              <a:endParaRPr dirty="0"/>
            </a:p>
          </p:txBody>
        </p:sp>
        <p:sp>
          <p:nvSpPr>
            <p:cNvPr id="212" name="Google Shape;212;p42"/>
            <p:cNvSpPr/>
            <p:nvPr/>
          </p:nvSpPr>
          <p:spPr>
            <a:xfrm>
              <a:off x="4652150" y="2866300"/>
              <a:ext cx="773700" cy="198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8153" tIns="138153" rIns="138153" bIns="138153" anchor="ctr" anchorCtr="0">
              <a:noAutofit/>
            </a:bodyPr>
            <a:lstStyle/>
            <a:p>
              <a:pPr algn="ctr"/>
              <a:r>
                <a:rPr lang="en" dirty="0"/>
                <a:t>1 or 0</a:t>
              </a:r>
              <a:endParaRPr dirty="0"/>
            </a:p>
          </p:txBody>
        </p:sp>
        <p:sp>
          <p:nvSpPr>
            <p:cNvPr id="213" name="Google Shape;213;p42"/>
            <p:cNvSpPr/>
            <p:nvPr/>
          </p:nvSpPr>
          <p:spPr>
            <a:xfrm>
              <a:off x="4652150" y="3079900"/>
              <a:ext cx="773700" cy="198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8153" tIns="138153" rIns="138153" bIns="138153" anchor="ctr" anchorCtr="0">
              <a:noAutofit/>
            </a:bodyPr>
            <a:lstStyle/>
            <a:p>
              <a:pPr algn="ctr"/>
              <a:r>
                <a:rPr lang="en" dirty="0"/>
                <a:t>1 or 0</a:t>
              </a:r>
              <a:endParaRPr dirty="0"/>
            </a:p>
          </p:txBody>
        </p:sp>
        <p:sp>
          <p:nvSpPr>
            <p:cNvPr id="214" name="Google Shape;214;p42"/>
            <p:cNvSpPr/>
            <p:nvPr/>
          </p:nvSpPr>
          <p:spPr>
            <a:xfrm>
              <a:off x="4652150" y="3293500"/>
              <a:ext cx="773700" cy="198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8153" tIns="138153" rIns="138153" bIns="138153" anchor="ctr" anchorCtr="0">
              <a:noAutofit/>
            </a:bodyPr>
            <a:lstStyle/>
            <a:p>
              <a:pPr algn="ctr"/>
              <a:r>
                <a:rPr lang="en" dirty="0"/>
                <a:t>1 or 0</a:t>
              </a:r>
              <a:endParaRPr dirty="0"/>
            </a:p>
          </p:txBody>
        </p:sp>
      </p:grpSp>
      <p:grpSp>
        <p:nvGrpSpPr>
          <p:cNvPr id="215" name="Google Shape;215;p42"/>
          <p:cNvGrpSpPr/>
          <p:nvPr/>
        </p:nvGrpSpPr>
        <p:grpSpPr>
          <a:xfrm>
            <a:off x="7029913" y="2765038"/>
            <a:ext cx="1169147" cy="2512373"/>
            <a:chOff x="4652150" y="1829500"/>
            <a:chExt cx="773700" cy="1662600"/>
          </a:xfrm>
        </p:grpSpPr>
        <p:sp>
          <p:nvSpPr>
            <p:cNvPr id="216" name="Google Shape;216;p42"/>
            <p:cNvSpPr/>
            <p:nvPr/>
          </p:nvSpPr>
          <p:spPr>
            <a:xfrm>
              <a:off x="4652150" y="1829500"/>
              <a:ext cx="773700" cy="198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8153" tIns="138153" rIns="138153" bIns="138153" anchor="ctr" anchorCtr="0">
              <a:noAutofit/>
            </a:bodyPr>
            <a:lstStyle/>
            <a:p>
              <a:pPr algn="ctr"/>
              <a:r>
                <a:rPr lang="en" dirty="0"/>
                <a:t>1</a:t>
              </a:r>
              <a:endParaRPr dirty="0"/>
            </a:p>
          </p:txBody>
        </p:sp>
        <p:sp>
          <p:nvSpPr>
            <p:cNvPr id="217" name="Google Shape;217;p42"/>
            <p:cNvSpPr/>
            <p:nvPr/>
          </p:nvSpPr>
          <p:spPr>
            <a:xfrm>
              <a:off x="4652150" y="2225500"/>
              <a:ext cx="773700" cy="198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8153" tIns="138153" rIns="138153" bIns="138153" anchor="ctr" anchorCtr="0">
              <a:noAutofit/>
            </a:bodyPr>
            <a:lstStyle/>
            <a:p>
              <a:pPr algn="ctr"/>
              <a:r>
                <a:rPr lang="en"/>
                <a:t>1</a:t>
              </a:r>
              <a:endParaRPr/>
            </a:p>
          </p:txBody>
        </p:sp>
        <p:sp>
          <p:nvSpPr>
            <p:cNvPr id="218" name="Google Shape;218;p42"/>
            <p:cNvSpPr/>
            <p:nvPr/>
          </p:nvSpPr>
          <p:spPr>
            <a:xfrm>
              <a:off x="4652150" y="2011900"/>
              <a:ext cx="773700" cy="198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8153" tIns="138153" rIns="138153" bIns="138153" anchor="ctr" anchorCtr="0">
              <a:noAutofit/>
            </a:bodyPr>
            <a:lstStyle/>
            <a:p>
              <a:pPr algn="ctr"/>
              <a:r>
                <a:rPr lang="en"/>
                <a:t>1</a:t>
              </a:r>
              <a:endParaRPr dirty="0"/>
            </a:p>
          </p:txBody>
        </p:sp>
        <p:sp>
          <p:nvSpPr>
            <p:cNvPr id="219" name="Google Shape;219;p42"/>
            <p:cNvSpPr/>
            <p:nvPr/>
          </p:nvSpPr>
          <p:spPr>
            <a:xfrm>
              <a:off x="4652150" y="2439100"/>
              <a:ext cx="773700" cy="198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8153" tIns="138153" rIns="138153" bIns="138153" anchor="ctr" anchorCtr="0">
              <a:noAutofit/>
            </a:bodyPr>
            <a:lstStyle/>
            <a:p>
              <a:pPr algn="ctr"/>
              <a:r>
                <a:rPr lang="en"/>
                <a:t>1</a:t>
              </a:r>
              <a:endParaRPr/>
            </a:p>
          </p:txBody>
        </p:sp>
        <p:sp>
          <p:nvSpPr>
            <p:cNvPr id="220" name="Google Shape;220;p42"/>
            <p:cNvSpPr/>
            <p:nvPr/>
          </p:nvSpPr>
          <p:spPr>
            <a:xfrm>
              <a:off x="4652150" y="2652700"/>
              <a:ext cx="773700" cy="198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8153" tIns="138153" rIns="138153" bIns="138153" anchor="ctr" anchorCtr="0">
              <a:noAutofit/>
            </a:bodyPr>
            <a:lstStyle/>
            <a:p>
              <a:pPr algn="ctr"/>
              <a:r>
                <a:rPr lang="en"/>
                <a:t>1</a:t>
              </a:r>
              <a:endParaRPr/>
            </a:p>
          </p:txBody>
        </p:sp>
        <p:sp>
          <p:nvSpPr>
            <p:cNvPr id="221" name="Google Shape;221;p42"/>
            <p:cNvSpPr/>
            <p:nvPr/>
          </p:nvSpPr>
          <p:spPr>
            <a:xfrm>
              <a:off x="4652150" y="2866300"/>
              <a:ext cx="773700" cy="198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8153" tIns="138153" rIns="138153" bIns="138153" anchor="ctr" anchorCtr="0">
              <a:noAutofit/>
            </a:bodyPr>
            <a:lstStyle/>
            <a:p>
              <a:pPr algn="ctr"/>
              <a:r>
                <a:rPr lang="en"/>
                <a:t>1</a:t>
              </a:r>
              <a:endParaRPr/>
            </a:p>
          </p:txBody>
        </p:sp>
        <p:sp>
          <p:nvSpPr>
            <p:cNvPr id="222" name="Google Shape;222;p42"/>
            <p:cNvSpPr/>
            <p:nvPr/>
          </p:nvSpPr>
          <p:spPr>
            <a:xfrm>
              <a:off x="4652150" y="3079900"/>
              <a:ext cx="773700" cy="198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8153" tIns="138153" rIns="138153" bIns="138153" anchor="ctr" anchorCtr="0">
              <a:noAutofit/>
            </a:bodyPr>
            <a:lstStyle/>
            <a:p>
              <a:pPr algn="ctr"/>
              <a:r>
                <a:rPr lang="en"/>
                <a:t>1</a:t>
              </a:r>
              <a:endParaRPr/>
            </a:p>
          </p:txBody>
        </p:sp>
        <p:sp>
          <p:nvSpPr>
            <p:cNvPr id="223" name="Google Shape;223;p42"/>
            <p:cNvSpPr/>
            <p:nvPr/>
          </p:nvSpPr>
          <p:spPr>
            <a:xfrm>
              <a:off x="4652150" y="3293500"/>
              <a:ext cx="773700" cy="198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8153" tIns="138153" rIns="138153" bIns="138153" anchor="ctr" anchorCtr="0">
              <a:noAutofit/>
            </a:bodyPr>
            <a:lstStyle/>
            <a:p>
              <a:pPr algn="ctr"/>
              <a:r>
                <a:rPr lang="en"/>
                <a:t>1</a:t>
              </a:r>
              <a:endParaRPr/>
            </a:p>
          </p:txBody>
        </p:sp>
      </p:grpSp>
      <p:pic>
        <p:nvPicPr>
          <p:cNvPr id="224" name="Google Shape;224;p42" descr="Image result for 8 bit game imag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255" y="4044830"/>
            <a:ext cx="4774129" cy="281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E9D99-C273-FD49-B8B6-8119A4D06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D5409-DC33-A34E-AEBB-A41896C30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6" y="1920725"/>
            <a:ext cx="3204150" cy="3032275"/>
          </a:xfrm>
        </p:spPr>
        <p:txBody>
          <a:bodyPr/>
          <a:lstStyle/>
          <a:p>
            <a:r>
              <a:rPr lang="en-US" sz="3600" dirty="0"/>
              <a:t>00001111 = </a:t>
            </a:r>
          </a:p>
          <a:p>
            <a:r>
              <a:rPr lang="en-US" sz="3600" dirty="0"/>
              <a:t>10001000 =</a:t>
            </a:r>
          </a:p>
          <a:p>
            <a:r>
              <a:rPr lang="en-US" sz="3600" dirty="0"/>
              <a:t>00010001 =</a:t>
            </a:r>
          </a:p>
          <a:p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02BEEF-F157-F042-92D3-2E8A04DCF26F}"/>
              </a:ext>
            </a:extLst>
          </p:cNvPr>
          <p:cNvSpPr txBox="1"/>
          <p:nvPr/>
        </p:nvSpPr>
        <p:spPr>
          <a:xfrm>
            <a:off x="3832226" y="2085945"/>
            <a:ext cx="69278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15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F624B7-1B78-3B41-B3A8-DCA505D64A18}"/>
              </a:ext>
            </a:extLst>
          </p:cNvPr>
          <p:cNvSpPr txBox="1"/>
          <p:nvPr/>
        </p:nvSpPr>
        <p:spPr>
          <a:xfrm>
            <a:off x="3832226" y="2816375"/>
            <a:ext cx="69278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136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2DD906-7EA0-874B-88ED-3A6DC3A93942}"/>
              </a:ext>
            </a:extLst>
          </p:cNvPr>
          <p:cNvSpPr txBox="1"/>
          <p:nvPr/>
        </p:nvSpPr>
        <p:spPr>
          <a:xfrm>
            <a:off x="3832226" y="3521045"/>
            <a:ext cx="69278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17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616E30-F19B-8C4E-822A-26789E232AB2}"/>
              </a:ext>
            </a:extLst>
          </p:cNvPr>
          <p:cNvSpPr txBox="1"/>
          <p:nvPr/>
        </p:nvSpPr>
        <p:spPr>
          <a:xfrm>
            <a:off x="6889750" y="2243840"/>
            <a:ext cx="4667250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00001111</a:t>
            </a:r>
          </a:p>
          <a:p>
            <a:pPr marL="228600" indent="-228600" algn="ctr">
              <a:buAutoNum type="arabicPlain" startAt="128"/>
            </a:pPr>
            <a:r>
              <a:rPr lang="en-US" sz="1200" dirty="0"/>
              <a:t>  64  32 16   8  4   2   1   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/>
              <a:t>8+4+2+1 = 15</a:t>
            </a:r>
          </a:p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8676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7" grpId="0"/>
      <p:bldP spid="9" grpId="0"/>
      <p:bldP spid="11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FAC86-3CB9-304D-82BC-1A4F1D06B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Types?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6B928-2166-3146-9D7C-78A6DDA0C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5" y="1766856"/>
            <a:ext cx="7042725" cy="5446744"/>
          </a:xfrm>
        </p:spPr>
        <p:txBody>
          <a:bodyPr/>
          <a:lstStyle/>
          <a:p>
            <a:r>
              <a:rPr lang="en-US" dirty="0"/>
              <a:t>numeric</a:t>
            </a:r>
          </a:p>
          <a:p>
            <a:pPr lvl="1"/>
            <a:r>
              <a:rPr lang="en-US" dirty="0"/>
              <a:t>int</a:t>
            </a:r>
          </a:p>
          <a:p>
            <a:pPr lvl="2"/>
            <a:r>
              <a:rPr lang="en-US" dirty="0"/>
              <a:t>You can change the ‘base’ with a second argument</a:t>
            </a:r>
          </a:p>
          <a:p>
            <a:pPr lvl="1"/>
            <a:r>
              <a:rPr lang="en-US" dirty="0"/>
              <a:t>float</a:t>
            </a:r>
          </a:p>
          <a:p>
            <a:pPr lvl="1"/>
            <a:r>
              <a:rPr lang="en-US" dirty="0"/>
              <a:t>bin </a:t>
            </a:r>
          </a:p>
          <a:p>
            <a:pPr lvl="2"/>
            <a:r>
              <a:rPr lang="en-US" dirty="0"/>
              <a:t>not in the book, coverts number to binary</a:t>
            </a:r>
          </a:p>
          <a:p>
            <a:pPr lvl="2"/>
            <a:r>
              <a:rPr lang="en-US" dirty="0"/>
              <a:t>also, you can set a value as binary by leading with 0b</a:t>
            </a:r>
          </a:p>
          <a:p>
            <a:r>
              <a:rPr lang="en-US" dirty="0"/>
              <a:t>sequential 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tuple</a:t>
            </a:r>
          </a:p>
          <a:p>
            <a:pPr lvl="1"/>
            <a:r>
              <a:rPr lang="en-US" dirty="0"/>
              <a:t>set (list, with unique values only)</a:t>
            </a:r>
          </a:p>
          <a:p>
            <a:pPr lvl="1"/>
            <a:r>
              <a:rPr lang="en-US" dirty="0" err="1"/>
              <a:t>dict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We will come back to </a:t>
            </a:r>
            <a:r>
              <a:rPr lang="en-US" dirty="0" err="1"/>
              <a:t>dict</a:t>
            </a:r>
            <a:r>
              <a:rPr lang="en-US" dirty="0"/>
              <a:t> - maps indices to names!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80B60B-C9A8-464F-AC22-32C64D354A5D}"/>
              </a:ext>
            </a:extLst>
          </p:cNvPr>
          <p:cNvSpPr txBox="1"/>
          <p:nvPr/>
        </p:nvSpPr>
        <p:spPr>
          <a:xfrm>
            <a:off x="8521699" y="1562100"/>
            <a:ext cx="439420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0b1111</a:t>
            </a:r>
            <a:b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136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0b10001000</a:t>
            </a:r>
          </a:p>
          <a:p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[2:])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10001000</a:t>
            </a:r>
          </a:p>
          <a:p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135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0b111</a:t>
            </a:r>
            <a:b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7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67088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928</TotalTime>
  <Words>533</Words>
  <Application>Microsoft Office PowerPoint</Application>
  <PresentationFormat>Custom</PresentationFormat>
  <Paragraphs>95</Paragraphs>
  <Slides>9</Slides>
  <Notes>5</Notes>
  <HiddenSlides>0</HiddenSlides>
  <MMClips>2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Consolas</vt:lpstr>
      <vt:lpstr>Franklin Gothic Book</vt:lpstr>
      <vt:lpstr>Proxima Nova</vt:lpstr>
      <vt:lpstr>Source Sans Pro</vt:lpstr>
      <vt:lpstr>Vitesse Light</vt:lpstr>
      <vt:lpstr>Office Theme</vt:lpstr>
      <vt:lpstr>PowerPoint Presentation</vt:lpstr>
      <vt:lpstr>Understanding Networks of Computers</vt:lpstr>
      <vt:lpstr>The Internet is really, really great</vt:lpstr>
      <vt:lpstr>Definitions to know</vt:lpstr>
      <vt:lpstr>Binary?</vt:lpstr>
      <vt:lpstr>Binary - Why does it matter?</vt:lpstr>
      <vt:lpstr>Let’s go back to memory allocation</vt:lpstr>
      <vt:lpstr>Binary Tests</vt:lpstr>
      <vt:lpstr>Python Types?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Albert Lionelle</cp:lastModifiedBy>
  <cp:revision>7</cp:revision>
  <dcterms:created xsi:type="dcterms:W3CDTF">2021-07-15T06:10:03Z</dcterms:created>
  <dcterms:modified xsi:type="dcterms:W3CDTF">2021-10-14T04:51:50Z</dcterms:modified>
</cp:coreProperties>
</file>