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67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59" r:id="rId13"/>
    <p:sldId id="260" r:id="rId14"/>
    <p:sldId id="272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a8beb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a8beb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a8bebc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a8bebc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a8bebc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a8bebc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a8bebc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a8bebc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8039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seph_Marie_Jacqu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findingada.com/shop/a-passion-for-science-stories-of-discovery-and-invention/ada-lovelace-victorian-computing-visionar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How did Programming Start?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EDB58-5A7E-E742-845D-F2420A0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B7A2-2392-ED45-9FF5-E34A4360A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78021"/>
          </a:xfrm>
        </p:spPr>
        <p:txBody>
          <a:bodyPr/>
          <a:lstStyle/>
          <a:p>
            <a:r>
              <a:rPr lang="en-US" dirty="0"/>
              <a:t>A Modern Programming Language</a:t>
            </a:r>
          </a:p>
          <a:p>
            <a:pPr lvl="1"/>
            <a:r>
              <a:rPr lang="en-US" dirty="0"/>
              <a:t>Focuses on ‘scripting’</a:t>
            </a:r>
          </a:p>
          <a:p>
            <a:pPr lvl="1"/>
            <a:r>
              <a:rPr lang="en-US" dirty="0"/>
              <a:t>Interpreted  </a:t>
            </a:r>
          </a:p>
          <a:p>
            <a:pPr lvl="2"/>
            <a:r>
              <a:rPr lang="en-US" dirty="0"/>
              <a:t>Takes another program to run the code</a:t>
            </a:r>
          </a:p>
          <a:p>
            <a:r>
              <a:rPr lang="en-US" dirty="0"/>
              <a:t>Common Uses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Data science </a:t>
            </a:r>
          </a:p>
          <a:p>
            <a:pPr lvl="1"/>
            <a:r>
              <a:rPr lang="en-US" dirty="0"/>
              <a:t>Machine learning and Artificial Intelligence </a:t>
            </a:r>
          </a:p>
          <a:p>
            <a:pPr lvl="1"/>
            <a:r>
              <a:rPr lang="en-US" dirty="0"/>
              <a:t>Web development (backend) </a:t>
            </a:r>
          </a:p>
          <a:p>
            <a:pPr lvl="1"/>
            <a:r>
              <a:rPr lang="en-US" dirty="0"/>
              <a:t>Full applications and games </a:t>
            </a:r>
          </a:p>
          <a:p>
            <a:pPr lvl="2"/>
            <a:r>
              <a:rPr lang="en-US" dirty="0"/>
              <a:t>Becoming more common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01B8C-726A-164D-A115-6DA48ADF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29" y="2047522"/>
            <a:ext cx="3691721" cy="36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7D6-4BFC-104D-B6B5-AFD0B110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3A5F-F175-354E-BA1B-CFD3345DF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Are a set of instructions</a:t>
            </a:r>
          </a:p>
          <a:p>
            <a:pPr lvl="1"/>
            <a:r>
              <a:rPr lang="en-US" dirty="0"/>
              <a:t>Like  Cooking (common/historical analogy) </a:t>
            </a:r>
          </a:p>
          <a:p>
            <a:pPr lvl="1"/>
            <a:r>
              <a:rPr lang="en-US" dirty="0"/>
              <a:t>Like following a how-to guide</a:t>
            </a:r>
          </a:p>
          <a:p>
            <a:r>
              <a:rPr lang="en-US" dirty="0"/>
              <a:t>A computer only  does what </a:t>
            </a:r>
            <a:r>
              <a:rPr lang="en-US" b="1" dirty="0"/>
              <a:t>you</a:t>
            </a:r>
            <a:r>
              <a:rPr lang="en-US" dirty="0"/>
              <a:t> tell it</a:t>
            </a:r>
          </a:p>
          <a:p>
            <a:pPr lvl="1"/>
            <a:r>
              <a:rPr lang="en-US" dirty="0"/>
              <a:t>It can’t guess</a:t>
            </a:r>
          </a:p>
          <a:p>
            <a:pPr lvl="1"/>
            <a:r>
              <a:rPr lang="en-US" dirty="0"/>
              <a:t>It can’t assume</a:t>
            </a:r>
          </a:p>
          <a:p>
            <a:pPr lvl="1"/>
            <a:r>
              <a:rPr lang="en-US" dirty="0"/>
              <a:t>It follows the instructions</a:t>
            </a:r>
          </a:p>
          <a:p>
            <a:pPr lvl="2"/>
            <a:r>
              <a:rPr lang="en-US" dirty="0"/>
              <a:t>for better or worse</a:t>
            </a:r>
          </a:p>
          <a:p>
            <a:pPr lvl="1"/>
            <a:r>
              <a:rPr lang="en-US" dirty="0"/>
              <a:t>Line by line, unless we say otherwise</a:t>
            </a:r>
          </a:p>
        </p:txBody>
      </p:sp>
    </p:spTree>
    <p:extLst>
      <p:ext uri="{BB962C8B-B14F-4D97-AF65-F5344CB8AC3E}">
        <p14:creationId xmlns:p14="http://schemas.microsoft.com/office/powerpoint/2010/main" val="26027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B7B2-15B7-174D-9F67-5DC5CE2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3F8-452F-BA4B-B617-D2C9972B2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926751"/>
          </a:xfrm>
        </p:spPr>
        <p:txBody>
          <a:bodyPr/>
          <a:lstStyle/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Allow you to store information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100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“Cerberus”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‘Cerberus’</a:t>
            </a:r>
            <a:r>
              <a:rPr lang="en-US" dirty="0"/>
              <a:t> #also allowed, but we will often use double quotes for Strings</a:t>
            </a:r>
          </a:p>
          <a:p>
            <a:pPr lvl="2"/>
            <a:r>
              <a:rPr lang="en-US" dirty="0"/>
              <a:t>Anything after the # sign is a comment, so not an instruction! </a:t>
            </a:r>
          </a:p>
          <a:p>
            <a:r>
              <a:rPr lang="en-US" dirty="0"/>
              <a:t>Output  / Printing to the screen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“Ada Lovelace was the first  programmer”)</a:t>
            </a:r>
          </a:p>
          <a:p>
            <a:pPr lvl="1"/>
            <a:r>
              <a:rPr lang="en-US" dirty="0"/>
              <a:t>print() signifies a function – that does the work for you! </a:t>
            </a:r>
          </a:p>
          <a:p>
            <a:pPr lvl="2"/>
            <a:r>
              <a:rPr lang="en-US" dirty="0"/>
              <a:t>code reusability</a:t>
            </a:r>
          </a:p>
          <a:p>
            <a:r>
              <a:rPr lang="en-US" dirty="0"/>
              <a:t>Input – From the console / client 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r>
              <a:rPr lang="en-US" dirty="0"/>
              <a:t>But… We need to store the value!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973-BFA2-C840-BF93-BE11617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2FB-DB99-DE4A-9E20-2CE4C99D3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993" y="4661653"/>
            <a:ext cx="9441614" cy="21618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input(“Who was the first programmer?”)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print(answer + “ was the first programmer.”)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AD5FF-0D87-F346-BE7E-7F08821BCC27}"/>
              </a:ext>
            </a:extLst>
          </p:cNvPr>
          <p:cNvSpPr txBox="1"/>
          <p:nvPr/>
        </p:nvSpPr>
        <p:spPr>
          <a:xfrm>
            <a:off x="2325511" y="2142923"/>
            <a:ext cx="9990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As a team, write a two line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Prompts the client with the question “Who was the first programmer?”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Prints in response  “(their input) was the first programmer.”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You do not have to do this in a  computer! 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Just work on paper or a white board with your team. </a:t>
            </a:r>
          </a:p>
        </p:txBody>
      </p:sp>
    </p:spTree>
    <p:extLst>
      <p:ext uri="{BB962C8B-B14F-4D97-AF65-F5344CB8AC3E}">
        <p14:creationId xmlns:p14="http://schemas.microsoft.com/office/powerpoint/2010/main" val="27010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8C94-E64F-F94F-8E6E-CCB90AB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E9F7-86EE-EB44-A494-85BCDCE9A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great world event pushed computers as an essential tool towards victory?</a:t>
            </a:r>
          </a:p>
        </p:txBody>
      </p:sp>
    </p:spTree>
    <p:extLst>
      <p:ext uri="{BB962C8B-B14F-4D97-AF65-F5344CB8AC3E}">
        <p14:creationId xmlns:p14="http://schemas.microsoft.com/office/powerpoint/2010/main" val="23890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F4D3B-2C08-BE45-8FD4-7843D5BB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7261774" cy="4836081"/>
          </a:xfrm>
        </p:spPr>
        <p:txBody>
          <a:bodyPr/>
          <a:lstStyle/>
          <a:p>
            <a:r>
              <a:rPr lang="en-US" dirty="0"/>
              <a:t>Will have these up every week! </a:t>
            </a:r>
          </a:p>
          <a:p>
            <a:r>
              <a:rPr lang="en-US" dirty="0"/>
              <a:t>Start of every class as you come to class.</a:t>
            </a:r>
          </a:p>
          <a:p>
            <a:r>
              <a:rPr lang="en-US" dirty="0"/>
              <a:t>Make sure to start the welcome question as soon as you sit down (meant to be done before class starts)</a:t>
            </a:r>
          </a:p>
          <a:p>
            <a:r>
              <a:rPr lang="en-US" dirty="0"/>
              <a:t>Monday end of day - be through Reading 2</a:t>
            </a:r>
          </a:p>
          <a:p>
            <a:pPr marL="230292" indent="0">
              <a:buNone/>
            </a:pPr>
            <a:endParaRPr lang="en-US" dirty="0"/>
          </a:p>
          <a:p>
            <a:pPr marL="230292" indent="0" algn="ctr">
              <a:buNone/>
            </a:pPr>
            <a:r>
              <a:rPr lang="en-US" b="1" dirty="0"/>
              <a:t>ACM / ACM-W - Welcome Back Boardgames!</a:t>
            </a:r>
          </a:p>
          <a:p>
            <a:pPr marL="230292" indent="0" algn="ctr">
              <a:buNone/>
            </a:pPr>
            <a:r>
              <a:rPr lang="en-US" b="1" dirty="0"/>
              <a:t>Pinon Hall 131 (the study area)</a:t>
            </a:r>
          </a:p>
          <a:p>
            <a:pPr marL="230292" indent="0" algn="ctr">
              <a:buNone/>
            </a:pPr>
            <a:r>
              <a:rPr lang="en-US" b="1" dirty="0"/>
              <a:t>Thursday (26</a:t>
            </a:r>
            <a:r>
              <a:rPr lang="en-US" b="1" baseline="30000" dirty="0"/>
              <a:t>th</a:t>
            </a:r>
            <a:r>
              <a:rPr lang="en-US" b="1" dirty="0"/>
              <a:t>) 5:30 PM</a:t>
            </a:r>
          </a:p>
          <a:p>
            <a:pPr marL="230292" indent="0">
              <a:buNone/>
            </a:pPr>
            <a:endParaRPr lang="en-US" dirty="0"/>
          </a:p>
          <a:p>
            <a:pPr marL="230292" indent="0">
              <a:buNone/>
            </a:pPr>
            <a:r>
              <a:rPr lang="en-US" dirty="0"/>
              <a:t>A super popular event, great way to meet others in the major, and have fun!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10054127" y="1658113"/>
            <a:ext cx="3597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dirty="0"/>
              <a:t>Setup MS Teams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dirty="0"/>
              <a:t>Reading 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dirty="0"/>
              <a:t>Syllabus Quiz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dirty="0"/>
              <a:t>Knowledge Check</a:t>
            </a:r>
          </a:p>
        </p:txBody>
      </p:sp>
      <p:pic>
        <p:nvPicPr>
          <p:cNvPr id="9" name="Picture 8" descr="Colorful boardgame">
            <a:extLst>
              <a:ext uri="{FF2B5EF4-FFF2-40B4-BE49-F238E27FC236}">
                <a16:creationId xmlns:a16="http://schemas.microsoft.com/office/drawing/2014/main" id="{BC3A9A58-C08A-AF44-AD73-70E2D33C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103" y="4597769"/>
            <a:ext cx="3770926" cy="2507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43C21B-604B-A648-82D6-7A71D12BC284}"/>
              </a:ext>
            </a:extLst>
          </p:cNvPr>
          <p:cNvSpPr txBox="1"/>
          <p:nvPr/>
        </p:nvSpPr>
        <p:spPr>
          <a:xfrm>
            <a:off x="2336800" y="197372"/>
            <a:ext cx="1024992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Welcome Question: </a:t>
            </a:r>
            <a:r>
              <a:rPr lang="en-US" b="1" dirty="0"/>
              <a:t>Favorite board/card Game or game in general?</a:t>
            </a:r>
            <a:br>
              <a:rPr lang="en-US" b="1" dirty="0"/>
            </a:br>
            <a:r>
              <a:rPr lang="en-US" dirty="0"/>
              <a:t>Remember: Introduce yourself, chat, and I will see if you can recall everyone as the table!</a:t>
            </a:r>
          </a:p>
        </p:txBody>
      </p:sp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7195-1340-7B4F-B7C0-C40A7A9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DB16-4DCB-4F43-B33E-38F3283C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874718"/>
            <a:ext cx="12561413" cy="5564660"/>
          </a:xfrm>
        </p:spPr>
        <p:txBody>
          <a:bodyPr/>
          <a:lstStyle/>
          <a:p>
            <a:r>
              <a:rPr lang="en-US" dirty="0"/>
              <a:t>Make sure it syncs back to canvas</a:t>
            </a:r>
          </a:p>
          <a:p>
            <a:pPr lvl="1"/>
            <a:r>
              <a:rPr lang="en-US" dirty="0"/>
              <a:t>If you click through the canvas link – it ‘auto syncs’ (think autosaves) </a:t>
            </a:r>
          </a:p>
          <a:p>
            <a:pPr lvl="1"/>
            <a:r>
              <a:rPr lang="en-US" dirty="0"/>
              <a:t>Alright if the score is low, it will overwrite the score as you do more</a:t>
            </a:r>
          </a:p>
          <a:p>
            <a:r>
              <a:rPr lang="en-US" dirty="0"/>
              <a:t>But – Always open assignment in canvas and “click through” before you start working</a:t>
            </a:r>
          </a:p>
          <a:p>
            <a:pPr lvl="1"/>
            <a:r>
              <a:rPr lang="en-US" dirty="0"/>
              <a:t>Can easily ‘time out’ </a:t>
            </a:r>
          </a:p>
          <a:p>
            <a:r>
              <a:rPr lang="en-US" dirty="0"/>
              <a:t>Not syncing?</a:t>
            </a:r>
          </a:p>
          <a:p>
            <a:pPr lvl="1"/>
            <a:r>
              <a:rPr lang="en-US" dirty="0"/>
              <a:t>Check emails – Canvas reports </a:t>
            </a:r>
            <a:r>
              <a:rPr lang="en-US" b="1" dirty="0" err="1"/>
              <a:t>First.Last@colostate.edu</a:t>
            </a:r>
            <a:r>
              <a:rPr lang="en-US" b="1" dirty="0"/>
              <a:t> </a:t>
            </a:r>
          </a:p>
          <a:p>
            <a:pPr lvl="2"/>
            <a:r>
              <a:rPr lang="en-US" dirty="0"/>
              <a:t>you may have used </a:t>
            </a:r>
            <a:r>
              <a:rPr lang="en-US" dirty="0" err="1"/>
              <a:t>ename@colostate.edu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Especially if you didn’t follow instructions to wait until the first reading to sign up</a:t>
            </a:r>
          </a:p>
          <a:p>
            <a:pPr lvl="2"/>
            <a:r>
              <a:rPr lang="en-US" dirty="0"/>
              <a:t>Fix – add your </a:t>
            </a:r>
            <a:r>
              <a:rPr lang="en-US" dirty="0" err="1"/>
              <a:t>First.Last</a:t>
            </a:r>
            <a:r>
              <a:rPr lang="en-US" dirty="0"/>
              <a:t> – email to your </a:t>
            </a:r>
            <a:r>
              <a:rPr lang="en-US" dirty="0" err="1"/>
              <a:t>zybooks</a:t>
            </a:r>
            <a:r>
              <a:rPr lang="en-US" dirty="0"/>
              <a:t> profile. </a:t>
            </a:r>
          </a:p>
          <a:p>
            <a:pPr lvl="3"/>
            <a:r>
              <a:rPr lang="en-US" dirty="0"/>
              <a:t>More complicated issue if you created two accounts, only </a:t>
            </a:r>
            <a:r>
              <a:rPr lang="en-US" dirty="0" err="1"/>
              <a:t>zybooks</a:t>
            </a:r>
            <a:r>
              <a:rPr lang="en-US" dirty="0"/>
              <a:t> support can merge them</a:t>
            </a:r>
          </a:p>
          <a:p>
            <a:r>
              <a:rPr lang="en-US" dirty="0"/>
              <a:t>Access Code? Manage </a:t>
            </a:r>
            <a:r>
              <a:rPr lang="en-US" dirty="0" err="1"/>
              <a:t>eResources</a:t>
            </a:r>
            <a:endParaRPr lang="en-US" dirty="0"/>
          </a:p>
          <a:p>
            <a:pPr lvl="1"/>
            <a:r>
              <a:rPr lang="en-US" dirty="0"/>
              <a:t>Not there? Contact Bookstore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F3D4F-8275-8C4D-AED3-BBE510BC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711" y="333022"/>
            <a:ext cx="2590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17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2D8E-758C-5C40-AB20-4179AA1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For Computing?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4F8F2-DB00-B24F-8FEE-984DFD19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12561413" cy="4663662"/>
          </a:xfrm>
        </p:spPr>
        <p:txBody>
          <a:bodyPr/>
          <a:lstStyle/>
          <a:p>
            <a:r>
              <a:rPr lang="en-US" dirty="0"/>
              <a:t>Break into groups</a:t>
            </a:r>
          </a:p>
          <a:p>
            <a:pPr lvl="1"/>
            <a:r>
              <a:rPr lang="en-US" dirty="0"/>
              <a:t>Brainstorm industries in which computers are used in</a:t>
            </a:r>
          </a:p>
          <a:p>
            <a:pPr lvl="2"/>
            <a:r>
              <a:rPr lang="en-US" dirty="0"/>
              <a:t>How many require specialized applications?</a:t>
            </a:r>
          </a:p>
          <a:p>
            <a:pPr lvl="2"/>
            <a:r>
              <a:rPr lang="en-US" dirty="0"/>
              <a:t>Saying all is not a valid answer (for this)! – you must have an actual use before listing the industry</a:t>
            </a:r>
          </a:p>
          <a:p>
            <a:pPr lvl="1"/>
            <a:r>
              <a:rPr lang="en-US" dirty="0"/>
              <a:t>Go to a white board, and write down all the options you came up with! </a:t>
            </a:r>
          </a:p>
          <a:p>
            <a:r>
              <a:rPr lang="en-US" dirty="0"/>
              <a:t>Circle the one you think was the “first industry”</a:t>
            </a:r>
          </a:p>
          <a:p>
            <a:endParaRPr lang="en-US" dirty="0"/>
          </a:p>
          <a:p>
            <a:r>
              <a:rPr lang="en-US" dirty="0"/>
              <a:t>Deeper discussion:</a:t>
            </a:r>
          </a:p>
          <a:p>
            <a:pPr lvl="1"/>
            <a:r>
              <a:rPr lang="en-US" dirty="0"/>
              <a:t>Why are computers involved in so many? </a:t>
            </a:r>
          </a:p>
          <a:p>
            <a:pPr lvl="1"/>
            <a:r>
              <a:rPr lang="en-US" dirty="0"/>
              <a:t>What do they accomplish that humans can’t/don’t?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1963D-DFE8-B14B-9E16-D67AE56593FA}"/>
              </a:ext>
            </a:extLst>
          </p:cNvPr>
          <p:cNvSpPr txBox="1"/>
          <p:nvPr/>
        </p:nvSpPr>
        <p:spPr>
          <a:xfrm>
            <a:off x="12624269" y="212392"/>
            <a:ext cx="113043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6470930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First Computer?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The industry - Weaving!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Jacquard loom / machine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Invented by  Joseph Marie Jacquard in </a:t>
            </a:r>
            <a:r>
              <a:rPr lang="en" b="1" dirty="0"/>
              <a:t>1804</a:t>
            </a:r>
            <a:endParaRPr b="1" dirty="0"/>
          </a:p>
          <a:p>
            <a:pPr>
              <a:spcBef>
                <a:spcPts val="0"/>
              </a:spcBef>
            </a:pPr>
            <a:r>
              <a:rPr lang="en" dirty="0"/>
              <a:t>Cards set the patterns, colors, etc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Very specific use - not general purpose</a:t>
            </a:r>
            <a:endParaRPr b="1"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3082695" y="5634075"/>
            <a:ext cx="5837120" cy="1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“</a:t>
            </a:r>
            <a:r>
              <a:rPr lang="en" sz="1436">
                <a:solidFill>
                  <a:srgbClr val="222222"/>
                </a:solidFill>
              </a:rPr>
              <a:t>This portrait of </a:t>
            </a:r>
            <a:r>
              <a:rPr lang="en" sz="1436" u="sng">
                <a:solidFill>
                  <a:srgbClr val="0B0080"/>
                </a:solidFill>
                <a:hlinkClick r:id="rId3"/>
              </a:rPr>
              <a:t>Jacquard</a:t>
            </a:r>
            <a:r>
              <a:rPr lang="en" sz="1436">
                <a:solidFill>
                  <a:srgbClr val="222222"/>
                </a:solidFill>
              </a:rPr>
              <a:t> was woven in silk on a Jacquard loom and required 24,000 punched cards to create (1839). “  - ref: https://en.wikipedia.org/wiki/Jacquard_loom</a:t>
            </a:r>
            <a:endParaRPr sz="3022" dirty="0"/>
          </a:p>
        </p:txBody>
      </p:sp>
      <p:pic>
        <p:nvPicPr>
          <p:cNvPr id="200" name="Google Shape;200;p41" descr="Portrait of Joseph Jacquar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462" y="309929"/>
            <a:ext cx="4222044" cy="63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Analytical Engine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75" y="2164732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 dirty="0"/>
              <a:t>Charles Babbage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Polymath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“Father of the computer”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Mainly Theory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 dirty="0"/>
              <a:t>Purpose?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 dirty="0"/>
              <a:t>Algorithm Development and solving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 b="1" dirty="0"/>
              <a:t>1837</a:t>
            </a:r>
            <a:endParaRPr b="1" dirty="0"/>
          </a:p>
        </p:txBody>
      </p:sp>
      <p:pic>
        <p:nvPicPr>
          <p:cNvPr id="208" name="Google Shape;208;p42" descr="Photo of The Analytical Eng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038" y="905269"/>
            <a:ext cx="6071229" cy="582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7522802" y="6648662"/>
            <a:ext cx="6071040" cy="56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/>
              <a:t>Bruno Barral (ByB) [CC BY-SA 2.5  (https://creativecommons.org/licenses/by-sa/2.5)], from Wikimedia Commons</a:t>
            </a:r>
            <a:endParaRPr sz="120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Enchantress of Numbers </a:t>
            </a:r>
            <a:endParaRPr dirty="0"/>
          </a:p>
        </p:txBody>
      </p:sp>
      <p:pic>
        <p:nvPicPr>
          <p:cNvPr id="215" name="Google Shape;215;p43" descr="Ada Lovelace portra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18" y="2276603"/>
            <a:ext cx="3200647" cy="459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/>
          <p:nvPr/>
        </p:nvSpPr>
        <p:spPr>
          <a:xfrm>
            <a:off x="4838691" y="2422689"/>
            <a:ext cx="8202160" cy="430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She walks in beauty, like the night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cloudless climes and starry skies;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all that’s best of dark and bright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Meet in her aspect and her eyes;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 mellowed to that tender light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heaven to gaudy day denies. </a:t>
            </a:r>
            <a:endParaRPr sz="272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11101" indent="-287865">
              <a:lnSpc>
                <a:spcPct val="115000"/>
              </a:lnSpc>
            </a:pPr>
            <a:r>
              <a:rPr lang="en" sz="27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1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Excerpt from “She Walks in Beauty” by Lord Byron</a:t>
            </a:r>
            <a:endParaRPr sz="1813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Ada Lovelace </a:t>
            </a:r>
            <a:endParaRPr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39909" y="2095983"/>
            <a:ext cx="8651373" cy="4341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AutoNum type="arabicPeriod"/>
            </a:pPr>
            <a:r>
              <a:rPr lang="en" sz="2116" dirty="0"/>
              <a:t>Grew up in a rich but a single mother household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 dirty="0"/>
              <a:t>Father was the famous poet Lord Byron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 dirty="0"/>
              <a:t>Was known as a rebellious child and adult (non-conformist)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1964" dirty="0"/>
              <a:t>Mother insisted on her becoming a mathematician 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  <a:buAutoNum type="arabicPeriod"/>
            </a:pPr>
            <a:r>
              <a:rPr lang="en" sz="2116" dirty="0"/>
              <a:t>She was unruly: 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 dirty="0"/>
              <a:t>part artist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 dirty="0"/>
              <a:t>part scientist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  <a:buAutoNum type="alphaLcPeriod"/>
            </a:pPr>
            <a:r>
              <a:rPr lang="en" sz="2116" dirty="0"/>
              <a:t>part philosopher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  <a:buAutoNum type="arabicPeriod"/>
            </a:pPr>
            <a:r>
              <a:rPr lang="en" sz="2116" dirty="0"/>
              <a:t>Wrote the first “Computer Program”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  <a:buAutoNum type="arabicPeriod"/>
            </a:pPr>
            <a:r>
              <a:rPr lang="en" sz="2116" dirty="0"/>
              <a:t>Theorized computers could be ‘general purpose’ machines to solve complex problems. </a:t>
            </a:r>
            <a:endParaRPr sz="2116" dirty="0"/>
          </a:p>
          <a:p>
            <a:pPr marL="0" indent="0">
              <a:buNone/>
            </a:pPr>
            <a:endParaRPr sz="2116" dirty="0"/>
          </a:p>
          <a:p>
            <a:pPr indent="0">
              <a:spcAft>
                <a:spcPts val="604"/>
              </a:spcAft>
              <a:buNone/>
            </a:pPr>
            <a:endParaRPr sz="2116" dirty="0"/>
          </a:p>
        </p:txBody>
      </p:sp>
      <p:pic>
        <p:nvPicPr>
          <p:cNvPr id="223" name="Google Shape;223;p44" descr="Diagram for the computation by the Engine of Numbers of Bernoull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21" y="2237107"/>
            <a:ext cx="4711947" cy="330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9444596" y="5546420"/>
            <a:ext cx="3872373" cy="48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/>
            <a:r>
              <a:rPr lang="en" sz="907"/>
              <a:t>By Ada Lovelace (http://www.sophiararebooks.com/pictures/3544a.jpg) [Public domain], via Wikimedia Commons</a:t>
            </a:r>
            <a:endParaRPr sz="907" dirty="0"/>
          </a:p>
        </p:txBody>
      </p:sp>
      <p:sp>
        <p:nvSpPr>
          <p:cNvPr id="225" name="Google Shape;225;p44"/>
          <p:cNvSpPr txBox="1"/>
          <p:nvPr/>
        </p:nvSpPr>
        <p:spPr>
          <a:xfrm>
            <a:off x="5249333" y="7328709"/>
            <a:ext cx="6023161" cy="65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600" dirty="0">
                <a:solidFill>
                  <a:srgbClr val="212529"/>
                </a:solidFill>
              </a:rPr>
              <a:t> </a:t>
            </a:r>
            <a:r>
              <a:rPr lang="en" sz="1600" dirty="0">
                <a:solidFill>
                  <a:srgbClr val="105456"/>
                </a:solidFill>
                <a:uFill>
                  <a:noFill/>
                </a:uFill>
                <a:hlinkClick r:id="rId4"/>
              </a:rPr>
              <a:t>Victorian computing visionary</a:t>
            </a:r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F5C46-85EE-C64C-B68E-0F67EDB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Your Intro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C55D-F466-DE4B-8CBE-D0A330A6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8738E-6B2C-A64F-9DA8-E68E9A79543A}"/>
              </a:ext>
            </a:extLst>
          </p:cNvPr>
          <p:cNvSpPr txBox="1"/>
          <p:nvPr/>
        </p:nvSpPr>
        <p:spPr>
          <a:xfrm>
            <a:off x="4831644" y="6818488"/>
            <a:ext cx="653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Reminder: You should do reading </a:t>
            </a:r>
            <a:r>
              <a:rPr lang="en-US" b="1" dirty="0"/>
              <a:t>before</a:t>
            </a:r>
            <a:r>
              <a:rPr lang="en-US" dirty="0"/>
              <a:t> lecture. </a:t>
            </a:r>
          </a:p>
          <a:p>
            <a:r>
              <a:rPr lang="en-US" dirty="0"/>
              <a:t>Content assumes you have. </a:t>
            </a:r>
          </a:p>
        </p:txBody>
      </p:sp>
    </p:spTree>
    <p:extLst>
      <p:ext uri="{BB962C8B-B14F-4D97-AF65-F5344CB8AC3E}">
        <p14:creationId xmlns:p14="http://schemas.microsoft.com/office/powerpoint/2010/main" val="20703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978</Words>
  <Application>Microsoft Macintosh PowerPoint</Application>
  <PresentationFormat>Custom</PresentationFormat>
  <Paragraphs>132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Weekly Announcements! </vt:lpstr>
      <vt:lpstr>Zybooks Reminders</vt:lpstr>
      <vt:lpstr>Industries For Computing?</vt:lpstr>
      <vt:lpstr>First Computer?</vt:lpstr>
      <vt:lpstr>Analytical Engine</vt:lpstr>
      <vt:lpstr>Enchantress of Numbers </vt:lpstr>
      <vt:lpstr>Ada Lovelace </vt:lpstr>
      <vt:lpstr>Python, Your Intro Language</vt:lpstr>
      <vt:lpstr>Python</vt:lpstr>
      <vt:lpstr>Programs</vt:lpstr>
      <vt:lpstr>Python Basics</vt:lpstr>
      <vt:lpstr>Let’s Look At Some Code!</vt:lpstr>
      <vt:lpstr>Thought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2021-07-05T03:31:47Z</dcterms:created>
  <dcterms:modified xsi:type="dcterms:W3CDTF">2021-08-26T17:00:31Z</dcterms:modified>
</cp:coreProperties>
</file>