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56" r:id="rId9"/>
    <p:sldId id="257" r:id="rId10"/>
    <p:sldId id="258" r:id="rId11"/>
    <p:sldId id="259" r:id="rId12"/>
    <p:sldId id="260" r:id="rId13"/>
    <p:sldId id="261" r:id="rId14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53" autoAdjust="0"/>
    <p:restoredTop sz="95994" autoAdjust="0"/>
  </p:normalViewPr>
  <p:slideViewPr>
    <p:cSldViewPr snapToGrid="0" snapToObjects="1">
      <p:cViewPr varScale="1">
        <p:scale>
          <a:sx n="66" d="100"/>
          <a:sy n="66" d="100"/>
        </p:scale>
        <p:origin x="954" y="60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ddd29daca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ddd29daca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0d2952d3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0d2952d3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0d2952d3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0d2952d3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0d2952d3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0d2952d3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0d2952d38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80d2952d38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0d2952d38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80d2952d38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0d2952d38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0d2952d38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CSU">
  <p:cSld name="1_Title Green Ram CSU">
    <p:bg>
      <p:bgPr>
        <a:solidFill>
          <a:schemeClr val="dk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6937514" y="-2"/>
            <a:ext cx="6880083" cy="7772403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628075" y="2695562"/>
            <a:ext cx="12561413" cy="203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345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604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81750" marR="0" lvl="1" indent="-34543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072625" marR="0" lvl="2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763500" marR="0" lvl="3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454375" marR="0" lvl="4" indent="-345437" algn="l" rtl="0">
              <a:spcBef>
                <a:spcPts val="1058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628074" y="5369310"/>
            <a:ext cx="12561413" cy="472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662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345437" algn="l" rtl="0">
              <a:spcBef>
                <a:spcPts val="604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662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7" name="Google Shape;77;p17"/>
          <p:cNvCxnSpPr/>
          <p:nvPr/>
        </p:nvCxnSpPr>
        <p:spPr>
          <a:xfrm>
            <a:off x="729342" y="5122227"/>
            <a:ext cx="9112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27881" y="6733970"/>
            <a:ext cx="3520436" cy="7874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5263578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1920725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771203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  <p:sldLayoutId id="2147483694" r:id="rId26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ress.net/our-response/expert-analysis/explainers/net-neutrality-violations-brief-histor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82BDB-E33B-644C-979D-FEF6B0C7A55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056" y="3255322"/>
            <a:ext cx="12561413" cy="1945789"/>
          </a:xfrm>
        </p:spPr>
        <p:txBody>
          <a:bodyPr/>
          <a:lstStyle/>
          <a:p>
            <a:pPr rtl="0"/>
            <a:r>
              <a:rPr lang="en-US" sz="6044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Net Neutrality and Functions III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186" name="Google Shape;186;p39"/>
          <p:cNvSpPr txBox="1">
            <a:spLocks noGrp="1"/>
          </p:cNvSpPr>
          <p:nvPr>
            <p:ph type="body" idx="2"/>
          </p:nvPr>
        </p:nvSpPr>
        <p:spPr>
          <a:xfrm>
            <a:off x="628056" y="5369329"/>
            <a:ext cx="12561413" cy="1156453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 marL="0" indent="0">
              <a:spcAft>
                <a:spcPts val="604"/>
              </a:spcAft>
            </a:pPr>
            <a:endParaRPr dirty="0"/>
          </a:p>
        </p:txBody>
      </p:sp>
      <p:sp>
        <p:nvSpPr>
          <p:cNvPr id="187" name="Google Shape;187;p39"/>
          <p:cNvSpPr txBox="1">
            <a:spLocks noGrp="1"/>
          </p:cNvSpPr>
          <p:nvPr>
            <p:ph type="body" idx="2"/>
          </p:nvPr>
        </p:nvSpPr>
        <p:spPr>
          <a:xfrm>
            <a:off x="1674160" y="6862220"/>
            <a:ext cx="10469280" cy="1156453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 marL="0" indent="0" algn="ctr">
              <a:lnSpc>
                <a:spcPct val="110000"/>
              </a:lnSpc>
              <a:spcBef>
                <a:spcPts val="0"/>
              </a:spcBef>
            </a:pPr>
            <a:r>
              <a:rPr lang="en" sz="1209">
                <a:solidFill>
                  <a:srgbClr val="9A9A9C"/>
                </a:solidFill>
              </a:rPr>
              <a:t> Colorado State University </a:t>
            </a:r>
            <a:endParaRPr sz="1209" dirty="0">
              <a:solidFill>
                <a:srgbClr val="9A9A9C"/>
              </a:solidFill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</a:pPr>
            <a:r>
              <a:rPr lang="en" sz="1209">
                <a:solidFill>
                  <a:srgbClr val="9A9A9C"/>
                </a:solidFill>
              </a:rPr>
              <a:t>Computer Science Department</a:t>
            </a:r>
            <a:endParaRPr sz="1209" dirty="0">
              <a:solidFill>
                <a:srgbClr val="9A9A9C"/>
              </a:solidFill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</a:pPr>
            <a:r>
              <a:rPr lang="en" sz="1209">
                <a:solidFill>
                  <a:srgbClr val="9A9A9C"/>
                </a:solidFill>
              </a:rPr>
              <a:t>Slides Originally Created by Albert Lionelle (Albert.Lionelle@colostate.edu)</a:t>
            </a:r>
            <a:endParaRPr sz="1209" dirty="0">
              <a:solidFill>
                <a:srgbClr val="9A9A9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4001F-D5DF-784C-BF99-68C8D0811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on the past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6E0882-BD0B-254F-ACFE-59082612E42F}"/>
              </a:ext>
            </a:extLst>
          </p:cNvPr>
          <p:cNvSpPr txBox="1"/>
          <p:nvPr/>
        </p:nvSpPr>
        <p:spPr>
          <a:xfrm>
            <a:off x="1193800" y="1723699"/>
            <a:ext cx="114427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quest is to sort the list</a:t>
            </a:r>
            <a:b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sort_list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(unsorted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result=[]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use_max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base case - simplest case</a:t>
            </a:r>
            <a:b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dirty="0" err="1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(unsorted) &lt; 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(unsorted)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use_max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(unsorted)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result.append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unsorted.remove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sort_list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(unsorted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A49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=result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AA49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use_max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use_max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zelda_lst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 [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"Princess Zelda"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Ganon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"Link"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Epona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Impa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sort_list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zelda_lst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DC98FF-3B12-6E4C-ADBD-93A1526CB069}"/>
              </a:ext>
            </a:extLst>
          </p:cNvPr>
          <p:cNvSpPr txBox="1"/>
          <p:nvPr/>
        </p:nvSpPr>
        <p:spPr>
          <a:xfrm>
            <a:off x="3839628" y="5836356"/>
            <a:ext cx="6151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need to have three functions when defaults work!</a:t>
            </a:r>
          </a:p>
        </p:txBody>
      </p:sp>
    </p:spTree>
    <p:extLst>
      <p:ext uri="{BB962C8B-B14F-4D97-AF65-F5344CB8AC3E}">
        <p14:creationId xmlns:p14="http://schemas.microsoft.com/office/powerpoint/2010/main" val="3507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C3C42-0BCD-474D-A9CE-E0012F92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F3268-ED83-5E43-BC58-7EC31A5C9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5645725" cy="1230145"/>
          </a:xfrm>
        </p:spPr>
        <p:txBody>
          <a:bodyPr/>
          <a:lstStyle/>
          <a:p>
            <a:r>
              <a:rPr lang="en-US" dirty="0"/>
              <a:t>*</a:t>
            </a:r>
            <a:r>
              <a:rPr lang="en-US" dirty="0" err="1"/>
              <a:t>args</a:t>
            </a:r>
            <a:r>
              <a:rPr lang="en-US" dirty="0"/>
              <a:t> says – all values store in this list!</a:t>
            </a:r>
          </a:p>
          <a:p>
            <a:pPr lvl="1"/>
            <a:r>
              <a:rPr lang="en-US" dirty="0"/>
              <a:t>You can then use it as a list directly</a:t>
            </a:r>
          </a:p>
          <a:p>
            <a:pPr lvl="1"/>
            <a:r>
              <a:rPr lang="en-US" dirty="0"/>
              <a:t>We do that with Print!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A8ABBF-0B34-CE4B-97DC-DA0F5C84AF9E}"/>
              </a:ext>
            </a:extLst>
          </p:cNvPr>
          <p:cNvSpPr txBox="1"/>
          <p:nvPr/>
        </p:nvSpPr>
        <p:spPr>
          <a:xfrm>
            <a:off x="723900" y="3332828"/>
            <a:ext cx="128651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800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print_hello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1800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sorted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"Hello {}"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.format(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A49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print_hello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"Hook"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 </a:t>
            </a:r>
            <a:r>
              <a:rPr lang="en-US" sz="18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"Wendy"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"John"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"Peter"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Hello Hook, Hello John, Hello Peter, Hello Wendy,</a:t>
            </a:r>
            <a:b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my_func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print_hello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my_func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"Hook"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 </a:t>
            </a:r>
            <a:r>
              <a:rPr lang="en-US" sz="18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"Wendy"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"John"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"Peter"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Hello Hook, Hello John, Hello Peter, Hello Wendy, 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5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EFCC6-0CB3-444F-9315-CC1A11920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as Parameters!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0B0752-897E-3649-A71A-6914E229E4CE}"/>
              </a:ext>
            </a:extLst>
          </p:cNvPr>
          <p:cNvSpPr txBox="1"/>
          <p:nvPr/>
        </p:nvSpPr>
        <p:spPr>
          <a:xfrm>
            <a:off x="1409699" y="1708020"/>
            <a:ext cx="10462987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sort_list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(unsorted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result=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sorter=</a:t>
            </a: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base case - simplest case</a:t>
            </a:r>
            <a:b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 None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result =  []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unsorted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unsorted.copy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dirty="0" err="1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(unsorted) &lt; 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sorter(unsorted)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result.append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unsorted.remove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sort_list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(unsorted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A49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=result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A49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sorter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=sorter)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zelda_lst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 [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"Princess Zelda"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Ganon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"Link"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Impa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Epona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sort_list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zelda_lst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sort_list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zelda_lst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A49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sorter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11D89321-ECB3-43C1-BB95-A895F9EE2CB0}"/>
              </a:ext>
            </a:extLst>
          </p:cNvPr>
          <p:cNvSpPr/>
          <p:nvPr/>
        </p:nvSpPr>
        <p:spPr>
          <a:xfrm rot="20863037">
            <a:off x="8302171" y="1206167"/>
            <a:ext cx="2090058" cy="759409"/>
          </a:xfrm>
          <a:prstGeom prst="lef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A function!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6D881435-BC92-48B3-9254-38F2590012D8}"/>
              </a:ext>
            </a:extLst>
          </p:cNvPr>
          <p:cNvSpPr/>
          <p:nvPr/>
        </p:nvSpPr>
        <p:spPr>
          <a:xfrm>
            <a:off x="5217885" y="3682805"/>
            <a:ext cx="3679371" cy="759409"/>
          </a:xfrm>
          <a:prstGeom prst="lef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Use max by default!</a:t>
            </a:r>
          </a:p>
        </p:txBody>
      </p:sp>
    </p:spTree>
    <p:extLst>
      <p:ext uri="{BB962C8B-B14F-4D97-AF65-F5344CB8AC3E}">
        <p14:creationId xmlns:p14="http://schemas.microsoft.com/office/powerpoint/2010/main" val="3575658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057BB-1BA5-4F4F-832D-0F5CB4D10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23FD57-CE6B-7348-AA63-7C45A9221C7A}"/>
              </a:ext>
            </a:extLst>
          </p:cNvPr>
          <p:cNvSpPr txBox="1"/>
          <p:nvPr/>
        </p:nvSpPr>
        <p:spPr>
          <a:xfrm>
            <a:off x="1727795" y="1685597"/>
            <a:ext cx="1036200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mul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no_change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sum_it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no_change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dirty="0" err="1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&lt; 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b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])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 </a:t>
            </a: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sum_it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 </a:t>
            </a:r>
            <a:r>
              <a:rPr lang="en-US" dirty="0" err="1">
                <a:solidFill>
                  <a:srgbClr val="AA49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sum_it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:]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AA49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]) +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sum_it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:]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AA49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sum_it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]))</a:t>
            </a:r>
          </a:p>
        </p:txBody>
      </p:sp>
    </p:spTree>
    <p:extLst>
      <p:ext uri="{BB962C8B-B14F-4D97-AF65-F5344CB8AC3E}">
        <p14:creationId xmlns:p14="http://schemas.microsoft.com/office/powerpoint/2010/main" val="3410040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 dirty="0"/>
              <a:t>Networks</a:t>
            </a:r>
            <a:endParaRPr dirty="0"/>
          </a:p>
        </p:txBody>
      </p:sp>
      <p:pic>
        <p:nvPicPr>
          <p:cNvPr id="193" name="Google Shape;193;p40" descr="Diagram showing how networks are connected. 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5996" y="2031122"/>
            <a:ext cx="6806478" cy="5041067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18329" y="4551687"/>
            <a:ext cx="439280" cy="49368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endParaRPr sz="3022" dirty="0"/>
          </a:p>
        </p:txBody>
      </p:sp>
      <p:cxnSp>
        <p:nvCxnSpPr>
          <p:cNvPr id="196" name="Google Shape;196;p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94" idx="6"/>
            <a:endCxn id="193" idx="1"/>
          </p:cNvCxnSpPr>
          <p:nvPr/>
        </p:nvCxnSpPr>
        <p:spPr>
          <a:xfrm rot="10800000" flipH="1">
            <a:off x="3557609" y="4551460"/>
            <a:ext cx="1128347" cy="24706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5" name="Google Shape;195;p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620860" y="4304814"/>
            <a:ext cx="439280" cy="49368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endParaRPr sz="3022" dirty="0"/>
          </a:p>
        </p:txBody>
      </p:sp>
      <p:cxnSp>
        <p:nvCxnSpPr>
          <p:cNvPr id="197" name="Google Shape;197;p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95" idx="1"/>
          </p:cNvCxnSpPr>
          <p:nvPr/>
        </p:nvCxnSpPr>
        <p:spPr>
          <a:xfrm>
            <a:off x="10859618" y="3222925"/>
            <a:ext cx="1825573" cy="115418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1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Networks including you?</a:t>
            </a:r>
            <a:endParaRPr dirty="0"/>
          </a:p>
        </p:txBody>
      </p:sp>
      <p:sp>
        <p:nvSpPr>
          <p:cNvPr id="203" name="Google Shape;203;p41"/>
          <p:cNvSpPr txBox="1">
            <a:spLocks noGrp="1"/>
          </p:cNvSpPr>
          <p:nvPr>
            <p:ph type="body" idx="1"/>
          </p:nvPr>
        </p:nvSpPr>
        <p:spPr>
          <a:xfrm>
            <a:off x="628094" y="2487907"/>
            <a:ext cx="12561413" cy="4612213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r>
              <a:rPr lang="en" dirty="0"/>
              <a:t>Mesh networks sound wonderful - </a:t>
            </a:r>
            <a:r>
              <a:rPr lang="en" b="1" dirty="0"/>
              <a:t>however</a:t>
            </a:r>
            <a:r>
              <a:rPr lang="en" dirty="0"/>
              <a:t>. 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You still have to get onto the network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That is your ISP - Internet Service Provider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/>
              <a:t>Comcast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 err="1"/>
              <a:t>Centurylink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/>
              <a:t>The university 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 err="1"/>
              <a:t>Etc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The ISP causes a single point of failure for most people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If your home router goes down, or Comcast drops - do you have internet?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Also a single point in which traffic is controlled. </a:t>
            </a:r>
            <a:endParaRPr dirty="0"/>
          </a:p>
          <a:p>
            <a:pPr marL="1381750" indent="0">
              <a:buNone/>
            </a:pPr>
            <a:endParaRPr dirty="0"/>
          </a:p>
          <a:p>
            <a:r>
              <a:rPr lang="en" dirty="0"/>
              <a:t>Quick note: there is </a:t>
            </a:r>
            <a:r>
              <a:rPr lang="en" i="1" dirty="0"/>
              <a:t>disruptive tech </a:t>
            </a:r>
            <a:r>
              <a:rPr lang="en" dirty="0"/>
              <a:t>in development, that changes this model.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2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Net Neutrality </a:t>
            </a:r>
            <a:endParaRPr dirty="0"/>
          </a:p>
        </p:txBody>
      </p:sp>
      <p:sp>
        <p:nvSpPr>
          <p:cNvPr id="210" name="Google Shape;210;p42"/>
          <p:cNvSpPr txBox="1"/>
          <p:nvPr/>
        </p:nvSpPr>
        <p:spPr>
          <a:xfrm>
            <a:off x="8723267" y="351409"/>
            <a:ext cx="4857920" cy="764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1360" dirty="0">
                <a:latin typeface="Proxima Nova"/>
                <a:ea typeface="Proxima Nova"/>
                <a:cs typeface="Proxima Nova"/>
                <a:sym typeface="Proxima Nova"/>
              </a:rPr>
              <a:t>Violations? </a:t>
            </a:r>
            <a:r>
              <a:rPr lang="en" sz="1360" u="sng" dirty="0">
                <a:solidFill>
                  <a:schemeClr val="hlink"/>
                </a:solidFill>
                <a:hlinkClick r:id="rId3"/>
              </a:rPr>
              <a:t>https://www.freepress.net/our-response/expert-analysis/explainers/net-neutrality-violations-brief-history</a:t>
            </a:r>
            <a:endParaRPr sz="136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9" name="Google Shape;209;p42"/>
          <p:cNvSpPr txBox="1">
            <a:spLocks noGrp="1"/>
          </p:cNvSpPr>
          <p:nvPr>
            <p:ph type="body" idx="1"/>
          </p:nvPr>
        </p:nvSpPr>
        <p:spPr>
          <a:xfrm>
            <a:off x="628094" y="2334756"/>
            <a:ext cx="12561413" cy="456098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>
              <a:buChar char="●"/>
            </a:pPr>
            <a:r>
              <a:rPr lang="en" dirty="0"/>
              <a:t>Regulates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Type of traffic between sources</a:t>
            </a:r>
            <a:endParaRPr dirty="0"/>
          </a:p>
          <a:p>
            <a:pPr lvl="2">
              <a:spcBef>
                <a:spcPts val="0"/>
              </a:spcBef>
              <a:buChar char="■"/>
            </a:pPr>
            <a:r>
              <a:rPr lang="en" dirty="0"/>
              <a:t>Voice &gt; video &gt; games, </a:t>
            </a:r>
            <a:r>
              <a:rPr lang="en" dirty="0" err="1"/>
              <a:t>etc</a:t>
            </a:r>
            <a:endParaRPr dirty="0"/>
          </a:p>
          <a:p>
            <a:pPr lvl="2">
              <a:spcBef>
                <a:spcPts val="0"/>
              </a:spcBef>
              <a:buChar char="■"/>
            </a:pPr>
            <a:r>
              <a:rPr lang="en" dirty="0"/>
              <a:t>Many major companies such as Google and Verizon agree this is valid? Is it? 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Type from sources</a:t>
            </a:r>
            <a:endParaRPr dirty="0"/>
          </a:p>
          <a:p>
            <a:pPr lvl="2">
              <a:spcBef>
                <a:spcPts val="0"/>
              </a:spcBef>
              <a:buChar char="■"/>
            </a:pPr>
            <a:r>
              <a:rPr lang="en" dirty="0"/>
              <a:t>Source A sends a video - it doesn’t go through or slower</a:t>
            </a:r>
            <a:endParaRPr dirty="0"/>
          </a:p>
          <a:p>
            <a:pPr lvl="2">
              <a:spcBef>
                <a:spcPts val="0"/>
              </a:spcBef>
              <a:buChar char="■"/>
            </a:pPr>
            <a:r>
              <a:rPr lang="en" dirty="0"/>
              <a:t>Source B sends a video - it gets priority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 dirty="0"/>
              <a:t>Connected to old telephone laws 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Operator was redirecting traffic to a businesses competitor. 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 dirty="0"/>
              <a:t>Violations?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TELUS - 2005 - blocked sites supporting labor strike against company (along with 766 unrelated sites)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AT&amp;T, SPRINT and VERIZON: From 2011–2013 - blocked google wallet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EUROPE: A 2012 report - 1 in 5 clients affected by slowdowns due to blocked packets and sites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3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 dirty="0"/>
              <a:t>Net Neutrality Debate</a:t>
            </a:r>
            <a:endParaRPr dirty="0"/>
          </a:p>
        </p:txBody>
      </p:sp>
      <p:pic>
        <p:nvPicPr>
          <p:cNvPr id="216" name="Google Shape;216;p43" descr="Diagram showing how networks are connected. 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1984" y="1991493"/>
            <a:ext cx="6676420" cy="4612516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4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54273" y="4297780"/>
            <a:ext cx="431120" cy="45152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endParaRPr sz="3022" dirty="0"/>
          </a:p>
        </p:txBody>
      </p:sp>
      <p:cxnSp>
        <p:nvCxnSpPr>
          <p:cNvPr id="219" name="Google Shape;219;p4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17" idx="6"/>
            <a:endCxn id="216" idx="1"/>
          </p:cNvCxnSpPr>
          <p:nvPr/>
        </p:nvCxnSpPr>
        <p:spPr>
          <a:xfrm rot="10800000" flipH="1">
            <a:off x="2785393" y="4297780"/>
            <a:ext cx="1106587" cy="22576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8" name="Google Shape;218;p4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302024" y="3022091"/>
            <a:ext cx="431120" cy="45152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endParaRPr sz="3022" dirty="0"/>
          </a:p>
        </p:txBody>
      </p:sp>
      <p:cxnSp>
        <p:nvCxnSpPr>
          <p:cNvPr id="220" name="Google Shape;220;p4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218" idx="2"/>
          </p:cNvCxnSpPr>
          <p:nvPr/>
        </p:nvCxnSpPr>
        <p:spPr>
          <a:xfrm>
            <a:off x="10210797" y="2895611"/>
            <a:ext cx="2091227" cy="35224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4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Other Internet Laws?</a:t>
            </a:r>
            <a:endParaRPr dirty="0"/>
          </a:p>
        </p:txBody>
      </p:sp>
      <p:sp>
        <p:nvSpPr>
          <p:cNvPr id="226" name="Google Shape;226;p44"/>
          <p:cNvSpPr txBox="1">
            <a:spLocks noGrp="1"/>
          </p:cNvSpPr>
          <p:nvPr>
            <p:ph type="body" idx="1"/>
          </p:nvPr>
        </p:nvSpPr>
        <p:spPr>
          <a:xfrm>
            <a:off x="628094" y="2081492"/>
            <a:ext cx="12561413" cy="4285813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 indent="-489370">
              <a:buSzPts val="1500"/>
            </a:pPr>
            <a:r>
              <a:rPr lang="en" sz="2267" dirty="0"/>
              <a:t>Taxes - and trading across state lines</a:t>
            </a:r>
            <a:endParaRPr sz="2267" dirty="0"/>
          </a:p>
          <a:p>
            <a:pPr indent="-489370">
              <a:spcBef>
                <a:spcPts val="0"/>
              </a:spcBef>
              <a:buSzPts val="1500"/>
            </a:pPr>
            <a:r>
              <a:rPr lang="en" sz="2267" dirty="0"/>
              <a:t>What about international sales?</a:t>
            </a:r>
            <a:endParaRPr sz="2267" dirty="0"/>
          </a:p>
          <a:p>
            <a:pPr indent="-489370">
              <a:spcBef>
                <a:spcPts val="0"/>
              </a:spcBef>
              <a:buSzPts val="1500"/>
            </a:pPr>
            <a:r>
              <a:rPr lang="en" sz="2267" dirty="0"/>
              <a:t>Where are the companies based?</a:t>
            </a:r>
            <a:endParaRPr sz="2267" dirty="0"/>
          </a:p>
          <a:p>
            <a:pPr indent="-489370">
              <a:spcBef>
                <a:spcPts val="0"/>
              </a:spcBef>
              <a:buSzPts val="1500"/>
            </a:pPr>
            <a:r>
              <a:rPr lang="en" sz="2267" dirty="0"/>
              <a:t>Whose laws do you follow on what can be sold</a:t>
            </a:r>
            <a:endParaRPr sz="2267" dirty="0"/>
          </a:p>
          <a:p>
            <a:pPr lvl="1" indent="-479774">
              <a:spcBef>
                <a:spcPts val="0"/>
              </a:spcBef>
              <a:buSzPts val="1400"/>
            </a:pPr>
            <a:r>
              <a:rPr lang="en" sz="2116" dirty="0"/>
              <a:t>Think about fireworks or </a:t>
            </a:r>
            <a:r>
              <a:rPr lang="en" sz="2116" dirty="0" err="1"/>
              <a:t>editables</a:t>
            </a:r>
            <a:r>
              <a:rPr lang="en" sz="2116" dirty="0"/>
              <a:t> </a:t>
            </a:r>
            <a:endParaRPr sz="2116" dirty="0"/>
          </a:p>
          <a:p>
            <a:pPr indent="-489370">
              <a:spcBef>
                <a:spcPts val="0"/>
              </a:spcBef>
              <a:buSzPts val="1500"/>
            </a:pPr>
            <a:r>
              <a:rPr lang="en" sz="2267" dirty="0"/>
              <a:t>Where do you stand on technology and the laws around it?</a:t>
            </a:r>
            <a:endParaRPr sz="2267" dirty="0"/>
          </a:p>
          <a:p>
            <a:pPr lvl="1" indent="-479774">
              <a:spcBef>
                <a:spcPts val="0"/>
              </a:spcBef>
              <a:buSzPts val="1400"/>
            </a:pPr>
            <a:r>
              <a:rPr lang="en" sz="2116" dirty="0"/>
              <a:t>The internet will always have disruptive tech </a:t>
            </a:r>
            <a:endParaRPr sz="2116" dirty="0"/>
          </a:p>
          <a:p>
            <a:pPr lvl="1" indent="-479774">
              <a:spcBef>
                <a:spcPts val="0"/>
              </a:spcBef>
              <a:buSzPts val="1400"/>
            </a:pPr>
            <a:r>
              <a:rPr lang="en" sz="2116" dirty="0"/>
              <a:t>Is keeping up a losing battle?</a:t>
            </a:r>
            <a:endParaRPr sz="2116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5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A Call To Action</a:t>
            </a:r>
            <a:endParaRPr dirty="0"/>
          </a:p>
        </p:txBody>
      </p:sp>
      <p:sp>
        <p:nvSpPr>
          <p:cNvPr id="232" name="Google Shape;232;p45"/>
          <p:cNvSpPr txBox="1">
            <a:spLocks noGrp="1"/>
          </p:cNvSpPr>
          <p:nvPr>
            <p:ph type="body" idx="1"/>
          </p:nvPr>
        </p:nvSpPr>
        <p:spPr>
          <a:xfrm>
            <a:off x="628094" y="1920751"/>
            <a:ext cx="12561413" cy="5055573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 indent="-489370">
              <a:buSzPts val="1500"/>
            </a:pPr>
            <a:r>
              <a:rPr lang="en" sz="2267" dirty="0"/>
              <a:t>There is a </a:t>
            </a:r>
            <a:r>
              <a:rPr lang="en" sz="2267" b="1" dirty="0"/>
              <a:t>desperate need</a:t>
            </a:r>
            <a:r>
              <a:rPr lang="en" sz="2267" dirty="0"/>
              <a:t> for lawyers and policy makers that truly understand technology</a:t>
            </a:r>
            <a:endParaRPr sz="2267" dirty="0"/>
          </a:p>
          <a:p>
            <a:pPr lvl="1" indent="-479774">
              <a:spcBef>
                <a:spcPts val="0"/>
              </a:spcBef>
              <a:buSzPts val="1400"/>
            </a:pPr>
            <a:r>
              <a:rPr lang="en" sz="2116" dirty="0"/>
              <a:t>We have students earning Majors + the legal minor for this reason</a:t>
            </a:r>
            <a:endParaRPr sz="2116" dirty="0"/>
          </a:p>
          <a:p>
            <a:pPr lvl="1" indent="-479774">
              <a:spcBef>
                <a:spcPts val="0"/>
              </a:spcBef>
              <a:buSzPts val="1400"/>
            </a:pPr>
            <a:r>
              <a:rPr lang="en" sz="2116" dirty="0"/>
              <a:t>We also have philosophy Majors + CS minors who are planning to apply to law school</a:t>
            </a:r>
            <a:endParaRPr sz="2116" dirty="0"/>
          </a:p>
          <a:p>
            <a:pPr lvl="2" indent="-479774">
              <a:spcBef>
                <a:spcPts val="0"/>
              </a:spcBef>
              <a:buSzPts val="1400"/>
            </a:pPr>
            <a:r>
              <a:rPr lang="en" sz="2116" dirty="0"/>
              <a:t>Patent law, but also policy makers are political science + CS</a:t>
            </a:r>
            <a:endParaRPr sz="2116" dirty="0"/>
          </a:p>
          <a:p>
            <a:pPr marL="1381750" indent="0">
              <a:buNone/>
            </a:pPr>
            <a:endParaRPr sz="2116" dirty="0"/>
          </a:p>
          <a:p>
            <a:pPr indent="-479774">
              <a:buSzPts val="1400"/>
            </a:pPr>
            <a:r>
              <a:rPr lang="en" sz="2116" b="1" dirty="0"/>
              <a:t>CS-164 is the next CS course </a:t>
            </a:r>
            <a:r>
              <a:rPr lang="en" sz="2116" dirty="0"/>
              <a:t> </a:t>
            </a:r>
            <a:endParaRPr sz="2116" dirty="0"/>
          </a:p>
          <a:p>
            <a:pPr lvl="1" indent="-479774">
              <a:spcBef>
                <a:spcPts val="0"/>
              </a:spcBef>
              <a:buSzPts val="1400"/>
            </a:pPr>
            <a:r>
              <a:rPr lang="en" sz="2116" dirty="0"/>
              <a:t>you should consider taking it!</a:t>
            </a:r>
            <a:endParaRPr sz="2116" dirty="0"/>
          </a:p>
          <a:p>
            <a:pPr lvl="1" indent="-479774">
              <a:spcBef>
                <a:spcPts val="0"/>
              </a:spcBef>
              <a:buSzPts val="1400"/>
            </a:pPr>
            <a:r>
              <a:rPr lang="en" sz="2116" dirty="0"/>
              <a:t>Yes, if you are still in this class, you will do fine in CS 164</a:t>
            </a:r>
            <a:endParaRPr sz="2116" dirty="0"/>
          </a:p>
          <a:p>
            <a:pPr marL="1381750" indent="0">
              <a:buNone/>
            </a:pPr>
            <a:endParaRPr sz="2116" dirty="0"/>
          </a:p>
          <a:p>
            <a:pPr indent="-479774">
              <a:buSzPts val="1400"/>
            </a:pPr>
            <a:r>
              <a:rPr lang="en" sz="2116" dirty="0"/>
              <a:t>31% of all BA+ jobs in 2015 jobs required coding skills</a:t>
            </a:r>
            <a:endParaRPr sz="2116" dirty="0"/>
          </a:p>
          <a:p>
            <a:pPr indent="-479774">
              <a:spcBef>
                <a:spcPts val="0"/>
              </a:spcBef>
              <a:buSzPts val="1400"/>
            </a:pPr>
            <a:r>
              <a:rPr lang="en" sz="2116" dirty="0"/>
              <a:t>70% of all STEM (bio, chem, geo, math, </a:t>
            </a:r>
            <a:r>
              <a:rPr lang="en" sz="2116" dirty="0" err="1"/>
              <a:t>etc</a:t>
            </a:r>
            <a:r>
              <a:rPr lang="en" sz="2116" dirty="0"/>
              <a:t>) require *advanced* programming (200 or 300 lv)</a:t>
            </a:r>
            <a:endParaRPr sz="2116" dirty="0"/>
          </a:p>
          <a:p>
            <a:pPr indent="0">
              <a:buNone/>
            </a:pPr>
            <a:endParaRPr sz="2116" dirty="0"/>
          </a:p>
          <a:p>
            <a:pPr indent="0">
              <a:spcAft>
                <a:spcPts val="604"/>
              </a:spcAft>
              <a:buNone/>
            </a:pPr>
            <a:endParaRPr sz="2116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7B5D0-BFF5-4317-984E-FD0EECE8C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328" y="2799373"/>
            <a:ext cx="9744199" cy="1015663"/>
          </a:xfrm>
        </p:spPr>
        <p:txBody>
          <a:bodyPr/>
          <a:lstStyle/>
          <a:p>
            <a:r>
              <a:rPr lang="en-US" dirty="0"/>
              <a:t>Functions Part III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5D346A-DD07-0747-9993-62F801D96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and Named Parameters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AE6674-4844-1549-9CBB-4149D25788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776683"/>
            <a:ext cx="5885614" cy="2109517"/>
          </a:xfrm>
        </p:spPr>
        <p:txBody>
          <a:bodyPr/>
          <a:lstStyle/>
          <a:p>
            <a:r>
              <a:rPr lang="en-US" dirty="0"/>
              <a:t>function reminder</a:t>
            </a:r>
          </a:p>
          <a:p>
            <a:pPr lvl="1"/>
            <a:r>
              <a:rPr lang="en-US" dirty="0"/>
              <a:t>def name(parameter1, parameter2,…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Named parameters </a:t>
            </a:r>
          </a:p>
          <a:p>
            <a:r>
              <a:rPr lang="en-US" dirty="0"/>
              <a:t>Default parameters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4CAC5B-F4C2-9E49-8924-F3748A5FC430}"/>
              </a:ext>
            </a:extLst>
          </p:cNvPr>
          <p:cNvSpPr txBox="1"/>
          <p:nvPr/>
        </p:nvSpPr>
        <p:spPr>
          <a:xfrm>
            <a:off x="3570883" y="3513667"/>
            <a:ext cx="808284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800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number_generator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(start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end =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step =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[]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start &lt; end: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lst.append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(start)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start += step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800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number_generator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(5, 6, 7, 8, 9)</a:t>
            </a:r>
          </a:p>
          <a:p>
            <a:r>
              <a:rPr lang="en-US" sz="1800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number_generator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(2, 3, 4, 5, 6, 7, 8, 9)</a:t>
            </a:r>
          </a:p>
          <a:p>
            <a:r>
              <a:rPr lang="en-US" sz="1800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number_generator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())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does not run / crashes</a:t>
            </a:r>
          </a:p>
          <a:p>
            <a:r>
              <a:rPr lang="en-US" sz="18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number_generator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A49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step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(2, 4, 6, 8</a:t>
            </a:r>
          </a:p>
          <a:p>
            <a:r>
              <a:rPr lang="en-US" sz="18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number_generator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A49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))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(5, 6)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412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</TotalTime>
  <Words>1179</Words>
  <Application>Microsoft Office PowerPoint</Application>
  <PresentationFormat>Custom</PresentationFormat>
  <Paragraphs>81</Paragraphs>
  <Slides>13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Consolas</vt:lpstr>
      <vt:lpstr>Franklin Gothic Book</vt:lpstr>
      <vt:lpstr>Proxima Nova</vt:lpstr>
      <vt:lpstr>Source Sans Pro</vt:lpstr>
      <vt:lpstr>Vitesse Light</vt:lpstr>
      <vt:lpstr>Office Theme</vt:lpstr>
      <vt:lpstr>Net Neutrality and Functions III </vt:lpstr>
      <vt:lpstr>Networks</vt:lpstr>
      <vt:lpstr>Networks including you?</vt:lpstr>
      <vt:lpstr>Net Neutrality </vt:lpstr>
      <vt:lpstr>Net Neutrality Debate</vt:lpstr>
      <vt:lpstr>Other Internet Laws?</vt:lpstr>
      <vt:lpstr>A Call To Action</vt:lpstr>
      <vt:lpstr>Functions Part III</vt:lpstr>
      <vt:lpstr>Default and Named Parameters</vt:lpstr>
      <vt:lpstr>Building on the past</vt:lpstr>
      <vt:lpstr>Functions List</vt:lpstr>
      <vt:lpstr>Functions as Parameters! </vt:lpstr>
      <vt:lpstr>Let’s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Albert Lionelle</cp:lastModifiedBy>
  <cp:revision>3</cp:revision>
  <dcterms:created xsi:type="dcterms:W3CDTF">2021-07-20T01:01:17Z</dcterms:created>
  <dcterms:modified xsi:type="dcterms:W3CDTF">2021-10-16T23:20:11Z</dcterms:modified>
</cp:coreProperties>
</file>